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embeddedFontLst>
    <p:embeddedFont>
      <p:font typeface="Coming Soon" panose="020B0604020202020204" charset="0"/>
      <p:regular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686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1391cf2148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1391cf2148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10a0d899ca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10a0d899ca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10a0d899ca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10a0d899ca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1391cf2148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1391cf2148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1391cf2148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1391cf2148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10a0d899ca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10a0d899ca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10a0d899ca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10a0d899ca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1391cf2148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1391cf2148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1391cf214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1391cf214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1391cf2148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1391cf2148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1391cf2148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1391cf2148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1391cf2148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1391cf2148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1391cf2148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1391cf2148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80050" y="397775"/>
            <a:ext cx="4197000" cy="16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Coming Soon"/>
                <a:ea typeface="Coming Soon"/>
                <a:cs typeface="Coming Soon"/>
                <a:sym typeface="Coming Soon"/>
              </a:rPr>
              <a:t>Welcome to Kindergarten</a:t>
            </a:r>
            <a:endParaRPr sz="4800"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69100" y="493775"/>
            <a:ext cx="3866625" cy="221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2"/>
          <p:cNvSpPr txBox="1"/>
          <p:nvPr/>
        </p:nvSpPr>
        <p:spPr>
          <a:xfrm>
            <a:off x="356625" y="-128025"/>
            <a:ext cx="8695800" cy="31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latin typeface="Coming Soon"/>
                <a:ea typeface="Coming Soon"/>
                <a:cs typeface="Coming Soon"/>
                <a:sym typeface="Coming Soon"/>
              </a:rPr>
              <a:t>Social Skills</a:t>
            </a:r>
            <a:endParaRPr sz="3600" b="1">
              <a:latin typeface="Coming Soon"/>
              <a:ea typeface="Coming Soon"/>
              <a:cs typeface="Coming Soon"/>
              <a:sym typeface="Coming Soon"/>
            </a:endParaRPr>
          </a:p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ming Soon"/>
              <a:buChar char="●"/>
            </a:pPr>
            <a:r>
              <a:rPr lang="en" sz="29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Following multistep directions</a:t>
            </a:r>
            <a:endParaRPr sz="29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ming Soon"/>
              <a:buChar char="●"/>
            </a:pPr>
            <a:r>
              <a:rPr lang="en" sz="29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Independent and group work</a:t>
            </a:r>
            <a:endParaRPr sz="29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ming Soon"/>
              <a:buChar char="●"/>
            </a:pPr>
            <a:r>
              <a:rPr lang="en" sz="29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Self-Control/Self-Regulation</a:t>
            </a:r>
            <a:endParaRPr sz="29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ming Soon"/>
              <a:buChar char="●"/>
            </a:pPr>
            <a:r>
              <a:rPr lang="en" sz="29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Stamina, Attention, Participation</a:t>
            </a:r>
            <a:endParaRPr sz="29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ming Soon"/>
              <a:buChar char="●"/>
            </a:pPr>
            <a:r>
              <a:rPr lang="en" sz="29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PERSISTENCE!</a:t>
            </a:r>
            <a:endParaRPr sz="29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3"/>
          <p:cNvSpPr txBox="1"/>
          <p:nvPr/>
        </p:nvSpPr>
        <p:spPr>
          <a:xfrm>
            <a:off x="356625" y="329175"/>
            <a:ext cx="52668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23"/>
          <p:cNvSpPr txBox="1"/>
          <p:nvPr/>
        </p:nvSpPr>
        <p:spPr>
          <a:xfrm>
            <a:off x="-96025" y="0"/>
            <a:ext cx="7200900" cy="135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>
                <a:latin typeface="Coming Soon"/>
                <a:ea typeface="Coming Soon"/>
                <a:cs typeface="Coming Soon"/>
                <a:sym typeface="Coming Soon"/>
              </a:rPr>
              <a:t>Readiness</a:t>
            </a:r>
            <a:endParaRPr sz="4800" b="1">
              <a:latin typeface="Coming Soon"/>
              <a:ea typeface="Coming Soon"/>
              <a:cs typeface="Coming Soon"/>
              <a:sym typeface="Coming Soo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23"/>
          <p:cNvSpPr txBox="1"/>
          <p:nvPr/>
        </p:nvSpPr>
        <p:spPr>
          <a:xfrm>
            <a:off x="150875" y="905250"/>
            <a:ext cx="8160900" cy="21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oming Soon"/>
              <a:buChar char="●"/>
            </a:pPr>
            <a:r>
              <a:rPr lang="en" sz="1800">
                <a:latin typeface="Coming Soon"/>
                <a:ea typeface="Coming Soon"/>
                <a:cs typeface="Coming Soon"/>
                <a:sym typeface="Coming Soon"/>
              </a:rPr>
              <a:t>Permission to make mistakes and providing opportunities for productive struggle.</a:t>
            </a:r>
            <a:endParaRPr sz="1800">
              <a:latin typeface="Coming Soon"/>
              <a:ea typeface="Coming Soon"/>
              <a:cs typeface="Coming Soon"/>
              <a:sym typeface="Coming Soo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oming Soon"/>
              <a:buChar char="●"/>
            </a:pPr>
            <a:r>
              <a:rPr lang="en" sz="1800">
                <a:latin typeface="Coming Soon"/>
                <a:ea typeface="Coming Soon"/>
                <a:cs typeface="Coming Soon"/>
                <a:sym typeface="Coming Soon"/>
              </a:rPr>
              <a:t>Cultivate situations and conversations that help teach social skills</a:t>
            </a:r>
            <a:endParaRPr sz="1800">
              <a:latin typeface="Coming Soon"/>
              <a:ea typeface="Coming Soon"/>
              <a:cs typeface="Coming Soon"/>
              <a:sym typeface="Coming Soo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oming Soon"/>
              <a:buChar char="●"/>
            </a:pPr>
            <a:r>
              <a:rPr lang="en" sz="1800">
                <a:latin typeface="Coming Soon"/>
                <a:ea typeface="Coming Soon"/>
                <a:cs typeface="Coming Soon"/>
                <a:sym typeface="Coming Soon"/>
              </a:rPr>
              <a:t>Problem Solving Opportunities</a:t>
            </a:r>
            <a:endParaRPr sz="1800">
              <a:latin typeface="Coming Soon"/>
              <a:ea typeface="Coming Soon"/>
              <a:cs typeface="Coming Soon"/>
              <a:sym typeface="Coming Soo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oming Soon"/>
              <a:buChar char="●"/>
            </a:pPr>
            <a:r>
              <a:rPr lang="en" sz="1800">
                <a:latin typeface="Coming Soon"/>
                <a:ea typeface="Coming Soon"/>
                <a:cs typeface="Coming Soon"/>
                <a:sym typeface="Coming Soon"/>
              </a:rPr>
              <a:t>Organic Conversations about Learning</a:t>
            </a:r>
            <a:endParaRPr sz="1800">
              <a:latin typeface="Coming Soon"/>
              <a:ea typeface="Coming Soon"/>
              <a:cs typeface="Coming Soon"/>
              <a:sym typeface="Coming Soo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oming Soon"/>
              <a:buChar char="●"/>
            </a:pPr>
            <a:r>
              <a:rPr lang="en" sz="1800">
                <a:latin typeface="Coming Soon"/>
                <a:ea typeface="Coming Soon"/>
                <a:cs typeface="Coming Soon"/>
                <a:sym typeface="Coming Soon"/>
              </a:rPr>
              <a:t>READ READ READ</a:t>
            </a:r>
            <a:endParaRPr sz="1800">
              <a:latin typeface="Coming Soon"/>
              <a:ea typeface="Coming Soon"/>
              <a:cs typeface="Coming Soon"/>
              <a:sym typeface="Coming Soo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oming Soon"/>
              <a:buChar char="●"/>
            </a:pPr>
            <a:r>
              <a:rPr lang="en" sz="1800">
                <a:latin typeface="Coming Soon"/>
                <a:ea typeface="Coming Soon"/>
                <a:cs typeface="Coming Soon"/>
                <a:sym typeface="Coming Soon"/>
              </a:rPr>
              <a:t>Learning through play! ***</a:t>
            </a:r>
            <a:endParaRPr sz="1800"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4"/>
          <p:cNvSpPr txBox="1"/>
          <p:nvPr/>
        </p:nvSpPr>
        <p:spPr>
          <a:xfrm>
            <a:off x="356625" y="329175"/>
            <a:ext cx="52668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5" name="Google Shape;115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5775" y="329175"/>
            <a:ext cx="3571250" cy="2692175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24"/>
          <p:cNvSpPr txBox="1"/>
          <p:nvPr/>
        </p:nvSpPr>
        <p:spPr>
          <a:xfrm>
            <a:off x="4402825" y="301750"/>
            <a:ext cx="3456600" cy="31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>
                <a:solidFill>
                  <a:schemeClr val="dk1"/>
                </a:solidFill>
              </a:rPr>
              <a:t>What is Play?</a:t>
            </a:r>
            <a:endParaRPr sz="1200" b="1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</a:pPr>
            <a:r>
              <a:rPr lang="en" sz="1200">
                <a:solidFill>
                  <a:schemeClr val="dk1"/>
                </a:solidFill>
              </a:rPr>
              <a:t>Self-chosen and self-directed</a:t>
            </a:r>
            <a:endParaRPr sz="120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-teaches how to take initiative and negotiate with peers</a:t>
            </a:r>
            <a:endParaRPr sz="120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</a:pPr>
            <a:r>
              <a:rPr lang="en" sz="1200">
                <a:solidFill>
                  <a:schemeClr val="dk1"/>
                </a:solidFill>
              </a:rPr>
              <a:t>It’s done for its own sake, not an external reward.</a:t>
            </a:r>
            <a:endParaRPr sz="120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</a:pPr>
            <a:r>
              <a:rPr lang="en" sz="1200">
                <a:solidFill>
                  <a:schemeClr val="dk1"/>
                </a:solidFill>
              </a:rPr>
              <a:t>It’s organically structured and created by the kids</a:t>
            </a:r>
            <a:endParaRPr sz="120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</a:pPr>
            <a:r>
              <a:rPr lang="en" sz="1200">
                <a:solidFill>
                  <a:schemeClr val="dk1"/>
                </a:solidFill>
              </a:rPr>
              <a:t>It has an element of imagination</a:t>
            </a:r>
            <a:endParaRPr sz="120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</a:pPr>
            <a:r>
              <a:rPr lang="en" sz="1200">
                <a:solidFill>
                  <a:schemeClr val="dk1"/>
                </a:solidFill>
              </a:rPr>
              <a:t>It is conducted in a very alert frame of mind. It is purposeful.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5"/>
          <p:cNvSpPr txBox="1"/>
          <p:nvPr/>
        </p:nvSpPr>
        <p:spPr>
          <a:xfrm>
            <a:off x="356625" y="329175"/>
            <a:ext cx="52668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25"/>
          <p:cNvSpPr txBox="1"/>
          <p:nvPr/>
        </p:nvSpPr>
        <p:spPr>
          <a:xfrm>
            <a:off x="4732025" y="246900"/>
            <a:ext cx="3237000" cy="187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>
                <a:solidFill>
                  <a:schemeClr val="dk1"/>
                </a:solidFill>
              </a:rPr>
              <a:t>“Play is not frivolous: it enhances brain structure and function and promotes executive function (meaning the process of actually learning rather than the content) and this is what propels us to pursue goals and strive.” </a:t>
            </a:r>
            <a:endParaRPr sz="12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-American Academy of Pediatrics</a:t>
            </a:r>
            <a:endParaRPr/>
          </a:p>
        </p:txBody>
      </p:sp>
      <p:pic>
        <p:nvPicPr>
          <p:cNvPr id="123" name="Google Shape;123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200" y="255500"/>
            <a:ext cx="4649725" cy="218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6"/>
          <p:cNvSpPr txBox="1"/>
          <p:nvPr/>
        </p:nvSpPr>
        <p:spPr>
          <a:xfrm>
            <a:off x="356625" y="329175"/>
            <a:ext cx="52668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26"/>
          <p:cNvSpPr txBox="1"/>
          <p:nvPr/>
        </p:nvSpPr>
        <p:spPr>
          <a:xfrm>
            <a:off x="480050" y="576075"/>
            <a:ext cx="7200900" cy="15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>
                <a:solidFill>
                  <a:srgbClr val="6D9EEB"/>
                </a:solidFill>
                <a:latin typeface="Coming Soon"/>
                <a:ea typeface="Coming Soon"/>
                <a:cs typeface="Coming Soon"/>
                <a:sym typeface="Coming Soon"/>
              </a:rPr>
              <a:t>Questions?</a:t>
            </a:r>
            <a:endParaRPr sz="7200" b="1">
              <a:solidFill>
                <a:srgbClr val="6D9EEB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51825" y="24375"/>
            <a:ext cx="3470100" cy="8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Coming Soon"/>
                <a:ea typeface="Coming Soon"/>
                <a:cs typeface="Coming Soon"/>
                <a:sym typeface="Coming Soon"/>
              </a:rPr>
              <a:t>A Typical Day in Kindergarten</a:t>
            </a:r>
            <a:endParaRPr sz="1800" b="1">
              <a:latin typeface="Coming Soon"/>
              <a:ea typeface="Coming Soon"/>
              <a:cs typeface="Coming Soon"/>
              <a:sym typeface="Coming Soo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4"/>
          <p:cNvSpPr txBox="1"/>
          <p:nvPr/>
        </p:nvSpPr>
        <p:spPr>
          <a:xfrm>
            <a:off x="987550" y="326125"/>
            <a:ext cx="7366200" cy="30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>
                <a:latin typeface="Coming Soon"/>
                <a:ea typeface="Coming Soon"/>
                <a:cs typeface="Coming Soon"/>
                <a:sym typeface="Coming Soon"/>
              </a:rPr>
              <a:t>Unpack/Table Tubs</a:t>
            </a:r>
            <a:endParaRPr sz="1700" b="1">
              <a:latin typeface="Coming Soon"/>
              <a:ea typeface="Coming Soon"/>
              <a:cs typeface="Coming Soon"/>
              <a:sym typeface="Coming Soo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>
                <a:latin typeface="Coming Soon"/>
                <a:ea typeface="Coming Soon"/>
                <a:cs typeface="Coming Soon"/>
                <a:sym typeface="Coming Soon"/>
              </a:rPr>
              <a:t>Morning Meeting</a:t>
            </a:r>
            <a:endParaRPr sz="1700" b="1">
              <a:latin typeface="Coming Soon"/>
              <a:ea typeface="Coming Soon"/>
              <a:cs typeface="Coming Soon"/>
              <a:sym typeface="Coming Soo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>
                <a:latin typeface="Coming Soon"/>
                <a:ea typeface="Coming Soon"/>
                <a:cs typeface="Coming Soon"/>
                <a:sym typeface="Coming Soon"/>
              </a:rPr>
              <a:t>Writing Workshop</a:t>
            </a:r>
            <a:endParaRPr sz="1700" b="1">
              <a:latin typeface="Coming Soon"/>
              <a:ea typeface="Coming Soon"/>
              <a:cs typeface="Coming Soon"/>
              <a:sym typeface="Coming Soo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>
                <a:latin typeface="Coming Soon"/>
                <a:ea typeface="Coming Soon"/>
                <a:cs typeface="Coming Soon"/>
                <a:sym typeface="Coming Soon"/>
              </a:rPr>
              <a:t>Word Study Workshop</a:t>
            </a:r>
            <a:endParaRPr sz="1700" b="1">
              <a:latin typeface="Coming Soon"/>
              <a:ea typeface="Coming Soon"/>
              <a:cs typeface="Coming Soon"/>
              <a:sym typeface="Coming Soo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>
                <a:latin typeface="Coming Soon"/>
                <a:ea typeface="Coming Soon"/>
                <a:cs typeface="Coming Soon"/>
                <a:sym typeface="Coming Soon"/>
              </a:rPr>
              <a:t>Recess/Lunch</a:t>
            </a:r>
            <a:endParaRPr sz="1700" b="1">
              <a:latin typeface="Coming Soon"/>
              <a:ea typeface="Coming Soon"/>
              <a:cs typeface="Coming Soon"/>
              <a:sym typeface="Coming Soo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>
                <a:latin typeface="Coming Soon"/>
                <a:ea typeface="Coming Soon"/>
                <a:cs typeface="Coming Soon"/>
                <a:sym typeface="Coming Soon"/>
              </a:rPr>
              <a:t>Reading Workshop</a:t>
            </a:r>
            <a:endParaRPr sz="1700" b="1">
              <a:latin typeface="Coming Soon"/>
              <a:ea typeface="Coming Soon"/>
              <a:cs typeface="Coming Soon"/>
              <a:sym typeface="Coming Soo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>
                <a:latin typeface="Coming Soon"/>
                <a:ea typeface="Coming Soon"/>
                <a:cs typeface="Coming Soon"/>
                <a:sym typeface="Coming Soon"/>
              </a:rPr>
              <a:t>Math Workshop</a:t>
            </a:r>
            <a:endParaRPr sz="1700" b="1">
              <a:latin typeface="Coming Soon"/>
              <a:ea typeface="Coming Soon"/>
              <a:cs typeface="Coming Soon"/>
              <a:sym typeface="Coming Soo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>
                <a:latin typeface="Coming Soon"/>
                <a:ea typeface="Coming Soon"/>
                <a:cs typeface="Coming Soon"/>
                <a:sym typeface="Coming Soon"/>
              </a:rPr>
              <a:t>Science Social Studies</a:t>
            </a:r>
            <a:endParaRPr sz="1700" b="1">
              <a:latin typeface="Coming Soon"/>
              <a:ea typeface="Coming Soon"/>
              <a:cs typeface="Coming Soon"/>
              <a:sym typeface="Coming Soo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>
                <a:latin typeface="Coming Soon"/>
                <a:ea typeface="Coming Soon"/>
                <a:cs typeface="Coming Soon"/>
                <a:sym typeface="Coming Soon"/>
              </a:rPr>
              <a:t>Specials/P.E.</a:t>
            </a:r>
            <a:endParaRPr sz="1700" b="1">
              <a:latin typeface="Coming Soon"/>
              <a:ea typeface="Coming Soon"/>
              <a:cs typeface="Coming Soon"/>
              <a:sym typeface="Coming Soo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>
                <a:latin typeface="Coming Soon"/>
                <a:ea typeface="Coming Soon"/>
                <a:cs typeface="Coming Soon"/>
                <a:sym typeface="Coming Soon"/>
              </a:rPr>
              <a:t>Handwriting</a:t>
            </a:r>
            <a:endParaRPr sz="1700" b="1">
              <a:latin typeface="Coming Soon"/>
              <a:ea typeface="Coming Soon"/>
              <a:cs typeface="Coming Soon"/>
              <a:sym typeface="Coming Soo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>
                <a:latin typeface="Coming Soon"/>
                <a:ea typeface="Coming Soon"/>
                <a:cs typeface="Coming Soon"/>
                <a:sym typeface="Coming Soon"/>
              </a:rPr>
              <a:t>Closing Meeting</a:t>
            </a:r>
            <a:endParaRPr sz="1700" b="1"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356625" y="-128025"/>
            <a:ext cx="8695800" cy="31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latin typeface="Coming Soon"/>
                <a:ea typeface="Coming Soon"/>
                <a:cs typeface="Coming Soon"/>
                <a:sym typeface="Coming Soon"/>
              </a:rPr>
              <a:t>Morning Meeting</a:t>
            </a:r>
            <a:endParaRPr sz="3600" b="1">
              <a:latin typeface="Coming Soon"/>
              <a:ea typeface="Coming Soon"/>
              <a:cs typeface="Coming Soon"/>
              <a:sym typeface="Coming Soon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Font typeface="Coming Soon"/>
              <a:buChar char="●"/>
            </a:pPr>
            <a:r>
              <a:rPr lang="en" sz="3600">
                <a:latin typeface="Coming Soon"/>
                <a:ea typeface="Coming Soon"/>
                <a:cs typeface="Coming Soon"/>
                <a:sym typeface="Coming Soon"/>
              </a:rPr>
              <a:t>Social Emotional conversations</a:t>
            </a:r>
            <a:endParaRPr sz="3600">
              <a:latin typeface="Coming Soon"/>
              <a:ea typeface="Coming Soon"/>
              <a:cs typeface="Coming Soon"/>
              <a:sym typeface="Coming Soon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Font typeface="Coming Soon"/>
              <a:buChar char="●"/>
            </a:pPr>
            <a:r>
              <a:rPr lang="en" sz="3600">
                <a:latin typeface="Coming Soon"/>
                <a:ea typeface="Coming Soon"/>
                <a:cs typeface="Coming Soon"/>
                <a:sym typeface="Coming Soon"/>
              </a:rPr>
              <a:t>Daily check in</a:t>
            </a:r>
            <a:endParaRPr sz="3600">
              <a:latin typeface="Coming Soon"/>
              <a:ea typeface="Coming Soon"/>
              <a:cs typeface="Coming Soon"/>
              <a:sym typeface="Coming Soon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Font typeface="Coming Soon"/>
              <a:buChar char="●"/>
            </a:pPr>
            <a:r>
              <a:rPr lang="en" sz="3600">
                <a:latin typeface="Coming Soon"/>
                <a:ea typeface="Coming Soon"/>
                <a:cs typeface="Coming Soon"/>
                <a:sym typeface="Coming Soon"/>
              </a:rPr>
              <a:t>Greetings</a:t>
            </a:r>
            <a:endParaRPr sz="3600">
              <a:latin typeface="Coming Soon"/>
              <a:ea typeface="Coming Soon"/>
              <a:cs typeface="Coming Soon"/>
              <a:sym typeface="Coming Soon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Font typeface="Coming Soon"/>
              <a:buChar char="●"/>
            </a:pPr>
            <a:r>
              <a:rPr lang="en" sz="3600">
                <a:latin typeface="Coming Soon"/>
                <a:ea typeface="Coming Soon"/>
                <a:cs typeface="Coming Soon"/>
                <a:sym typeface="Coming Soon"/>
              </a:rPr>
              <a:t>Daily News</a:t>
            </a:r>
            <a:endParaRPr sz="3600">
              <a:latin typeface="Coming Soon"/>
              <a:ea typeface="Coming Soon"/>
              <a:cs typeface="Coming Soon"/>
              <a:sym typeface="Coming Soo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356625" y="-128025"/>
            <a:ext cx="8695800" cy="31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latin typeface="Coming Soon"/>
                <a:ea typeface="Coming Soon"/>
                <a:cs typeface="Coming Soon"/>
                <a:sym typeface="Coming Soon"/>
              </a:rPr>
              <a:t>Writing Workshop</a:t>
            </a:r>
            <a:endParaRPr sz="3600" b="1">
              <a:latin typeface="Coming Soon"/>
              <a:ea typeface="Coming Soon"/>
              <a:cs typeface="Coming Soon"/>
              <a:sym typeface="Coming Soon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Font typeface="Coming Soon"/>
              <a:buChar char="●"/>
            </a:pPr>
            <a:r>
              <a:rPr lang="en" sz="3600">
                <a:latin typeface="Coming Soon"/>
                <a:ea typeface="Coming Soon"/>
                <a:cs typeface="Coming Soon"/>
                <a:sym typeface="Coming Soon"/>
              </a:rPr>
              <a:t>Application of Word Study skills and the creative aspect of writing.</a:t>
            </a:r>
            <a:endParaRPr sz="3600">
              <a:latin typeface="Coming Soon"/>
              <a:ea typeface="Coming Soon"/>
              <a:cs typeface="Coming Soon"/>
              <a:sym typeface="Coming Soon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Font typeface="Coming Soon"/>
              <a:buChar char="●"/>
            </a:pPr>
            <a:r>
              <a:rPr lang="en" sz="3600">
                <a:latin typeface="Coming Soon"/>
                <a:ea typeface="Coming Soon"/>
                <a:cs typeface="Coming Soon"/>
                <a:sym typeface="Coming Soon"/>
              </a:rPr>
              <a:t>Opinion, Narratives, Non-Fiction etc</a:t>
            </a:r>
            <a:endParaRPr sz="3600">
              <a:latin typeface="Coming Soon"/>
              <a:ea typeface="Coming Soon"/>
              <a:cs typeface="Coming Soon"/>
              <a:sym typeface="Coming Soon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Font typeface="Coming Soon"/>
              <a:buChar char="●"/>
            </a:pPr>
            <a:r>
              <a:rPr lang="en" sz="3600">
                <a:latin typeface="Coming Soon"/>
                <a:ea typeface="Coming Soon"/>
                <a:cs typeface="Coming Soon"/>
                <a:sym typeface="Coming Soon"/>
              </a:rPr>
              <a:t>Productive Struggle and Persistence</a:t>
            </a:r>
            <a:endParaRPr sz="3600">
              <a:latin typeface="Coming Soon"/>
              <a:ea typeface="Coming Soon"/>
              <a:cs typeface="Coming Soon"/>
              <a:sym typeface="Coming Soo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/>
        </p:nvSpPr>
        <p:spPr>
          <a:xfrm>
            <a:off x="356625" y="-128025"/>
            <a:ext cx="8695800" cy="34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latin typeface="Coming Soon"/>
                <a:ea typeface="Coming Soon"/>
                <a:cs typeface="Coming Soon"/>
                <a:sym typeface="Coming Soon"/>
              </a:rPr>
              <a:t>Writing Standards</a:t>
            </a:r>
            <a:endParaRPr sz="3600" b="1">
              <a:latin typeface="Coming Soon"/>
              <a:ea typeface="Coming Soon"/>
              <a:cs typeface="Coming Soon"/>
              <a:sym typeface="Coming Soon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latin typeface="Coming Soon"/>
              <a:ea typeface="Coming Soon"/>
              <a:cs typeface="Coming Soon"/>
              <a:sym typeface="Coming Soon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u="sng">
                <a:solidFill>
                  <a:schemeClr val="dk1"/>
                </a:solidFill>
              </a:rPr>
              <a:t>Writing</a:t>
            </a:r>
            <a:endParaRPr sz="1100" u="sng"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K.33 Express ideas orally and connect these ideas through drawing and emergent writing.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K.34 Print legibly, using proper pencil grip. (a-c)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K.35 Apply knowledge of grade appropriate phoneme- grapheme correspondence… (a-d)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K.36 When speaking and writing, follow the rules of standard English grammar, punctuation… (a-g)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K.37 Actively participate in shared and independent writing experiences… (a-e)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K.38 Improve pictorial  and written presentations, as needed, by planning, revising…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K.39 Participate in shared research and writing projects to answer a question or describe a topic.  (a-b)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K.40 With guidance and support, use a variety of digital tools to produce and publish...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2F3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/>
        </p:nvSpPr>
        <p:spPr>
          <a:xfrm>
            <a:off x="356625" y="-128025"/>
            <a:ext cx="8695800" cy="12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latin typeface="Coming Soon"/>
                <a:ea typeface="Coming Soon"/>
                <a:cs typeface="Coming Soon"/>
                <a:sym typeface="Coming Soon"/>
              </a:rPr>
              <a:t>Word Study Workshop</a:t>
            </a:r>
            <a:endParaRPr sz="3600" b="1">
              <a:latin typeface="Coming Soon"/>
              <a:ea typeface="Coming Soon"/>
              <a:cs typeface="Coming Soon"/>
              <a:sym typeface="Coming Soon"/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Font typeface="Coming Soon"/>
              <a:buChar char="●"/>
            </a:pPr>
            <a:r>
              <a:rPr lang="en" sz="2100">
                <a:latin typeface="Coming Soon"/>
                <a:ea typeface="Coming Soon"/>
                <a:cs typeface="Coming Soon"/>
                <a:sym typeface="Coming Soon"/>
              </a:rPr>
              <a:t>Explicit instruction with centers for group and individual practice</a:t>
            </a:r>
            <a:endParaRPr sz="2100">
              <a:latin typeface="Coming Soon"/>
              <a:ea typeface="Coming Soon"/>
              <a:cs typeface="Coming Soon"/>
              <a:sym typeface="Coming Soo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8"/>
          <p:cNvSpPr txBox="1"/>
          <p:nvPr/>
        </p:nvSpPr>
        <p:spPr>
          <a:xfrm>
            <a:off x="411475" y="1056125"/>
            <a:ext cx="7927800" cy="37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531672" marR="409573" lvl="0" indent="-217271" algn="l" rtl="0">
              <a:lnSpc>
                <a:spcPct val="9579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Apply knowledge of phoneme-grapheme correspondences and word-analysis skills to decode and encode (spell) words  accurately in both isolation and in decodable, grade-appropriate text. </a:t>
            </a:r>
            <a:endParaRPr sz="12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40434" marR="463829" lvl="0" indent="-680161" algn="l" rtl="0">
              <a:lnSpc>
                <a:spcPct val="95795"/>
              </a:lnSpc>
              <a:spcBef>
                <a:spcPts val="3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 Produce the most frequent sound(s) for each consonant, including </a:t>
            </a:r>
            <a:r>
              <a:rPr lang="en" sz="12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 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" sz="12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which have two phonemes (sounds).</a:t>
            </a:r>
            <a:endParaRPr sz="1200"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87044" marR="181127" lvl="0" indent="-231952" algn="l" rtl="0">
              <a:lnSpc>
                <a:spcPct val="95795"/>
              </a:lnSpc>
              <a:spcBef>
                <a:spcPts val="3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b. Identify the vowel in a closed syllable and produce the short vowel sound for the five major vowels when decoding  closed syllables.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58444" lvl="0" indent="0" algn="l" rtl="0">
              <a:spcBef>
                <a:spcPts val="32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c. Decode consonant-vowel-consonant (CVC) words in isolation and in decodable text.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87653" marR="230428" lvl="0" indent="-228904" algn="l" rtl="0">
              <a:lnSpc>
                <a:spcPct val="9579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d. Identify the vowel in an open syllable and produce the long vowel sound for the five major vowels when decoding  open syllables.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86282" marR="341299" lvl="0" indent="-227838" algn="l" rtl="0">
              <a:lnSpc>
                <a:spcPct val="95795"/>
              </a:lnSpc>
              <a:spcBef>
                <a:spcPts val="3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e. With prompting and support, identify the vowel-consonant-e syllable pattern and produce the long vowel sounds  for the five major vowels in vowel-consonant-e syllables.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86282" marR="296951" lvl="0" indent="-228600" algn="l" rtl="0">
              <a:lnSpc>
                <a:spcPct val="95795"/>
              </a:lnSpc>
              <a:spcBef>
                <a:spcPts val="3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f. With prompting and support, decode words with suffix -</a:t>
            </a:r>
            <a:r>
              <a:rPr lang="en" sz="12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using knowledge of unvoiced /s/ and voiced /z/ sounds  for letter s.  </a:t>
            </a:r>
            <a:endParaRPr sz="1200"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87044" marR="245821" lvl="0" indent="-228142" algn="l" rtl="0">
              <a:lnSpc>
                <a:spcPct val="95794"/>
              </a:lnSpc>
              <a:spcBef>
                <a:spcPts val="33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g. With prompting and support, produce the most frequent sound for digraphs </a:t>
            </a:r>
            <a:r>
              <a:rPr lang="en" sz="12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ck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2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sh, th, ch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2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wh, ng, 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combination  </a:t>
            </a:r>
            <a:r>
              <a:rPr lang="en" sz="12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making the connection that a two-letter grapheme can represent one phoneme (sound).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40434" marR="1083867" lvl="0" indent="-684428" algn="l" rtl="0">
              <a:lnSpc>
                <a:spcPct val="95795"/>
              </a:lnSpc>
              <a:spcBef>
                <a:spcPts val="3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h. Distinguish between similarly spelled words by identifying the phonemes and graphemes that differ. 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87044" marR="269595" lvl="0" indent="-229971" algn="l" rtl="0">
              <a:lnSpc>
                <a:spcPct val="9579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i. Decode grade-appropriate high frequency words that are spelled using predictable, decodable phoneme-grapheme  correspondences. 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/>
          <p:nvPr/>
        </p:nvSpPr>
        <p:spPr>
          <a:xfrm>
            <a:off x="356625" y="-128025"/>
            <a:ext cx="8695800" cy="37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latin typeface="Coming Soon"/>
                <a:ea typeface="Coming Soon"/>
                <a:cs typeface="Coming Soon"/>
                <a:sym typeface="Coming Soon"/>
              </a:rPr>
              <a:t>Reading Workshop</a:t>
            </a:r>
            <a:endParaRPr sz="3600" b="1">
              <a:latin typeface="Coming Soon"/>
              <a:ea typeface="Coming Soon"/>
              <a:cs typeface="Coming Soon"/>
              <a:sym typeface="Coming Soon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Font typeface="Coming Soon"/>
              <a:buChar char="●"/>
            </a:pPr>
            <a:r>
              <a:rPr lang="en" sz="3600">
                <a:latin typeface="Coming Soon"/>
                <a:ea typeface="Coming Soon"/>
                <a:cs typeface="Coming Soon"/>
                <a:sym typeface="Coming Soon"/>
              </a:rPr>
              <a:t>Whole Group, Small Group, Individual reading conferencing ongoing</a:t>
            </a:r>
            <a:endParaRPr sz="3600">
              <a:latin typeface="Coming Soon"/>
              <a:ea typeface="Coming Soon"/>
              <a:cs typeface="Coming Soon"/>
              <a:sym typeface="Coming Soon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Font typeface="Coming Soon"/>
              <a:buChar char="●"/>
            </a:pPr>
            <a:r>
              <a:rPr lang="en" sz="3600">
                <a:latin typeface="Coming Soon"/>
                <a:ea typeface="Coming Soon"/>
                <a:cs typeface="Coming Soon"/>
                <a:sym typeface="Coming Soon"/>
              </a:rPr>
              <a:t>Shared Reading and Mini Lesson</a:t>
            </a:r>
            <a:endParaRPr sz="3600">
              <a:latin typeface="Coming Soon"/>
              <a:ea typeface="Coming Soon"/>
              <a:cs typeface="Coming Soon"/>
              <a:sym typeface="Coming Soon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Font typeface="Coming Soon"/>
              <a:buChar char="●"/>
            </a:pPr>
            <a:r>
              <a:rPr lang="en" sz="3600">
                <a:latin typeface="Coming Soon"/>
                <a:ea typeface="Coming Soon"/>
                <a:cs typeface="Coming Soon"/>
                <a:sym typeface="Coming Soon"/>
              </a:rPr>
              <a:t>Independent Reading </a:t>
            </a:r>
            <a:endParaRPr sz="3600">
              <a:latin typeface="Coming Soon"/>
              <a:ea typeface="Coming Soon"/>
              <a:cs typeface="Coming Soon"/>
              <a:sym typeface="Coming Soon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Font typeface="Coming Soon"/>
              <a:buChar char="●"/>
            </a:pPr>
            <a:r>
              <a:rPr lang="en" sz="3600">
                <a:latin typeface="Coming Soon"/>
                <a:ea typeface="Coming Soon"/>
                <a:cs typeface="Coming Soon"/>
                <a:sym typeface="Coming Soon"/>
              </a:rPr>
              <a:t>Reading Menu</a:t>
            </a:r>
            <a:endParaRPr sz="3600">
              <a:latin typeface="Coming Soon"/>
              <a:ea typeface="Coming Soon"/>
              <a:cs typeface="Coming Soon"/>
              <a:sym typeface="Coming Soo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/>
          <p:nvPr/>
        </p:nvSpPr>
        <p:spPr>
          <a:xfrm>
            <a:off x="356625" y="-128025"/>
            <a:ext cx="8695800" cy="31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latin typeface="Coming Soon"/>
                <a:ea typeface="Coming Soon"/>
                <a:cs typeface="Coming Soon"/>
                <a:sym typeface="Coming Soon"/>
              </a:rPr>
              <a:t>Math Workshop</a:t>
            </a:r>
            <a:endParaRPr sz="3600" b="1">
              <a:latin typeface="Coming Soon"/>
              <a:ea typeface="Coming Soon"/>
              <a:cs typeface="Coming Soon"/>
              <a:sym typeface="Coming Soon"/>
            </a:endParaRP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Font typeface="Coming Soon"/>
              <a:buChar char="●"/>
            </a:pPr>
            <a:r>
              <a:rPr lang="en" sz="2800">
                <a:latin typeface="Coming Soon"/>
                <a:ea typeface="Coming Soon"/>
                <a:cs typeface="Coming Soon"/>
                <a:sym typeface="Coming Soon"/>
              </a:rPr>
              <a:t>Building Number Sense and flexibility in thinking</a:t>
            </a:r>
            <a:endParaRPr sz="2800">
              <a:latin typeface="Coming Soon"/>
              <a:ea typeface="Coming Soon"/>
              <a:cs typeface="Coming Soon"/>
              <a:sym typeface="Coming Soon"/>
            </a:endParaRP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Font typeface="Coming Soon"/>
              <a:buChar char="●"/>
            </a:pPr>
            <a:r>
              <a:rPr lang="en" sz="2800">
                <a:latin typeface="Coming Soon"/>
                <a:ea typeface="Coming Soon"/>
                <a:cs typeface="Coming Soon"/>
                <a:sym typeface="Coming Soon"/>
              </a:rPr>
              <a:t>Whole Group, Small Group, Individual Math conferencing ongoing</a:t>
            </a:r>
            <a:endParaRPr sz="2800">
              <a:latin typeface="Coming Soon"/>
              <a:ea typeface="Coming Soon"/>
              <a:cs typeface="Coming Soon"/>
              <a:sym typeface="Coming Soon"/>
            </a:endParaRP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Font typeface="Coming Soon"/>
              <a:buChar char="●"/>
            </a:pPr>
            <a:r>
              <a:rPr lang="en" sz="2800">
                <a:latin typeface="Coming Soon"/>
                <a:ea typeface="Coming Soon"/>
                <a:cs typeface="Coming Soon"/>
                <a:sym typeface="Coming Soon"/>
              </a:rPr>
              <a:t>Number Talk and Mini Lesson</a:t>
            </a:r>
            <a:endParaRPr sz="2800">
              <a:latin typeface="Coming Soon"/>
              <a:ea typeface="Coming Soon"/>
              <a:cs typeface="Coming Soon"/>
              <a:sym typeface="Coming Soon"/>
            </a:endParaRP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Font typeface="Coming Soon"/>
              <a:buChar char="●"/>
            </a:pPr>
            <a:r>
              <a:rPr lang="en" sz="2800">
                <a:latin typeface="Coming Soon"/>
                <a:ea typeface="Coming Soon"/>
                <a:cs typeface="Coming Soon"/>
                <a:sym typeface="Coming Soon"/>
              </a:rPr>
              <a:t>Menu Menu-Learning Through Games</a:t>
            </a:r>
            <a:endParaRPr sz="2800">
              <a:latin typeface="Coming Soon"/>
              <a:ea typeface="Coming Soon"/>
              <a:cs typeface="Coming Soon"/>
              <a:sym typeface="Coming Soo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1"/>
          <p:cNvSpPr txBox="1"/>
          <p:nvPr/>
        </p:nvSpPr>
        <p:spPr>
          <a:xfrm>
            <a:off x="356625" y="-128025"/>
            <a:ext cx="8695800" cy="281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latin typeface="Coming Soon"/>
                <a:ea typeface="Coming Soon"/>
                <a:cs typeface="Coming Soon"/>
                <a:sym typeface="Coming Soon"/>
              </a:rPr>
              <a:t>Science and Social Studies</a:t>
            </a:r>
            <a:endParaRPr sz="3600" b="1">
              <a:latin typeface="Coming Soon"/>
              <a:ea typeface="Coming Soon"/>
              <a:cs typeface="Coming Soon"/>
              <a:sym typeface="Coming Soon"/>
            </a:endParaRP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Font typeface="Coming Soon"/>
              <a:buChar char="●"/>
            </a:pPr>
            <a:r>
              <a:rPr lang="en" sz="2800">
                <a:latin typeface="Coming Soon"/>
                <a:ea typeface="Coming Soon"/>
                <a:cs typeface="Coming Soon"/>
                <a:sym typeface="Coming Soon"/>
              </a:rPr>
              <a:t>Hands on Learning</a:t>
            </a:r>
            <a:endParaRPr sz="2800">
              <a:latin typeface="Coming Soon"/>
              <a:ea typeface="Coming Soon"/>
              <a:cs typeface="Coming Soon"/>
              <a:sym typeface="Coming Soon"/>
            </a:endParaRP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Font typeface="Coming Soon"/>
              <a:buChar char="●"/>
            </a:pPr>
            <a:r>
              <a:rPr lang="en" sz="2800">
                <a:latin typeface="Coming Soon"/>
                <a:ea typeface="Coming Soon"/>
                <a:cs typeface="Coming Soon"/>
                <a:sym typeface="Coming Soon"/>
              </a:rPr>
              <a:t>Integrated throughout other content areas</a:t>
            </a:r>
            <a:endParaRPr sz="2800">
              <a:latin typeface="Coming Soon"/>
              <a:ea typeface="Coming Soon"/>
              <a:cs typeface="Coming Soon"/>
              <a:sym typeface="Coming Soo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Handwriting</a:t>
            </a:r>
            <a:endParaRPr sz="3600" b="1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ming Soon"/>
              <a:buChar char="●"/>
            </a:pPr>
            <a:r>
              <a:rPr lang="en" sz="29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Letter formation and proper strokes</a:t>
            </a:r>
            <a:endParaRPr sz="29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707</Words>
  <Application>Microsoft Office PowerPoint</Application>
  <PresentationFormat>On-screen Show (16:9)</PresentationFormat>
  <Paragraphs>84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Coming Soon</vt:lpstr>
      <vt:lpstr>Arial</vt:lpstr>
      <vt:lpstr>Times New Roman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Mize, Shelly N.</dc:creator>
  <cp:lastModifiedBy>Mize, Shelly N.</cp:lastModifiedBy>
  <cp:revision>1</cp:revision>
  <dcterms:modified xsi:type="dcterms:W3CDTF">2023-03-01T15:30:31Z</dcterms:modified>
</cp:coreProperties>
</file>