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71" r:id="rId2"/>
    <p:sldId id="380" r:id="rId3"/>
    <p:sldId id="373" r:id="rId4"/>
    <p:sldId id="325" r:id="rId5"/>
    <p:sldId id="326" r:id="rId6"/>
    <p:sldId id="339" r:id="rId7"/>
    <p:sldId id="347" r:id="rId8"/>
    <p:sldId id="359" r:id="rId9"/>
    <p:sldId id="348" r:id="rId10"/>
    <p:sldId id="356" r:id="rId11"/>
    <p:sldId id="355" r:id="rId12"/>
    <p:sldId id="328" r:id="rId13"/>
    <p:sldId id="357" r:id="rId14"/>
    <p:sldId id="358" r:id="rId15"/>
    <p:sldId id="329" r:id="rId16"/>
    <p:sldId id="340" r:id="rId17"/>
    <p:sldId id="344" r:id="rId18"/>
    <p:sldId id="360" r:id="rId19"/>
    <p:sldId id="354" r:id="rId20"/>
    <p:sldId id="330" r:id="rId21"/>
    <p:sldId id="331" r:id="rId22"/>
    <p:sldId id="363" r:id="rId23"/>
    <p:sldId id="332" r:id="rId24"/>
    <p:sldId id="333" r:id="rId25"/>
    <p:sldId id="334" r:id="rId26"/>
    <p:sldId id="335" r:id="rId27"/>
    <p:sldId id="336" r:id="rId28"/>
    <p:sldId id="361" r:id="rId29"/>
    <p:sldId id="351" r:id="rId30"/>
    <p:sldId id="338" r:id="rId31"/>
    <p:sldId id="337" r:id="rId32"/>
    <p:sldId id="381" r:id="rId33"/>
    <p:sldId id="342" r:id="rId34"/>
    <p:sldId id="257" r:id="rId35"/>
    <p:sldId id="279" r:id="rId36"/>
    <p:sldId id="280" r:id="rId37"/>
    <p:sldId id="362" r:id="rId38"/>
    <p:sldId id="286" r:id="rId39"/>
    <p:sldId id="258" r:id="rId40"/>
    <p:sldId id="382" r:id="rId41"/>
    <p:sldId id="290" r:id="rId42"/>
    <p:sldId id="278" r:id="rId43"/>
    <p:sldId id="307" r:id="rId44"/>
    <p:sldId id="308" r:id="rId45"/>
    <p:sldId id="346" r:id="rId46"/>
    <p:sldId id="353" r:id="rId47"/>
    <p:sldId id="350" r:id="rId48"/>
    <p:sldId id="352" r:id="rId49"/>
    <p:sldId id="368" r:id="rId50"/>
    <p:sldId id="312"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95" autoAdjust="0"/>
    <p:restoredTop sz="94660"/>
  </p:normalViewPr>
  <p:slideViewPr>
    <p:cSldViewPr>
      <p:cViewPr varScale="1">
        <p:scale>
          <a:sx n="73" d="100"/>
          <a:sy n="73" d="100"/>
        </p:scale>
        <p:origin x="1488"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75F018-8240-44DD-BCDF-8508B546A544}" type="datetimeFigureOut">
              <a:rPr lang="en-US" smtClean="0"/>
              <a:pPr/>
              <a:t>4/25/2023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CAC5E5-4E9C-49FE-B4D3-254BFD0F81A4}" type="slidenum">
              <a:rPr lang="en-US" smtClean="0"/>
              <a:pPr/>
              <a:t>‹#›</a:t>
            </a:fld>
            <a:endParaRPr lang="en-US"/>
          </a:p>
        </p:txBody>
      </p:sp>
    </p:spTree>
    <p:extLst>
      <p:ext uri="{BB962C8B-B14F-4D97-AF65-F5344CB8AC3E}">
        <p14:creationId xmlns:p14="http://schemas.microsoft.com/office/powerpoint/2010/main" val="9256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CAC5E5-4E9C-49FE-B4D3-254BFD0F81A4}" type="slidenum">
              <a:rPr lang="en-US" smtClean="0"/>
              <a:pPr/>
              <a:t>34</a:t>
            </a:fld>
            <a:endParaRPr lang="en-US"/>
          </a:p>
        </p:txBody>
      </p:sp>
    </p:spTree>
    <p:extLst>
      <p:ext uri="{BB962C8B-B14F-4D97-AF65-F5344CB8AC3E}">
        <p14:creationId xmlns:p14="http://schemas.microsoft.com/office/powerpoint/2010/main" val="3545450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CAC5E5-4E9C-49FE-B4D3-254BFD0F81A4}" type="slidenum">
              <a:rPr lang="en-US" smtClean="0"/>
              <a:pPr/>
              <a:t>35</a:t>
            </a:fld>
            <a:endParaRPr lang="en-US"/>
          </a:p>
        </p:txBody>
      </p:sp>
    </p:spTree>
    <p:extLst>
      <p:ext uri="{BB962C8B-B14F-4D97-AF65-F5344CB8AC3E}">
        <p14:creationId xmlns:p14="http://schemas.microsoft.com/office/powerpoint/2010/main" val="1324328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A01F08-C45F-4995-954F-0551E72FA1A1}" type="datetimeFigureOut">
              <a:rPr lang="en-US" smtClean="0"/>
              <a:pPr/>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1DB31-E485-40FF-89C5-B7C04BE6097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A01F08-C45F-4995-954F-0551E72FA1A1}" type="datetimeFigureOut">
              <a:rPr lang="en-US" smtClean="0"/>
              <a:pPr/>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1DB31-E485-40FF-89C5-B7C04BE609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A01F08-C45F-4995-954F-0551E72FA1A1}" type="datetimeFigureOut">
              <a:rPr lang="en-US" smtClean="0"/>
              <a:pPr/>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1DB31-E485-40FF-89C5-B7C04BE609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A01F08-C45F-4995-954F-0551E72FA1A1}" type="datetimeFigureOut">
              <a:rPr lang="en-US" smtClean="0"/>
              <a:pPr/>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1DB31-E485-40FF-89C5-B7C04BE6097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A01F08-C45F-4995-954F-0551E72FA1A1}" type="datetimeFigureOut">
              <a:rPr lang="en-US" smtClean="0"/>
              <a:pPr/>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1DB31-E485-40FF-89C5-B7C04BE6097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BA01F08-C45F-4995-954F-0551E72FA1A1}" type="datetimeFigureOut">
              <a:rPr lang="en-US" smtClean="0"/>
              <a:pPr/>
              <a:t>4/25/2023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1DB31-E485-40FF-89C5-B7C04BE6097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BA01F08-C45F-4995-954F-0551E72FA1A1}" type="datetimeFigureOut">
              <a:rPr lang="en-US" smtClean="0"/>
              <a:pPr/>
              <a:t>4/25/2023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61DB31-E485-40FF-89C5-B7C04BE6097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BA01F08-C45F-4995-954F-0551E72FA1A1}" type="datetimeFigureOut">
              <a:rPr lang="en-US" smtClean="0"/>
              <a:pPr/>
              <a:t>4/25/2023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61DB31-E485-40FF-89C5-B7C04BE609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A01F08-C45F-4995-954F-0551E72FA1A1}" type="datetimeFigureOut">
              <a:rPr lang="en-US" smtClean="0"/>
              <a:pPr/>
              <a:t>4/25/2023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61DB31-E485-40FF-89C5-B7C04BE609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A01F08-C45F-4995-954F-0551E72FA1A1}" type="datetimeFigureOut">
              <a:rPr lang="en-US" smtClean="0"/>
              <a:pPr/>
              <a:t>4/25/2023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1DB31-E485-40FF-89C5-B7C04BE6097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A01F08-C45F-4995-954F-0551E72FA1A1}" type="datetimeFigureOut">
              <a:rPr lang="en-US" smtClean="0"/>
              <a:pPr/>
              <a:t>4/25/2023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1DB31-E485-40FF-89C5-B7C04BE6097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A01F08-C45F-4995-954F-0551E72FA1A1}" type="datetimeFigureOut">
              <a:rPr lang="en-US" smtClean="0"/>
              <a:pPr/>
              <a:t>4/25/2023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61DB31-E485-40FF-89C5-B7C04BE609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www.erinslaw.org/" TargetMode="External"/><Relationship Id="rId2" Type="http://schemas.openxmlformats.org/officeDocument/2006/relationships/hyperlink" Target="https://www.cdc.gov/violenceprevention/childabuseandneglect/fastfact.html"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6" name="Content Placeholder 5"/>
          <p:cNvSpPr>
            <a:spLocks noGrp="1"/>
          </p:cNvSpPr>
          <p:nvPr>
            <p:ph idx="1"/>
          </p:nvPr>
        </p:nvSpPr>
        <p:spPr/>
        <p:txBody>
          <a:bodyPr>
            <a:normAutofit/>
          </a:bodyPr>
          <a:lstStyle/>
          <a:p>
            <a:pPr marL="0" indent="0" algn="ctr">
              <a:buNone/>
            </a:pPr>
            <a:endParaRPr lang="en-US" dirty="0"/>
          </a:p>
          <a:p>
            <a:pPr algn="ctr">
              <a:buNone/>
            </a:pPr>
            <a:endParaRPr lang="en-US" dirty="0"/>
          </a:p>
          <a:p>
            <a:pPr algn="ctr">
              <a:buNone/>
            </a:pPr>
            <a:endParaRPr lang="en-US" dirty="0"/>
          </a:p>
          <a:p>
            <a:pPr algn="ctr">
              <a:buNone/>
            </a:pPr>
            <a:r>
              <a:rPr lang="en-US" dirty="0"/>
              <a:t>Jo Davis, </a:t>
            </a:r>
            <a:r>
              <a:rPr lang="en-US" dirty="0" err="1"/>
              <a:t>M.Ed</a:t>
            </a:r>
            <a:r>
              <a:rPr lang="en-US" dirty="0"/>
              <a:t>, LPC-S, RPT, NCC</a:t>
            </a:r>
          </a:p>
          <a:p>
            <a:pPr marL="0" indent="0" algn="ctr">
              <a:buNone/>
            </a:pPr>
            <a:r>
              <a:rPr lang="en-US" dirty="0"/>
              <a:t>Coordinator Prevention Education/Counselor</a:t>
            </a:r>
          </a:p>
          <a:p>
            <a:pPr marL="0" indent="0" algn="ctr">
              <a:buNone/>
            </a:pPr>
            <a:endParaRPr lang="en-US" dirty="0"/>
          </a:p>
        </p:txBody>
      </p:sp>
      <p:pic>
        <p:nvPicPr>
          <p:cNvPr id="3" name="Picture 2">
            <a:extLst>
              <a:ext uri="{FF2B5EF4-FFF2-40B4-BE49-F238E27FC236}">
                <a16:creationId xmlns:a16="http://schemas.microsoft.com/office/drawing/2014/main" id="{01556149-F74B-8506-0C6D-9DAB4C5E22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0549" y="643626"/>
            <a:ext cx="4862901" cy="154802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descr="C:\Users\Jo\AppData\Local\Microsoft\Windows\INetCache\IE\3WY3H3JO\preschool-clipart23-1024x186[1].png">
            <a:extLst>
              <a:ext uri="{FF2B5EF4-FFF2-40B4-BE49-F238E27FC236}">
                <a16:creationId xmlns:a16="http://schemas.microsoft.com/office/drawing/2014/main" id="{CF21BF46-759A-42BA-A681-61CBD92913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809" y="4540101"/>
            <a:ext cx="8153400" cy="148098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7D719-D012-874A-8AA9-CB22F8089DBB}"/>
              </a:ext>
            </a:extLst>
          </p:cNvPr>
          <p:cNvSpPr>
            <a:spLocks noGrp="1"/>
          </p:cNvSpPr>
          <p:nvPr>
            <p:ph type="title"/>
          </p:nvPr>
        </p:nvSpPr>
        <p:spPr/>
        <p:txBody>
          <a:bodyPr>
            <a:normAutofit fontScale="90000"/>
          </a:bodyPr>
          <a:lstStyle/>
          <a:p>
            <a:r>
              <a:rPr lang="en-US" dirty="0"/>
              <a:t>What We Do At CHIPS-Medical Exams </a:t>
            </a:r>
          </a:p>
        </p:txBody>
      </p:sp>
      <p:sp>
        <p:nvSpPr>
          <p:cNvPr id="3" name="Content Placeholder 2">
            <a:extLst>
              <a:ext uri="{FF2B5EF4-FFF2-40B4-BE49-F238E27FC236}">
                <a16:creationId xmlns:a16="http://schemas.microsoft.com/office/drawing/2014/main" id="{E13B543D-E4B8-68CC-BBF2-1037C8B44D30}"/>
              </a:ext>
            </a:extLst>
          </p:cNvPr>
          <p:cNvSpPr>
            <a:spLocks noGrp="1"/>
          </p:cNvSpPr>
          <p:nvPr>
            <p:ph idx="1"/>
          </p:nvPr>
        </p:nvSpPr>
        <p:spPr/>
        <p:txBody>
          <a:bodyPr/>
          <a:lstStyle/>
          <a:p>
            <a:pPr marL="0" indent="0">
              <a:buNone/>
            </a:pPr>
            <a:r>
              <a:rPr lang="en-US" dirty="0"/>
              <a:t>After the medical exam is complete, the child usually goes back into the lobby and the caregiver meets with the Medical Provider and the Case Manager and can ask any questions that the caregiver has at that time!</a:t>
            </a:r>
          </a:p>
          <a:p>
            <a:endParaRPr lang="en-US" dirty="0"/>
          </a:p>
          <a:p>
            <a:endParaRPr lang="en-US" dirty="0"/>
          </a:p>
        </p:txBody>
      </p:sp>
      <p:pic>
        <p:nvPicPr>
          <p:cNvPr id="4" name="Picture 5" descr="C:\Users\Jo\AppData\Local\Microsoft\Windows\INetCache\IE\3WY3H3JO\preschool-clipart23-1024x186[1].png">
            <a:extLst>
              <a:ext uri="{FF2B5EF4-FFF2-40B4-BE49-F238E27FC236}">
                <a16:creationId xmlns:a16="http://schemas.microsoft.com/office/drawing/2014/main" id="{06F0E935-B54E-BC6E-1D8E-D9973E787E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130" y="4679945"/>
            <a:ext cx="8153400" cy="1480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8436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DFA35-8DA0-00E7-0AD6-6A4A9485B5AD}"/>
              </a:ext>
            </a:extLst>
          </p:cNvPr>
          <p:cNvSpPr>
            <a:spLocks noGrp="1"/>
          </p:cNvSpPr>
          <p:nvPr>
            <p:ph type="title"/>
          </p:nvPr>
        </p:nvSpPr>
        <p:spPr>
          <a:xfrm>
            <a:off x="457200" y="262092"/>
            <a:ext cx="8229600" cy="1143000"/>
          </a:xfrm>
        </p:spPr>
        <p:txBody>
          <a:bodyPr>
            <a:normAutofit fontScale="90000"/>
          </a:bodyPr>
          <a:lstStyle/>
          <a:p>
            <a:r>
              <a:rPr lang="en-US" dirty="0"/>
              <a:t>What We Do At CHIPS-Medical Exams </a:t>
            </a:r>
          </a:p>
        </p:txBody>
      </p:sp>
      <p:sp>
        <p:nvSpPr>
          <p:cNvPr id="3" name="Content Placeholder 2">
            <a:extLst>
              <a:ext uri="{FF2B5EF4-FFF2-40B4-BE49-F238E27FC236}">
                <a16:creationId xmlns:a16="http://schemas.microsoft.com/office/drawing/2014/main" id="{BCCDC8A3-C57D-DC48-AE9F-92F8BFF12D05}"/>
              </a:ext>
            </a:extLst>
          </p:cNvPr>
          <p:cNvSpPr>
            <a:spLocks noGrp="1"/>
          </p:cNvSpPr>
          <p:nvPr>
            <p:ph idx="1"/>
          </p:nvPr>
        </p:nvSpPr>
        <p:spPr/>
        <p:txBody>
          <a:bodyPr/>
          <a:lstStyle/>
          <a:p>
            <a:pPr marL="0" indent="0">
              <a:buNone/>
            </a:pPr>
            <a:r>
              <a:rPr lang="en-US" dirty="0"/>
              <a:t>We also now have the Sunrise Clinic at the CHIPS Center. This is a Clinic that is specifically focused on youth when there is a concern for child trafficking.</a:t>
            </a:r>
          </a:p>
          <a:p>
            <a:pPr marL="0" indent="0">
              <a:buNone/>
            </a:pPr>
            <a:r>
              <a:rPr lang="en-US" dirty="0"/>
              <a:t>We provide comprehensive medical exams and also work towards educating others in the community about child trafficking. </a:t>
            </a:r>
          </a:p>
          <a:p>
            <a:endParaRPr lang="en-US" dirty="0"/>
          </a:p>
        </p:txBody>
      </p:sp>
      <p:pic>
        <p:nvPicPr>
          <p:cNvPr id="4" name="Picture 5" descr="C:\Users\Jo\AppData\Local\Microsoft\Windows\INetCache\IE\3WY3H3JO\preschool-clipart23-1024x186[1].png">
            <a:extLst>
              <a:ext uri="{FF2B5EF4-FFF2-40B4-BE49-F238E27FC236}">
                <a16:creationId xmlns:a16="http://schemas.microsoft.com/office/drawing/2014/main" id="{484D4FB6-9405-5EDA-C922-E3DBE4E26A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5029200"/>
            <a:ext cx="8153400" cy="1480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2831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8A515-0816-728B-A63C-DE99743F9651}"/>
              </a:ext>
            </a:extLst>
          </p:cNvPr>
          <p:cNvSpPr>
            <a:spLocks noGrp="1"/>
          </p:cNvSpPr>
          <p:nvPr>
            <p:ph type="title"/>
          </p:nvPr>
        </p:nvSpPr>
        <p:spPr/>
        <p:txBody>
          <a:bodyPr>
            <a:normAutofit fontScale="90000"/>
          </a:bodyPr>
          <a:lstStyle/>
          <a:p>
            <a:r>
              <a:rPr lang="en-US" dirty="0"/>
              <a:t>What We Do At CHIPS-Medical Exams </a:t>
            </a:r>
          </a:p>
        </p:txBody>
      </p:sp>
      <p:sp>
        <p:nvSpPr>
          <p:cNvPr id="3" name="Content Placeholder 2">
            <a:extLst>
              <a:ext uri="{FF2B5EF4-FFF2-40B4-BE49-F238E27FC236}">
                <a16:creationId xmlns:a16="http://schemas.microsoft.com/office/drawing/2014/main" id="{E5AC17AD-80DA-D400-5247-61CA33C8FC04}"/>
              </a:ext>
            </a:extLst>
          </p:cNvPr>
          <p:cNvSpPr>
            <a:spLocks noGrp="1"/>
          </p:cNvSpPr>
          <p:nvPr>
            <p:ph idx="1"/>
          </p:nvPr>
        </p:nvSpPr>
        <p:spPr/>
        <p:txBody>
          <a:bodyPr/>
          <a:lstStyle/>
          <a:p>
            <a:pPr marL="0" indent="0">
              <a:buNone/>
            </a:pPr>
            <a:r>
              <a:rPr lang="en-US" dirty="0"/>
              <a:t>We have Social Workers who are our Case Managers who work with professionals throughout the community regarding setting up medical appointments, answering many questions and providing support for caregivers. </a:t>
            </a:r>
          </a:p>
          <a:p>
            <a:endParaRPr lang="en-US" dirty="0"/>
          </a:p>
          <a:p>
            <a:endParaRPr lang="en-US" dirty="0"/>
          </a:p>
          <a:p>
            <a:endParaRPr lang="en-US" dirty="0"/>
          </a:p>
          <a:p>
            <a:endParaRPr lang="en-US" dirty="0"/>
          </a:p>
        </p:txBody>
      </p:sp>
      <p:pic>
        <p:nvPicPr>
          <p:cNvPr id="4" name="Picture 5" descr="C:\Users\Jo\AppData\Local\Microsoft\Windows\INetCache\IE\3WY3H3JO\preschool-clipart23-1024x186[1].png">
            <a:extLst>
              <a:ext uri="{FF2B5EF4-FFF2-40B4-BE49-F238E27FC236}">
                <a16:creationId xmlns:a16="http://schemas.microsoft.com/office/drawing/2014/main" id="{DC74B166-0308-B96E-2DE3-8C16741223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 y="4645174"/>
            <a:ext cx="8153400" cy="1480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2066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9D83F-3550-DCD5-E393-5378319B7BCA}"/>
              </a:ext>
            </a:extLst>
          </p:cNvPr>
          <p:cNvSpPr>
            <a:spLocks noGrp="1"/>
          </p:cNvSpPr>
          <p:nvPr>
            <p:ph type="title"/>
          </p:nvPr>
        </p:nvSpPr>
        <p:spPr/>
        <p:txBody>
          <a:bodyPr>
            <a:normAutofit fontScale="90000"/>
          </a:bodyPr>
          <a:lstStyle/>
          <a:p>
            <a:r>
              <a:rPr lang="en-US" dirty="0"/>
              <a:t>What We Do At CHIPS-Medical Exams </a:t>
            </a:r>
          </a:p>
        </p:txBody>
      </p:sp>
      <p:sp>
        <p:nvSpPr>
          <p:cNvPr id="3" name="Content Placeholder 2">
            <a:extLst>
              <a:ext uri="{FF2B5EF4-FFF2-40B4-BE49-F238E27FC236}">
                <a16:creationId xmlns:a16="http://schemas.microsoft.com/office/drawing/2014/main" id="{36C78DCE-4E79-F64B-09C7-A2388A823664}"/>
              </a:ext>
            </a:extLst>
          </p:cNvPr>
          <p:cNvSpPr>
            <a:spLocks noGrp="1"/>
          </p:cNvSpPr>
          <p:nvPr>
            <p:ph idx="1"/>
          </p:nvPr>
        </p:nvSpPr>
        <p:spPr/>
        <p:txBody>
          <a:bodyPr/>
          <a:lstStyle/>
          <a:p>
            <a:pPr marL="0" indent="0">
              <a:buNone/>
            </a:pPr>
            <a:r>
              <a:rPr lang="en-US" dirty="0"/>
              <a:t>Youth who come in for medical exams are given toys/items at the end of their medical exams. We want them to have as positive experience as possible when they come in for medical exams. Children are also offered snacks and juice when they come to the CHIPS Center for appointments. </a:t>
            </a:r>
          </a:p>
          <a:p>
            <a:endParaRPr lang="en-US" dirty="0"/>
          </a:p>
          <a:p>
            <a:endParaRPr lang="en-US" dirty="0"/>
          </a:p>
        </p:txBody>
      </p:sp>
      <p:pic>
        <p:nvPicPr>
          <p:cNvPr id="4" name="Picture 5" descr="C:\Users\Jo\AppData\Local\Microsoft\Windows\INetCache\IE\3WY3H3JO\preschool-clipart23-1024x186[1].png">
            <a:extLst>
              <a:ext uri="{FF2B5EF4-FFF2-40B4-BE49-F238E27FC236}">
                <a16:creationId xmlns:a16="http://schemas.microsoft.com/office/drawing/2014/main" id="{FBA51D35-568B-643B-54D0-A620AA6346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649" y="4953000"/>
            <a:ext cx="8153400" cy="1480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9164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19D93-A003-F39C-DB97-6D5DF5B360D4}"/>
              </a:ext>
            </a:extLst>
          </p:cNvPr>
          <p:cNvSpPr>
            <a:spLocks noGrp="1"/>
          </p:cNvSpPr>
          <p:nvPr>
            <p:ph type="title"/>
          </p:nvPr>
        </p:nvSpPr>
        <p:spPr/>
        <p:txBody>
          <a:bodyPr>
            <a:normAutofit fontScale="90000"/>
          </a:bodyPr>
          <a:lstStyle/>
          <a:p>
            <a:r>
              <a:rPr lang="en-US" dirty="0"/>
              <a:t>What We Do At CHIPS-Medical Exams </a:t>
            </a:r>
          </a:p>
        </p:txBody>
      </p:sp>
      <p:sp>
        <p:nvSpPr>
          <p:cNvPr id="3" name="Content Placeholder 2">
            <a:extLst>
              <a:ext uri="{FF2B5EF4-FFF2-40B4-BE49-F238E27FC236}">
                <a16:creationId xmlns:a16="http://schemas.microsoft.com/office/drawing/2014/main" id="{99FA2765-7C65-7C3E-B2B8-0976ACE359AC}"/>
              </a:ext>
            </a:extLst>
          </p:cNvPr>
          <p:cNvSpPr>
            <a:spLocks noGrp="1"/>
          </p:cNvSpPr>
          <p:nvPr>
            <p:ph idx="1"/>
          </p:nvPr>
        </p:nvSpPr>
        <p:spPr/>
        <p:txBody>
          <a:bodyPr/>
          <a:lstStyle/>
          <a:p>
            <a:pPr marL="0" indent="0">
              <a:buNone/>
            </a:pPr>
            <a:r>
              <a:rPr lang="en-US" dirty="0"/>
              <a:t>The medical exams that children receive at the CHIPS Center is similar to the other medical exams they get during regular medical appointments, in addition, their private parts are also examined, and lab work is often done regarding concerns for abuse.</a:t>
            </a:r>
          </a:p>
          <a:p>
            <a:endParaRPr lang="en-US" dirty="0"/>
          </a:p>
          <a:p>
            <a:endParaRPr lang="en-US" dirty="0"/>
          </a:p>
        </p:txBody>
      </p:sp>
      <p:pic>
        <p:nvPicPr>
          <p:cNvPr id="4" name="Picture 5" descr="C:\Users\Jo\AppData\Local\Microsoft\Windows\INetCache\IE\3WY3H3JO\preschool-clipart23-1024x186[1].png">
            <a:extLst>
              <a:ext uri="{FF2B5EF4-FFF2-40B4-BE49-F238E27FC236}">
                <a16:creationId xmlns:a16="http://schemas.microsoft.com/office/drawing/2014/main" id="{DC6ACF29-D57E-2A7C-4899-C36E8634E0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4724400"/>
            <a:ext cx="8153400" cy="1480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9133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F5A7D-4C11-02FD-D12B-788C49CFD0C3}"/>
              </a:ext>
            </a:extLst>
          </p:cNvPr>
          <p:cNvSpPr>
            <a:spLocks noGrp="1"/>
          </p:cNvSpPr>
          <p:nvPr>
            <p:ph type="title"/>
          </p:nvPr>
        </p:nvSpPr>
        <p:spPr/>
        <p:txBody>
          <a:bodyPr>
            <a:normAutofit fontScale="90000"/>
          </a:bodyPr>
          <a:lstStyle/>
          <a:p>
            <a:r>
              <a:rPr lang="en-US" dirty="0"/>
              <a:t>What We Do At CHIPS-Medical Exams </a:t>
            </a:r>
          </a:p>
        </p:txBody>
      </p:sp>
      <p:sp>
        <p:nvSpPr>
          <p:cNvPr id="3" name="Content Placeholder 2">
            <a:extLst>
              <a:ext uri="{FF2B5EF4-FFF2-40B4-BE49-F238E27FC236}">
                <a16:creationId xmlns:a16="http://schemas.microsoft.com/office/drawing/2014/main" id="{4C8778C0-BEA1-1BC5-9DEB-7BC2676E1049}"/>
              </a:ext>
            </a:extLst>
          </p:cNvPr>
          <p:cNvSpPr>
            <a:spLocks noGrp="1"/>
          </p:cNvSpPr>
          <p:nvPr>
            <p:ph idx="1"/>
          </p:nvPr>
        </p:nvSpPr>
        <p:spPr/>
        <p:txBody>
          <a:bodyPr/>
          <a:lstStyle/>
          <a:p>
            <a:pPr marL="0" indent="0">
              <a:buNone/>
            </a:pPr>
            <a:r>
              <a:rPr lang="en-US" dirty="0"/>
              <a:t>We have Doctors and Nurses who provide Forensic Medical Exams and who also testify in court regarding these cases as well. </a:t>
            </a:r>
          </a:p>
          <a:p>
            <a:endParaRPr lang="en-US" dirty="0"/>
          </a:p>
          <a:p>
            <a:endParaRPr lang="en-US" dirty="0"/>
          </a:p>
          <a:p>
            <a:endParaRPr lang="en-US" dirty="0"/>
          </a:p>
          <a:p>
            <a:endParaRPr lang="en-US" dirty="0"/>
          </a:p>
        </p:txBody>
      </p:sp>
      <p:pic>
        <p:nvPicPr>
          <p:cNvPr id="4" name="Picture 5" descr="C:\Users\Jo\AppData\Local\Microsoft\Windows\INetCache\IE\3WY3H3JO\preschool-clipart23-1024x186[1].png">
            <a:extLst>
              <a:ext uri="{FF2B5EF4-FFF2-40B4-BE49-F238E27FC236}">
                <a16:creationId xmlns:a16="http://schemas.microsoft.com/office/drawing/2014/main" id="{B57C8BA9-C652-63BC-2B89-55DC9A88CB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624459"/>
            <a:ext cx="8153400" cy="1480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179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770D9-7B0B-6796-0BFA-BDBA6145A6F0}"/>
              </a:ext>
            </a:extLst>
          </p:cNvPr>
          <p:cNvSpPr>
            <a:spLocks noGrp="1"/>
          </p:cNvSpPr>
          <p:nvPr>
            <p:ph type="title"/>
          </p:nvPr>
        </p:nvSpPr>
        <p:spPr/>
        <p:txBody>
          <a:bodyPr>
            <a:normAutofit fontScale="90000"/>
          </a:bodyPr>
          <a:lstStyle/>
          <a:p>
            <a:r>
              <a:rPr lang="en-US" dirty="0"/>
              <a:t>What We Do At CHIPS-Medical Exams </a:t>
            </a:r>
          </a:p>
        </p:txBody>
      </p:sp>
      <p:sp>
        <p:nvSpPr>
          <p:cNvPr id="3" name="Content Placeholder 2">
            <a:extLst>
              <a:ext uri="{FF2B5EF4-FFF2-40B4-BE49-F238E27FC236}">
                <a16:creationId xmlns:a16="http://schemas.microsoft.com/office/drawing/2014/main" id="{798F3915-9FC4-E453-8B9E-1131F27CAA0E}"/>
              </a:ext>
            </a:extLst>
          </p:cNvPr>
          <p:cNvSpPr>
            <a:spLocks noGrp="1"/>
          </p:cNvSpPr>
          <p:nvPr>
            <p:ph idx="1"/>
          </p:nvPr>
        </p:nvSpPr>
        <p:spPr/>
        <p:txBody>
          <a:bodyPr/>
          <a:lstStyle/>
          <a:p>
            <a:endParaRPr lang="en-US" dirty="0"/>
          </a:p>
          <a:p>
            <a:pPr marL="0" indent="0">
              <a:buNone/>
            </a:pPr>
            <a:r>
              <a:rPr lang="en-US" dirty="0"/>
              <a:t>We now charge for Medical Exams at the CHIPS Center.</a:t>
            </a:r>
          </a:p>
          <a:p>
            <a:endParaRPr lang="en-US" dirty="0"/>
          </a:p>
          <a:p>
            <a:endParaRPr lang="en-US" dirty="0"/>
          </a:p>
          <a:p>
            <a:endParaRPr lang="en-US" dirty="0"/>
          </a:p>
          <a:p>
            <a:endParaRPr lang="en-US" dirty="0"/>
          </a:p>
          <a:p>
            <a:endParaRPr lang="en-US" dirty="0"/>
          </a:p>
        </p:txBody>
      </p:sp>
      <p:pic>
        <p:nvPicPr>
          <p:cNvPr id="4" name="Picture 5" descr="C:\Users\Jo\AppData\Local\Microsoft\Windows\INetCache\IE\3WY3H3JO\preschool-clipart23-1024x186[1].png">
            <a:extLst>
              <a:ext uri="{FF2B5EF4-FFF2-40B4-BE49-F238E27FC236}">
                <a16:creationId xmlns:a16="http://schemas.microsoft.com/office/drawing/2014/main" id="{01A652AD-1B55-DA87-F1A1-B7D6DF5B80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624459"/>
            <a:ext cx="8153400" cy="1480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7371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13EFC-EB28-8428-9FD4-5EC563B25EDB}"/>
              </a:ext>
            </a:extLst>
          </p:cNvPr>
          <p:cNvSpPr>
            <a:spLocks noGrp="1"/>
          </p:cNvSpPr>
          <p:nvPr>
            <p:ph type="title"/>
          </p:nvPr>
        </p:nvSpPr>
        <p:spPr/>
        <p:txBody>
          <a:bodyPr>
            <a:normAutofit fontScale="90000"/>
          </a:bodyPr>
          <a:lstStyle/>
          <a:p>
            <a:r>
              <a:rPr lang="en-US" dirty="0"/>
              <a:t>What We Do At CHIPS-Medical Exams </a:t>
            </a:r>
          </a:p>
        </p:txBody>
      </p:sp>
      <p:sp>
        <p:nvSpPr>
          <p:cNvPr id="3" name="Content Placeholder 2">
            <a:extLst>
              <a:ext uri="{FF2B5EF4-FFF2-40B4-BE49-F238E27FC236}">
                <a16:creationId xmlns:a16="http://schemas.microsoft.com/office/drawing/2014/main" id="{D5C1F277-0651-F5BB-BA43-13D6FA4BD468}"/>
              </a:ext>
            </a:extLst>
          </p:cNvPr>
          <p:cNvSpPr>
            <a:spLocks noGrp="1"/>
          </p:cNvSpPr>
          <p:nvPr>
            <p:ph idx="1"/>
          </p:nvPr>
        </p:nvSpPr>
        <p:spPr/>
        <p:txBody>
          <a:bodyPr/>
          <a:lstStyle/>
          <a:p>
            <a:pPr marL="0" indent="0">
              <a:buNone/>
            </a:pPr>
            <a:r>
              <a:rPr lang="en-US" dirty="0"/>
              <a:t>If you questions about a child possibly getting a medical exam at CHIPS, call the CHIPS Center 205-638-2751 and ask to speak to someone regarding a medical exam.</a:t>
            </a:r>
          </a:p>
          <a:p>
            <a:endParaRPr lang="en-US" dirty="0"/>
          </a:p>
          <a:p>
            <a:endParaRPr lang="en-US" dirty="0"/>
          </a:p>
          <a:p>
            <a:endParaRPr lang="en-US" dirty="0"/>
          </a:p>
          <a:p>
            <a:endParaRPr lang="en-US" dirty="0"/>
          </a:p>
          <a:p>
            <a:endParaRPr lang="en-US" dirty="0"/>
          </a:p>
          <a:p>
            <a:endParaRPr lang="en-US" dirty="0"/>
          </a:p>
          <a:p>
            <a:endParaRPr lang="en-US" dirty="0"/>
          </a:p>
        </p:txBody>
      </p:sp>
      <p:pic>
        <p:nvPicPr>
          <p:cNvPr id="4" name="Picture 5" descr="C:\Users\Jo\AppData\Local\Microsoft\Windows\INetCache\IE\3WY3H3JO\preschool-clipart23-1024x186[1].png">
            <a:extLst>
              <a:ext uri="{FF2B5EF4-FFF2-40B4-BE49-F238E27FC236}">
                <a16:creationId xmlns:a16="http://schemas.microsoft.com/office/drawing/2014/main" id="{43977753-FC12-5B81-6C4B-2FC59754E0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4517305"/>
            <a:ext cx="8153400" cy="1480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4394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9CB1F-DFB6-1480-6ADC-F6F77F508657}"/>
              </a:ext>
            </a:extLst>
          </p:cNvPr>
          <p:cNvSpPr>
            <a:spLocks noGrp="1"/>
          </p:cNvSpPr>
          <p:nvPr>
            <p:ph type="title"/>
          </p:nvPr>
        </p:nvSpPr>
        <p:spPr/>
        <p:txBody>
          <a:bodyPr>
            <a:normAutofit fontScale="90000"/>
          </a:bodyPr>
          <a:lstStyle/>
          <a:p>
            <a:r>
              <a:rPr lang="en-US" dirty="0"/>
              <a:t>What We Do At CHIPS-Medical Exams</a:t>
            </a:r>
          </a:p>
        </p:txBody>
      </p:sp>
      <p:sp>
        <p:nvSpPr>
          <p:cNvPr id="3" name="Content Placeholder 2">
            <a:extLst>
              <a:ext uri="{FF2B5EF4-FFF2-40B4-BE49-F238E27FC236}">
                <a16:creationId xmlns:a16="http://schemas.microsoft.com/office/drawing/2014/main" id="{C03C49D6-055D-65F9-9A53-59561698F95B}"/>
              </a:ext>
            </a:extLst>
          </p:cNvPr>
          <p:cNvSpPr>
            <a:spLocks noGrp="1"/>
          </p:cNvSpPr>
          <p:nvPr>
            <p:ph idx="1"/>
          </p:nvPr>
        </p:nvSpPr>
        <p:spPr/>
        <p:txBody>
          <a:bodyPr>
            <a:normAutofit lnSpcReduction="10000"/>
          </a:bodyPr>
          <a:lstStyle/>
          <a:p>
            <a:pPr marL="0" indent="0">
              <a:buNone/>
            </a:pPr>
            <a:r>
              <a:rPr lang="en-US" dirty="0"/>
              <a:t>We do not do forensic interviews at the CHIPS Center. Children go to their local Child Advocacy Centers to get forensic interviews done, where they are asked questions regarding allegations of abuse.</a:t>
            </a:r>
          </a:p>
          <a:p>
            <a:endParaRPr lang="en-US" dirty="0"/>
          </a:p>
          <a:p>
            <a:endParaRPr lang="en-US" dirty="0"/>
          </a:p>
          <a:p>
            <a:endParaRPr lang="en-US" dirty="0"/>
          </a:p>
          <a:p>
            <a:pPr marL="0" indent="0">
              <a:buNone/>
            </a:pPr>
            <a:r>
              <a:rPr lang="en-US" dirty="0"/>
              <a:t>  </a:t>
            </a:r>
          </a:p>
        </p:txBody>
      </p:sp>
      <p:pic>
        <p:nvPicPr>
          <p:cNvPr id="4" name="Picture 5" descr="C:\Users\Jo\AppData\Local\Microsoft\Windows\INetCache\IE\3WY3H3JO\preschool-clipart23-1024x186[1].png">
            <a:extLst>
              <a:ext uri="{FF2B5EF4-FFF2-40B4-BE49-F238E27FC236}">
                <a16:creationId xmlns:a16="http://schemas.microsoft.com/office/drawing/2014/main" id="{7682F0A9-0603-8B40-C876-4CC210E9E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4517305"/>
            <a:ext cx="8153400" cy="1480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4105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1B262-D284-78DC-57B3-5614B7630478}"/>
              </a:ext>
            </a:extLst>
          </p:cNvPr>
          <p:cNvSpPr>
            <a:spLocks noGrp="1"/>
          </p:cNvSpPr>
          <p:nvPr>
            <p:ph type="title"/>
          </p:nvPr>
        </p:nvSpPr>
        <p:spPr/>
        <p:txBody>
          <a:bodyPr/>
          <a:lstStyle/>
          <a:p>
            <a:r>
              <a:rPr lang="en-US" dirty="0"/>
              <a:t>CHIPS Center Medical Exams </a:t>
            </a:r>
          </a:p>
        </p:txBody>
      </p:sp>
      <p:pic>
        <p:nvPicPr>
          <p:cNvPr id="4" name="Content Placeholder 3">
            <a:extLst>
              <a:ext uri="{FF2B5EF4-FFF2-40B4-BE49-F238E27FC236}">
                <a16:creationId xmlns:a16="http://schemas.microsoft.com/office/drawing/2014/main" id="{46956D8A-7E2E-84E0-CB80-A5D848E9D94D}"/>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5400000">
            <a:off x="2400300" y="1503721"/>
            <a:ext cx="3809999" cy="339335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 name="Picture 5" descr="C:\Users\Jo\AppData\Local\Microsoft\Windows\INetCache\IE\3WY3H3JO\preschool-clipart23-1024x186[1].png">
            <a:extLst>
              <a:ext uri="{FF2B5EF4-FFF2-40B4-BE49-F238E27FC236}">
                <a16:creationId xmlns:a16="http://schemas.microsoft.com/office/drawing/2014/main" id="{E96A06DE-B33D-2E49-0F10-0386BFFB9E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5181600"/>
            <a:ext cx="8153400" cy="1480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6356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7A280-33D8-1EBC-5FFB-5A8F15DBB79D}"/>
              </a:ext>
            </a:extLst>
          </p:cNvPr>
          <p:cNvSpPr>
            <a:spLocks noGrp="1"/>
          </p:cNvSpPr>
          <p:nvPr>
            <p:ph type="title"/>
          </p:nvPr>
        </p:nvSpPr>
        <p:spPr/>
        <p:txBody>
          <a:bodyPr/>
          <a:lstStyle/>
          <a:p>
            <a:r>
              <a:rPr lang="en-US" dirty="0"/>
              <a:t>What We Do at CHIPS </a:t>
            </a:r>
          </a:p>
        </p:txBody>
      </p:sp>
      <p:sp>
        <p:nvSpPr>
          <p:cNvPr id="3" name="Content Placeholder 2">
            <a:extLst>
              <a:ext uri="{FF2B5EF4-FFF2-40B4-BE49-F238E27FC236}">
                <a16:creationId xmlns:a16="http://schemas.microsoft.com/office/drawing/2014/main" id="{51266949-51B9-8AD3-3BBE-0FCDD95819BC}"/>
              </a:ext>
            </a:extLst>
          </p:cNvPr>
          <p:cNvSpPr>
            <a:spLocks noGrp="1"/>
          </p:cNvSpPr>
          <p:nvPr>
            <p:ph idx="1"/>
          </p:nvPr>
        </p:nvSpPr>
        <p:spPr/>
        <p:txBody>
          <a:bodyPr/>
          <a:lstStyle/>
          <a:p>
            <a:pPr marL="0" indent="0" algn="ctr">
              <a:buNone/>
            </a:pPr>
            <a:endParaRPr lang="en-US" dirty="0"/>
          </a:p>
          <a:p>
            <a:pPr marL="0" indent="0" algn="ctr">
              <a:buNone/>
            </a:pPr>
            <a:r>
              <a:rPr lang="en-US" dirty="0"/>
              <a:t>The CHIPS Center was created to help families when there are concerns for abuse. </a:t>
            </a:r>
          </a:p>
        </p:txBody>
      </p:sp>
      <p:pic>
        <p:nvPicPr>
          <p:cNvPr id="4" name="Picture 5" descr="C:\Users\Jo\AppData\Local\Microsoft\Windows\INetCache\IE\3WY3H3JO\preschool-clipart23-1024x186[1].png">
            <a:extLst>
              <a:ext uri="{FF2B5EF4-FFF2-40B4-BE49-F238E27FC236}">
                <a16:creationId xmlns:a16="http://schemas.microsoft.com/office/drawing/2014/main" id="{18DE99F8-2538-52B6-6B5C-6607A21BCC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645174"/>
            <a:ext cx="8153400" cy="1480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0641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25567-C67C-421E-8D48-EAB6668D7A76}"/>
              </a:ext>
            </a:extLst>
          </p:cNvPr>
          <p:cNvSpPr>
            <a:spLocks noGrp="1"/>
          </p:cNvSpPr>
          <p:nvPr>
            <p:ph type="title"/>
          </p:nvPr>
        </p:nvSpPr>
        <p:spPr/>
        <p:txBody>
          <a:bodyPr/>
          <a:lstStyle/>
          <a:p>
            <a:r>
              <a:rPr lang="en-US" dirty="0"/>
              <a:t>What We Do At CHIPS-Counseling</a:t>
            </a:r>
          </a:p>
        </p:txBody>
      </p:sp>
      <p:sp>
        <p:nvSpPr>
          <p:cNvPr id="3" name="Content Placeholder 2">
            <a:extLst>
              <a:ext uri="{FF2B5EF4-FFF2-40B4-BE49-F238E27FC236}">
                <a16:creationId xmlns:a16="http://schemas.microsoft.com/office/drawing/2014/main" id="{B980E583-8BCA-47A3-CFEA-4C338806B60E}"/>
              </a:ext>
            </a:extLst>
          </p:cNvPr>
          <p:cNvSpPr>
            <a:spLocks noGrp="1"/>
          </p:cNvSpPr>
          <p:nvPr>
            <p:ph idx="1"/>
          </p:nvPr>
        </p:nvSpPr>
        <p:spPr/>
        <p:txBody>
          <a:bodyPr/>
          <a:lstStyle/>
          <a:p>
            <a:pPr marL="0" indent="0">
              <a:buNone/>
            </a:pPr>
            <a:r>
              <a:rPr lang="en-US" dirty="0"/>
              <a:t>We also provide counseling sessions for children from birth to the age of 18 when there is a concern for physical abuse, sexual abuse, neglect and child trafficking.</a:t>
            </a:r>
          </a:p>
          <a:p>
            <a:endParaRPr lang="en-US" dirty="0"/>
          </a:p>
          <a:p>
            <a:endParaRPr lang="en-US" dirty="0"/>
          </a:p>
          <a:p>
            <a:endParaRPr lang="en-US" dirty="0"/>
          </a:p>
          <a:p>
            <a:endParaRPr lang="en-US" dirty="0"/>
          </a:p>
          <a:p>
            <a:endParaRPr lang="en-US" dirty="0"/>
          </a:p>
        </p:txBody>
      </p:sp>
      <p:pic>
        <p:nvPicPr>
          <p:cNvPr id="4" name="Picture 5" descr="C:\Users\Jo\AppData\Local\Microsoft\Windows\INetCache\IE\3WY3H3JO\preschool-clipart23-1024x186[1].png">
            <a:extLst>
              <a:ext uri="{FF2B5EF4-FFF2-40B4-BE49-F238E27FC236}">
                <a16:creationId xmlns:a16="http://schemas.microsoft.com/office/drawing/2014/main" id="{B9B01940-FA12-88C8-C83E-BC261F8A34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624459"/>
            <a:ext cx="8153400" cy="1480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56244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AB1C0-CB7A-3136-FFA5-DAC55924A670}"/>
              </a:ext>
            </a:extLst>
          </p:cNvPr>
          <p:cNvSpPr>
            <a:spLocks noGrp="1"/>
          </p:cNvSpPr>
          <p:nvPr>
            <p:ph type="title"/>
          </p:nvPr>
        </p:nvSpPr>
        <p:spPr/>
        <p:txBody>
          <a:bodyPr/>
          <a:lstStyle/>
          <a:p>
            <a:r>
              <a:rPr lang="en-US" dirty="0"/>
              <a:t>What We Do At CHIPS-Counseling </a:t>
            </a:r>
          </a:p>
        </p:txBody>
      </p:sp>
      <p:sp>
        <p:nvSpPr>
          <p:cNvPr id="3" name="Content Placeholder 2">
            <a:extLst>
              <a:ext uri="{FF2B5EF4-FFF2-40B4-BE49-F238E27FC236}">
                <a16:creationId xmlns:a16="http://schemas.microsoft.com/office/drawing/2014/main" id="{D21BD8E3-6FDA-2655-1E68-F0ED8ABF8440}"/>
              </a:ext>
            </a:extLst>
          </p:cNvPr>
          <p:cNvSpPr>
            <a:spLocks noGrp="1"/>
          </p:cNvSpPr>
          <p:nvPr>
            <p:ph idx="1"/>
          </p:nvPr>
        </p:nvSpPr>
        <p:spPr/>
        <p:txBody>
          <a:bodyPr/>
          <a:lstStyle/>
          <a:p>
            <a:pPr marL="0" indent="0">
              <a:buNone/>
            </a:pPr>
            <a:r>
              <a:rPr lang="en-US" dirty="0"/>
              <a:t>We offer counseling for a child who has being abused, when there are concerns for abuse, for any non-offending caregiver, and for any sibling who has been affected by abuse. </a:t>
            </a:r>
          </a:p>
          <a:p>
            <a:endParaRPr lang="en-US" dirty="0"/>
          </a:p>
          <a:p>
            <a:endParaRPr lang="en-US" dirty="0"/>
          </a:p>
          <a:p>
            <a:endParaRPr lang="en-US" dirty="0"/>
          </a:p>
          <a:p>
            <a:endParaRPr lang="en-US" dirty="0"/>
          </a:p>
          <a:p>
            <a:endParaRPr lang="en-US" dirty="0"/>
          </a:p>
          <a:p>
            <a:endParaRPr lang="en-US" dirty="0"/>
          </a:p>
        </p:txBody>
      </p:sp>
      <p:pic>
        <p:nvPicPr>
          <p:cNvPr id="4" name="Picture 5" descr="C:\Users\Jo\AppData\Local\Microsoft\Windows\INetCache\IE\3WY3H3JO\preschool-clipart23-1024x186[1].png">
            <a:extLst>
              <a:ext uri="{FF2B5EF4-FFF2-40B4-BE49-F238E27FC236}">
                <a16:creationId xmlns:a16="http://schemas.microsoft.com/office/drawing/2014/main" id="{D2E5C55C-3B2A-79C9-C4E5-302D3C69CD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624459"/>
            <a:ext cx="8153400" cy="1480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6602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60506-6734-DC08-111D-041CBD2B5017}"/>
              </a:ext>
            </a:extLst>
          </p:cNvPr>
          <p:cNvSpPr>
            <a:spLocks noGrp="1"/>
          </p:cNvSpPr>
          <p:nvPr>
            <p:ph type="title"/>
          </p:nvPr>
        </p:nvSpPr>
        <p:spPr/>
        <p:txBody>
          <a:bodyPr/>
          <a:lstStyle/>
          <a:p>
            <a:r>
              <a:rPr lang="en-US" dirty="0"/>
              <a:t>What We Do At CHIPS-Counseling </a:t>
            </a:r>
          </a:p>
        </p:txBody>
      </p:sp>
      <p:sp>
        <p:nvSpPr>
          <p:cNvPr id="3" name="Content Placeholder 2">
            <a:extLst>
              <a:ext uri="{FF2B5EF4-FFF2-40B4-BE49-F238E27FC236}">
                <a16:creationId xmlns:a16="http://schemas.microsoft.com/office/drawing/2014/main" id="{39EA487B-1984-6F9D-FDD9-233159CC43B3}"/>
              </a:ext>
            </a:extLst>
          </p:cNvPr>
          <p:cNvSpPr>
            <a:spLocks noGrp="1"/>
          </p:cNvSpPr>
          <p:nvPr>
            <p:ph idx="1"/>
          </p:nvPr>
        </p:nvSpPr>
        <p:spPr/>
        <p:txBody>
          <a:bodyPr>
            <a:normAutofit fontScale="40000" lnSpcReduction="20000"/>
          </a:bodyPr>
          <a:lstStyle/>
          <a:p>
            <a:pPr marL="0" indent="0">
              <a:buNone/>
            </a:pPr>
            <a:r>
              <a:rPr lang="en-US" sz="6000" dirty="0"/>
              <a:t>Different types of Counseling modalities are available at the CHIPS Center including:</a:t>
            </a:r>
          </a:p>
          <a:p>
            <a:r>
              <a:rPr lang="en-US" sz="6000" dirty="0"/>
              <a:t>Play Therapy</a:t>
            </a:r>
          </a:p>
          <a:p>
            <a:r>
              <a:rPr lang="en-US" sz="5600" dirty="0"/>
              <a:t>Trauma Focused-Cognitive Behavioral Therapy</a:t>
            </a:r>
          </a:p>
          <a:p>
            <a:r>
              <a:rPr lang="en-US" sz="6000" dirty="0"/>
              <a:t>Art Therapy</a:t>
            </a:r>
          </a:p>
          <a:p>
            <a:r>
              <a:rPr lang="en-US" sz="6000" dirty="0"/>
              <a:t>Family Therapy</a:t>
            </a:r>
          </a:p>
          <a:p>
            <a:r>
              <a:rPr lang="en-US" sz="6000" dirty="0"/>
              <a:t>Child Parent Psychotherapy</a:t>
            </a:r>
          </a:p>
          <a:p>
            <a:r>
              <a:rPr lang="en-US" sz="6000" dirty="0"/>
              <a:t>Cognitive Behavioral Therapy</a:t>
            </a:r>
          </a:p>
          <a:p>
            <a:r>
              <a:rPr lang="en-US" sz="6000" dirty="0"/>
              <a:t>Group Therapy</a:t>
            </a:r>
          </a:p>
          <a:p>
            <a:endParaRPr lang="en-US" dirty="0"/>
          </a:p>
          <a:p>
            <a:endParaRPr lang="en-US" dirty="0"/>
          </a:p>
          <a:p>
            <a:endParaRPr lang="en-US" dirty="0"/>
          </a:p>
          <a:p>
            <a:endParaRPr lang="en-US" dirty="0"/>
          </a:p>
          <a:p>
            <a:endParaRPr lang="en-US" dirty="0"/>
          </a:p>
          <a:p>
            <a:r>
              <a:rPr lang="en-US" dirty="0"/>
              <a:t> </a:t>
            </a:r>
          </a:p>
        </p:txBody>
      </p:sp>
      <p:pic>
        <p:nvPicPr>
          <p:cNvPr id="4" name="Picture 5" descr="C:\Users\Jo\AppData\Local\Microsoft\Windows\INetCache\IE\3WY3H3JO\preschool-clipart23-1024x186[1].png">
            <a:extLst>
              <a:ext uri="{FF2B5EF4-FFF2-40B4-BE49-F238E27FC236}">
                <a16:creationId xmlns:a16="http://schemas.microsoft.com/office/drawing/2014/main" id="{3FE08DE2-E278-8DA9-6B47-713593D11B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827736"/>
            <a:ext cx="8153400" cy="1480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89653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5C4F6-EBA2-E4B9-5AD3-936942BAAB65}"/>
              </a:ext>
            </a:extLst>
          </p:cNvPr>
          <p:cNvSpPr>
            <a:spLocks noGrp="1"/>
          </p:cNvSpPr>
          <p:nvPr>
            <p:ph type="title"/>
          </p:nvPr>
        </p:nvSpPr>
        <p:spPr/>
        <p:txBody>
          <a:bodyPr/>
          <a:lstStyle/>
          <a:p>
            <a:r>
              <a:rPr lang="en-US" dirty="0"/>
              <a:t>What We Do At CHIPS-Counseling </a:t>
            </a:r>
          </a:p>
        </p:txBody>
      </p:sp>
      <p:sp>
        <p:nvSpPr>
          <p:cNvPr id="3" name="Content Placeholder 2">
            <a:extLst>
              <a:ext uri="{FF2B5EF4-FFF2-40B4-BE49-F238E27FC236}">
                <a16:creationId xmlns:a16="http://schemas.microsoft.com/office/drawing/2014/main" id="{F980ADC6-3BD0-DB38-DB5A-8DB5F329E4C8}"/>
              </a:ext>
            </a:extLst>
          </p:cNvPr>
          <p:cNvSpPr>
            <a:spLocks noGrp="1"/>
          </p:cNvSpPr>
          <p:nvPr>
            <p:ph idx="1"/>
          </p:nvPr>
        </p:nvSpPr>
        <p:spPr/>
        <p:txBody>
          <a:bodyPr/>
          <a:lstStyle/>
          <a:p>
            <a:endParaRPr lang="en-US" dirty="0"/>
          </a:p>
          <a:p>
            <a:pPr marL="0" indent="0">
              <a:buNone/>
            </a:pPr>
            <a:r>
              <a:rPr lang="en-US" dirty="0"/>
              <a:t>We also provide services when there is a concern due to the child exhibiting inappropriate sexual behavior or when the child has made inappropriate sexual comments.</a:t>
            </a:r>
          </a:p>
          <a:p>
            <a:endParaRPr lang="en-US" dirty="0"/>
          </a:p>
          <a:p>
            <a:endParaRPr lang="en-US" dirty="0"/>
          </a:p>
          <a:p>
            <a:endParaRPr lang="en-US" dirty="0"/>
          </a:p>
          <a:p>
            <a:endParaRPr lang="en-US" dirty="0"/>
          </a:p>
          <a:p>
            <a:endParaRPr lang="en-US" dirty="0"/>
          </a:p>
        </p:txBody>
      </p:sp>
      <p:pic>
        <p:nvPicPr>
          <p:cNvPr id="4" name="Picture 5" descr="C:\Users\Jo\AppData\Local\Microsoft\Windows\INetCache\IE\3WY3H3JO\preschool-clipart23-1024x186[1].png">
            <a:extLst>
              <a:ext uri="{FF2B5EF4-FFF2-40B4-BE49-F238E27FC236}">
                <a16:creationId xmlns:a16="http://schemas.microsoft.com/office/drawing/2014/main" id="{941C22A5-0815-0B2B-0E19-6E72534F36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624459"/>
            <a:ext cx="8153400" cy="1480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3047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14D69-BE26-0372-32BF-6513B31AD2A4}"/>
              </a:ext>
            </a:extLst>
          </p:cNvPr>
          <p:cNvSpPr>
            <a:spLocks noGrp="1"/>
          </p:cNvSpPr>
          <p:nvPr>
            <p:ph type="title"/>
          </p:nvPr>
        </p:nvSpPr>
        <p:spPr/>
        <p:txBody>
          <a:bodyPr/>
          <a:lstStyle/>
          <a:p>
            <a:r>
              <a:rPr lang="en-US" dirty="0"/>
              <a:t>What We Do At CHIPS-Counseling </a:t>
            </a:r>
          </a:p>
        </p:txBody>
      </p:sp>
      <p:sp>
        <p:nvSpPr>
          <p:cNvPr id="3" name="Content Placeholder 2">
            <a:extLst>
              <a:ext uri="{FF2B5EF4-FFF2-40B4-BE49-F238E27FC236}">
                <a16:creationId xmlns:a16="http://schemas.microsoft.com/office/drawing/2014/main" id="{4703AF04-9E31-01AC-3847-04465E8DFE56}"/>
              </a:ext>
            </a:extLst>
          </p:cNvPr>
          <p:cNvSpPr>
            <a:spLocks noGrp="1"/>
          </p:cNvSpPr>
          <p:nvPr>
            <p:ph idx="1"/>
          </p:nvPr>
        </p:nvSpPr>
        <p:spPr/>
        <p:txBody>
          <a:bodyPr/>
          <a:lstStyle/>
          <a:p>
            <a:pPr marL="0" indent="0">
              <a:buNone/>
            </a:pPr>
            <a:r>
              <a:rPr lang="en-US" dirty="0"/>
              <a:t>In addition, we also provide services when there is a child who has been affected due to witnessing domestic violence.</a:t>
            </a:r>
          </a:p>
          <a:p>
            <a:endParaRPr lang="en-US" dirty="0"/>
          </a:p>
          <a:p>
            <a:endParaRPr lang="en-US" dirty="0"/>
          </a:p>
          <a:p>
            <a:endParaRPr lang="en-US" dirty="0"/>
          </a:p>
          <a:p>
            <a:endParaRPr lang="en-US" dirty="0"/>
          </a:p>
        </p:txBody>
      </p:sp>
      <p:pic>
        <p:nvPicPr>
          <p:cNvPr id="4" name="Picture 5" descr="C:\Users\Jo\AppData\Local\Microsoft\Windows\INetCache\IE\3WY3H3JO\preschool-clipart23-1024x186[1].png">
            <a:extLst>
              <a:ext uri="{FF2B5EF4-FFF2-40B4-BE49-F238E27FC236}">
                <a16:creationId xmlns:a16="http://schemas.microsoft.com/office/drawing/2014/main" id="{D0D9DEF9-38DD-32EE-37EE-99290E4ED3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624459"/>
            <a:ext cx="8153400" cy="1480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71123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E6820-96EF-FB8B-D5D4-6004FC38479F}"/>
              </a:ext>
            </a:extLst>
          </p:cNvPr>
          <p:cNvSpPr>
            <a:spLocks noGrp="1"/>
          </p:cNvSpPr>
          <p:nvPr>
            <p:ph type="title"/>
          </p:nvPr>
        </p:nvSpPr>
        <p:spPr/>
        <p:txBody>
          <a:bodyPr/>
          <a:lstStyle/>
          <a:p>
            <a:r>
              <a:rPr lang="en-US" dirty="0"/>
              <a:t>What We Do At CHIPS-Counseling </a:t>
            </a:r>
          </a:p>
        </p:txBody>
      </p:sp>
      <p:sp>
        <p:nvSpPr>
          <p:cNvPr id="3" name="Content Placeholder 2">
            <a:extLst>
              <a:ext uri="{FF2B5EF4-FFF2-40B4-BE49-F238E27FC236}">
                <a16:creationId xmlns:a16="http://schemas.microsoft.com/office/drawing/2014/main" id="{9B477428-5790-806C-07A2-B8C85FF9E4B7}"/>
              </a:ext>
            </a:extLst>
          </p:cNvPr>
          <p:cNvSpPr>
            <a:spLocks noGrp="1"/>
          </p:cNvSpPr>
          <p:nvPr>
            <p:ph idx="1"/>
          </p:nvPr>
        </p:nvSpPr>
        <p:spPr/>
        <p:txBody>
          <a:bodyPr/>
          <a:lstStyle/>
          <a:p>
            <a:endParaRPr lang="en-US" dirty="0"/>
          </a:p>
          <a:p>
            <a:pPr marL="0" indent="0">
              <a:buNone/>
            </a:pPr>
            <a:r>
              <a:rPr lang="en-US" dirty="0"/>
              <a:t>Counseling is free, there are no charges at the CHIPS Center for any counseling services. </a:t>
            </a:r>
          </a:p>
          <a:p>
            <a:endParaRPr lang="en-US" dirty="0"/>
          </a:p>
          <a:p>
            <a:endParaRPr lang="en-US" dirty="0"/>
          </a:p>
          <a:p>
            <a:endParaRPr lang="en-US" dirty="0"/>
          </a:p>
          <a:p>
            <a:endParaRPr lang="en-US" dirty="0"/>
          </a:p>
          <a:p>
            <a:endParaRPr lang="en-US" dirty="0"/>
          </a:p>
        </p:txBody>
      </p:sp>
      <p:pic>
        <p:nvPicPr>
          <p:cNvPr id="4" name="Picture 5" descr="C:\Users\Jo\AppData\Local\Microsoft\Windows\INetCache\IE\3WY3H3JO\preschool-clipart23-1024x186[1].png">
            <a:extLst>
              <a:ext uri="{FF2B5EF4-FFF2-40B4-BE49-F238E27FC236}">
                <a16:creationId xmlns:a16="http://schemas.microsoft.com/office/drawing/2014/main" id="{2DFA99D4-2EB5-7B71-96BF-CF2DB464BE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624459"/>
            <a:ext cx="8153400" cy="1480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61824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A88E2-F0E1-6C7E-9A83-DE5D9016C82B}"/>
              </a:ext>
            </a:extLst>
          </p:cNvPr>
          <p:cNvSpPr>
            <a:spLocks noGrp="1"/>
          </p:cNvSpPr>
          <p:nvPr>
            <p:ph type="title"/>
          </p:nvPr>
        </p:nvSpPr>
        <p:spPr/>
        <p:txBody>
          <a:bodyPr/>
          <a:lstStyle/>
          <a:p>
            <a:r>
              <a:rPr lang="en-US" dirty="0"/>
              <a:t>What We Do At CHIPS-Counseling </a:t>
            </a:r>
          </a:p>
        </p:txBody>
      </p:sp>
      <p:sp>
        <p:nvSpPr>
          <p:cNvPr id="3" name="Content Placeholder 2">
            <a:extLst>
              <a:ext uri="{FF2B5EF4-FFF2-40B4-BE49-F238E27FC236}">
                <a16:creationId xmlns:a16="http://schemas.microsoft.com/office/drawing/2014/main" id="{75CAEA7A-E6F9-5E5E-074A-BFE0080ECB2B}"/>
              </a:ext>
            </a:extLst>
          </p:cNvPr>
          <p:cNvSpPr>
            <a:spLocks noGrp="1"/>
          </p:cNvSpPr>
          <p:nvPr>
            <p:ph idx="1"/>
          </p:nvPr>
        </p:nvSpPr>
        <p:spPr/>
        <p:txBody>
          <a:bodyPr/>
          <a:lstStyle/>
          <a:p>
            <a:pPr marL="0" indent="0">
              <a:buNone/>
            </a:pPr>
            <a:r>
              <a:rPr lang="en-US" dirty="0"/>
              <a:t>We do not provide counseling to a caregiver when there is an allegation of abuse made against that person. </a:t>
            </a:r>
          </a:p>
          <a:p>
            <a:pPr marL="0" indent="0">
              <a:buNone/>
            </a:pPr>
            <a:endParaRPr lang="en-US" dirty="0"/>
          </a:p>
          <a:p>
            <a:endParaRPr lang="en-US" dirty="0"/>
          </a:p>
          <a:p>
            <a:endParaRPr lang="en-US" dirty="0"/>
          </a:p>
          <a:p>
            <a:endParaRPr lang="en-US" dirty="0"/>
          </a:p>
          <a:p>
            <a:endParaRPr lang="en-US" dirty="0"/>
          </a:p>
          <a:p>
            <a:endParaRPr lang="en-US" dirty="0"/>
          </a:p>
        </p:txBody>
      </p:sp>
      <p:pic>
        <p:nvPicPr>
          <p:cNvPr id="4" name="Picture 5" descr="C:\Users\Jo\AppData\Local\Microsoft\Windows\INetCache\IE\3WY3H3JO\preschool-clipart23-1024x186[1].png">
            <a:extLst>
              <a:ext uri="{FF2B5EF4-FFF2-40B4-BE49-F238E27FC236}">
                <a16:creationId xmlns:a16="http://schemas.microsoft.com/office/drawing/2014/main" id="{2CD84736-6FB8-1184-DA06-D1481654B1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624459"/>
            <a:ext cx="8153400" cy="1480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82222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79D0B-E25F-4271-F656-051640A67569}"/>
              </a:ext>
            </a:extLst>
          </p:cNvPr>
          <p:cNvSpPr>
            <a:spLocks noGrp="1"/>
          </p:cNvSpPr>
          <p:nvPr>
            <p:ph type="title"/>
          </p:nvPr>
        </p:nvSpPr>
        <p:spPr/>
        <p:txBody>
          <a:bodyPr/>
          <a:lstStyle/>
          <a:p>
            <a:r>
              <a:rPr lang="en-US" dirty="0"/>
              <a:t>What We Do At CHIPS-Counseling </a:t>
            </a:r>
          </a:p>
        </p:txBody>
      </p:sp>
      <p:sp>
        <p:nvSpPr>
          <p:cNvPr id="3" name="Content Placeholder 2">
            <a:extLst>
              <a:ext uri="{FF2B5EF4-FFF2-40B4-BE49-F238E27FC236}">
                <a16:creationId xmlns:a16="http://schemas.microsoft.com/office/drawing/2014/main" id="{7B261B09-1841-414E-6E9B-2B7BDA36F1A8}"/>
              </a:ext>
            </a:extLst>
          </p:cNvPr>
          <p:cNvSpPr>
            <a:spLocks noGrp="1"/>
          </p:cNvSpPr>
          <p:nvPr>
            <p:ph idx="1"/>
          </p:nvPr>
        </p:nvSpPr>
        <p:spPr/>
        <p:txBody>
          <a:bodyPr/>
          <a:lstStyle/>
          <a:p>
            <a:pPr marL="0" indent="0">
              <a:buNone/>
            </a:pPr>
            <a:r>
              <a:rPr lang="en-US" dirty="0"/>
              <a:t>We do not provide counseling when a child is exhibiting sexual inappropriate behavior that is forceful or manipulative. Once we are given more information about what is going on, we can give out referrals if we deem counseling somewhere else is more appropriate for that child. </a:t>
            </a:r>
          </a:p>
          <a:p>
            <a:endParaRPr lang="en-US" dirty="0"/>
          </a:p>
          <a:p>
            <a:endParaRPr lang="en-US" dirty="0"/>
          </a:p>
          <a:p>
            <a:endParaRPr lang="en-US" dirty="0"/>
          </a:p>
          <a:p>
            <a:endParaRPr lang="en-US" dirty="0"/>
          </a:p>
          <a:p>
            <a:endParaRPr lang="en-US" dirty="0"/>
          </a:p>
          <a:p>
            <a:endParaRPr lang="en-US" dirty="0"/>
          </a:p>
        </p:txBody>
      </p:sp>
      <p:pic>
        <p:nvPicPr>
          <p:cNvPr id="4" name="Picture 5" descr="C:\Users\Jo\AppData\Local\Microsoft\Windows\INetCache\IE\3WY3H3JO\preschool-clipart23-1024x186[1].png">
            <a:extLst>
              <a:ext uri="{FF2B5EF4-FFF2-40B4-BE49-F238E27FC236}">
                <a16:creationId xmlns:a16="http://schemas.microsoft.com/office/drawing/2014/main" id="{D33E55F7-2EFB-CDDD-7925-7608BD51EE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4827736"/>
            <a:ext cx="8153400" cy="1480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8764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E8471-7408-DB9E-FF4A-DEE9C4792A7B}"/>
              </a:ext>
            </a:extLst>
          </p:cNvPr>
          <p:cNvSpPr>
            <a:spLocks noGrp="1"/>
          </p:cNvSpPr>
          <p:nvPr>
            <p:ph type="title"/>
          </p:nvPr>
        </p:nvSpPr>
        <p:spPr/>
        <p:txBody>
          <a:bodyPr/>
          <a:lstStyle/>
          <a:p>
            <a:r>
              <a:rPr lang="en-US" dirty="0"/>
              <a:t>What We Do At CHIPS-Counseling </a:t>
            </a:r>
          </a:p>
        </p:txBody>
      </p:sp>
      <p:sp>
        <p:nvSpPr>
          <p:cNvPr id="3" name="Content Placeholder 2">
            <a:extLst>
              <a:ext uri="{FF2B5EF4-FFF2-40B4-BE49-F238E27FC236}">
                <a16:creationId xmlns:a16="http://schemas.microsoft.com/office/drawing/2014/main" id="{13A519E9-9DCF-BA49-39A0-0ADD7B6AB3E2}"/>
              </a:ext>
            </a:extLst>
          </p:cNvPr>
          <p:cNvSpPr>
            <a:spLocks noGrp="1"/>
          </p:cNvSpPr>
          <p:nvPr>
            <p:ph idx="1"/>
          </p:nvPr>
        </p:nvSpPr>
        <p:spPr/>
        <p:txBody>
          <a:bodyPr/>
          <a:lstStyle/>
          <a:p>
            <a:pPr marL="0" indent="0">
              <a:buNone/>
            </a:pPr>
            <a:r>
              <a:rPr lang="en-US" dirty="0"/>
              <a:t>The Counselors at CHIPS also sometimes go to court and offer court support when children’s court cases arise. And, at times, we are also subpoenaed to sometimes go to court to testify regarding cases of abuse as well. </a:t>
            </a:r>
          </a:p>
          <a:p>
            <a:endParaRPr lang="en-US" dirty="0"/>
          </a:p>
          <a:p>
            <a:pPr marL="0" indent="0">
              <a:buNone/>
            </a:pPr>
            <a:r>
              <a:rPr lang="en-US" dirty="0"/>
              <a:t> </a:t>
            </a:r>
          </a:p>
        </p:txBody>
      </p:sp>
      <p:pic>
        <p:nvPicPr>
          <p:cNvPr id="4" name="Picture 5" descr="C:\Users\Jo\AppData\Local\Microsoft\Windows\INetCache\IE\3WY3H3JO\preschool-clipart23-1024x186[1].png">
            <a:extLst>
              <a:ext uri="{FF2B5EF4-FFF2-40B4-BE49-F238E27FC236}">
                <a16:creationId xmlns:a16="http://schemas.microsoft.com/office/drawing/2014/main" id="{25671FED-6A41-CEAB-499B-0662423AC5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911" y="4645174"/>
            <a:ext cx="8153400" cy="1480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42705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F3D20-6B60-67C4-9F85-7E303F1C06B2}"/>
              </a:ext>
            </a:extLst>
          </p:cNvPr>
          <p:cNvSpPr>
            <a:spLocks noGrp="1"/>
          </p:cNvSpPr>
          <p:nvPr>
            <p:ph type="title"/>
          </p:nvPr>
        </p:nvSpPr>
        <p:spPr/>
        <p:txBody>
          <a:bodyPr/>
          <a:lstStyle/>
          <a:p>
            <a:r>
              <a:rPr lang="en-US" dirty="0"/>
              <a:t>What We Do At CHIPS-Counseling </a:t>
            </a:r>
          </a:p>
        </p:txBody>
      </p:sp>
      <p:sp>
        <p:nvSpPr>
          <p:cNvPr id="3" name="Content Placeholder 2">
            <a:extLst>
              <a:ext uri="{FF2B5EF4-FFF2-40B4-BE49-F238E27FC236}">
                <a16:creationId xmlns:a16="http://schemas.microsoft.com/office/drawing/2014/main" id="{9F802CD4-B9C2-6E62-D4E7-1DFF0924A1C5}"/>
              </a:ext>
            </a:extLst>
          </p:cNvPr>
          <p:cNvSpPr>
            <a:spLocks noGrp="1"/>
          </p:cNvSpPr>
          <p:nvPr>
            <p:ph idx="1"/>
          </p:nvPr>
        </p:nvSpPr>
        <p:spPr>
          <a:xfrm>
            <a:off x="457200" y="1600200"/>
            <a:ext cx="8229600" cy="4525963"/>
          </a:xfrm>
        </p:spPr>
        <p:txBody>
          <a:bodyPr/>
          <a:lstStyle/>
          <a:p>
            <a:endParaRPr lang="en-US" dirty="0"/>
          </a:p>
          <a:p>
            <a:endParaRPr lang="en-US" dirty="0"/>
          </a:p>
          <a:p>
            <a:endParaRPr lang="en-US" dirty="0"/>
          </a:p>
          <a:p>
            <a:endParaRPr lang="en-US" dirty="0"/>
          </a:p>
          <a:p>
            <a:endParaRPr lang="en-US" dirty="0"/>
          </a:p>
          <a:p>
            <a:endParaRPr lang="en-US" dirty="0"/>
          </a:p>
          <a:p>
            <a:endParaRPr lang="en-US" dirty="0"/>
          </a:p>
        </p:txBody>
      </p:sp>
      <p:pic>
        <p:nvPicPr>
          <p:cNvPr id="4" name="Picture 5" descr="C:\Users\Jo\AppData\Local\Microsoft\Windows\INetCache\IE\3WY3H3JO\preschool-clipart23-1024x186[1].png">
            <a:extLst>
              <a:ext uri="{FF2B5EF4-FFF2-40B4-BE49-F238E27FC236}">
                <a16:creationId xmlns:a16="http://schemas.microsoft.com/office/drawing/2014/main" id="{A5EE1490-DF40-D5A4-CA7B-71CAD42B4A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4724400"/>
            <a:ext cx="8153400" cy="14809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661A1E41-A4C5-8875-B482-007C896267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2667000" y="987574"/>
            <a:ext cx="3276600" cy="4038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8656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8E53C-4B1D-D20D-B382-FBFA3BFC2A8D}"/>
              </a:ext>
            </a:extLst>
          </p:cNvPr>
          <p:cNvSpPr>
            <a:spLocks noGrp="1"/>
          </p:cNvSpPr>
          <p:nvPr>
            <p:ph type="title"/>
          </p:nvPr>
        </p:nvSpPr>
        <p:spPr/>
        <p:txBody>
          <a:bodyPr/>
          <a:lstStyle/>
          <a:p>
            <a:r>
              <a:rPr lang="en-US" dirty="0"/>
              <a:t>What We Do at CHIPS </a:t>
            </a:r>
          </a:p>
        </p:txBody>
      </p:sp>
      <p:sp>
        <p:nvSpPr>
          <p:cNvPr id="3" name="Content Placeholder 2">
            <a:extLst>
              <a:ext uri="{FF2B5EF4-FFF2-40B4-BE49-F238E27FC236}">
                <a16:creationId xmlns:a16="http://schemas.microsoft.com/office/drawing/2014/main" id="{7C8C6DD2-1B41-5937-DFB5-6563E5729859}"/>
              </a:ext>
            </a:extLst>
          </p:cNvPr>
          <p:cNvSpPr>
            <a:spLocks noGrp="1"/>
          </p:cNvSpPr>
          <p:nvPr>
            <p:ph idx="1"/>
          </p:nvPr>
        </p:nvSpPr>
        <p:spPr/>
        <p:txBody>
          <a:bodyPr>
            <a:normAutofit/>
          </a:bodyPr>
          <a:lstStyle/>
          <a:p>
            <a:pPr marL="0" indent="0">
              <a:buNone/>
            </a:pPr>
            <a:r>
              <a:rPr lang="en-US" sz="2400" dirty="0"/>
              <a:t>Since 1995, The CHIPS Center-Children’s Hospital Intervention and Prevention Services has been at Children's of Alabama to help when there is a concern related to abuse. We have a long name, so we go by CHIPS!</a:t>
            </a:r>
          </a:p>
          <a:p>
            <a:pPr marL="0" indent="0">
              <a:buNone/>
            </a:pPr>
            <a:endParaRPr lang="en-US" sz="2400" dirty="0"/>
          </a:p>
          <a:p>
            <a:pPr marL="0" indent="0">
              <a:buNone/>
            </a:pPr>
            <a:r>
              <a:rPr lang="en-US" sz="2400" dirty="0"/>
              <a:t>We do all that we can to help children, siblings, caregivers, DHR, medical providers, courts, teachers, counselors, principals, and so many others throughout the community!</a:t>
            </a:r>
          </a:p>
          <a:p>
            <a:pPr marL="0" indent="0">
              <a:buNone/>
            </a:pPr>
            <a:endParaRPr lang="en-US" dirty="0"/>
          </a:p>
        </p:txBody>
      </p:sp>
      <p:pic>
        <p:nvPicPr>
          <p:cNvPr id="4" name="Picture 5" descr="C:\Users\Jo\AppData\Local\Microsoft\Windows\INetCache\IE\3WY3H3JO\preschool-clipart23-1024x186[1].png">
            <a:extLst>
              <a:ext uri="{FF2B5EF4-FFF2-40B4-BE49-F238E27FC236}">
                <a16:creationId xmlns:a16="http://schemas.microsoft.com/office/drawing/2014/main" id="{D54EB0F4-B44B-F67A-898D-9A4A78803A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645174"/>
            <a:ext cx="8153400" cy="1480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10688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25C27-44AE-86ED-DD11-C8BA9435170F}"/>
              </a:ext>
            </a:extLst>
          </p:cNvPr>
          <p:cNvSpPr>
            <a:spLocks noGrp="1"/>
          </p:cNvSpPr>
          <p:nvPr>
            <p:ph type="title"/>
          </p:nvPr>
        </p:nvSpPr>
        <p:spPr/>
        <p:txBody>
          <a:bodyPr/>
          <a:lstStyle/>
          <a:p>
            <a:r>
              <a:rPr lang="en-US" dirty="0"/>
              <a:t>What We Do At CHIPS-Counseling  </a:t>
            </a:r>
          </a:p>
        </p:txBody>
      </p:sp>
      <p:sp>
        <p:nvSpPr>
          <p:cNvPr id="3" name="Content Placeholder 2">
            <a:extLst>
              <a:ext uri="{FF2B5EF4-FFF2-40B4-BE49-F238E27FC236}">
                <a16:creationId xmlns:a16="http://schemas.microsoft.com/office/drawing/2014/main" id="{859A4A4A-AE96-6512-8FD8-5D2797CFA3CE}"/>
              </a:ext>
            </a:extLst>
          </p:cNvPr>
          <p:cNvSpPr>
            <a:spLocks noGrp="1"/>
          </p:cNvSpPr>
          <p:nvPr>
            <p:ph idx="1"/>
          </p:nvPr>
        </p:nvSpPr>
        <p:spPr/>
        <p:txBody>
          <a:bodyPr/>
          <a:lstStyle/>
          <a:p>
            <a:pPr marL="0" indent="0">
              <a:buNone/>
            </a:pPr>
            <a:r>
              <a:rPr lang="en-US" dirty="0"/>
              <a:t>Just call the CHIPS Center for more information about possibly setting up a child to have Counseling at CHIPS. </a:t>
            </a:r>
          </a:p>
          <a:p>
            <a:pPr marL="0" indent="0">
              <a:buNone/>
            </a:pPr>
            <a:r>
              <a:rPr lang="en-US" dirty="0"/>
              <a:t>If someone needs counseling, just ask them to call 205-638-2751 and request to speak to our Counseling Coordinator Lisa Cowart. </a:t>
            </a:r>
          </a:p>
          <a:p>
            <a:endParaRPr lang="en-US" dirty="0"/>
          </a:p>
          <a:p>
            <a:endParaRPr lang="en-US" dirty="0"/>
          </a:p>
          <a:p>
            <a:endParaRPr lang="en-US" dirty="0"/>
          </a:p>
          <a:p>
            <a:endParaRPr lang="en-US" dirty="0"/>
          </a:p>
          <a:p>
            <a:pPr marL="0" indent="0">
              <a:buNone/>
            </a:pPr>
            <a:endParaRPr lang="en-US" dirty="0"/>
          </a:p>
        </p:txBody>
      </p:sp>
      <p:pic>
        <p:nvPicPr>
          <p:cNvPr id="4" name="Picture 5" descr="C:\Users\Jo\AppData\Local\Microsoft\Windows\INetCache\IE\3WY3H3JO\preschool-clipart23-1024x186[1].png">
            <a:extLst>
              <a:ext uri="{FF2B5EF4-FFF2-40B4-BE49-F238E27FC236}">
                <a16:creationId xmlns:a16="http://schemas.microsoft.com/office/drawing/2014/main" id="{207DF63B-2C7E-BEA7-0E1D-4E7C13FE72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4724400"/>
            <a:ext cx="8153400" cy="1480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35857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9023D-E84F-9CDF-A323-5F7CF89799F3}"/>
              </a:ext>
            </a:extLst>
          </p:cNvPr>
          <p:cNvSpPr>
            <a:spLocks noGrp="1"/>
          </p:cNvSpPr>
          <p:nvPr>
            <p:ph type="title"/>
          </p:nvPr>
        </p:nvSpPr>
        <p:spPr/>
        <p:txBody>
          <a:bodyPr/>
          <a:lstStyle/>
          <a:p>
            <a:r>
              <a:rPr lang="en-US" dirty="0"/>
              <a:t>Counseling or Medical </a:t>
            </a:r>
          </a:p>
        </p:txBody>
      </p:sp>
      <p:sp>
        <p:nvSpPr>
          <p:cNvPr id="3" name="Content Placeholder 2">
            <a:extLst>
              <a:ext uri="{FF2B5EF4-FFF2-40B4-BE49-F238E27FC236}">
                <a16:creationId xmlns:a16="http://schemas.microsoft.com/office/drawing/2014/main" id="{CF9F468C-3EC7-1346-090D-36B453B7BFEE}"/>
              </a:ext>
            </a:extLst>
          </p:cNvPr>
          <p:cNvSpPr>
            <a:spLocks noGrp="1"/>
          </p:cNvSpPr>
          <p:nvPr>
            <p:ph idx="1"/>
          </p:nvPr>
        </p:nvSpPr>
        <p:spPr/>
        <p:txBody>
          <a:bodyPr/>
          <a:lstStyle/>
          <a:p>
            <a:pPr marL="0" indent="0">
              <a:buNone/>
            </a:pPr>
            <a:r>
              <a:rPr lang="en-US" dirty="0"/>
              <a:t>We also have Interpreters that help us at the CHIPS Center with medical exams and counseling sessions! We are truly grateful for the Interpreters that help our families as needed. </a:t>
            </a:r>
          </a:p>
          <a:p>
            <a:endParaRPr lang="en-US" dirty="0"/>
          </a:p>
          <a:p>
            <a:endParaRPr lang="en-US" dirty="0"/>
          </a:p>
          <a:p>
            <a:endParaRPr lang="en-US" dirty="0"/>
          </a:p>
          <a:p>
            <a:endParaRPr lang="en-US" dirty="0"/>
          </a:p>
          <a:p>
            <a:endParaRPr lang="en-US" dirty="0"/>
          </a:p>
        </p:txBody>
      </p:sp>
      <p:pic>
        <p:nvPicPr>
          <p:cNvPr id="4" name="Picture 5" descr="C:\Users\Jo\AppData\Local\Microsoft\Windows\INetCache\IE\3WY3H3JO\preschool-clipart23-1024x186[1].png">
            <a:extLst>
              <a:ext uri="{FF2B5EF4-FFF2-40B4-BE49-F238E27FC236}">
                <a16:creationId xmlns:a16="http://schemas.microsoft.com/office/drawing/2014/main" id="{53A06032-56AC-8050-9C86-1485A93EB1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624459"/>
            <a:ext cx="8153400" cy="1480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57898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4B948-3F03-7580-78C6-432C713FDA8B}"/>
              </a:ext>
            </a:extLst>
          </p:cNvPr>
          <p:cNvSpPr>
            <a:spLocks noGrp="1"/>
          </p:cNvSpPr>
          <p:nvPr>
            <p:ph type="title"/>
          </p:nvPr>
        </p:nvSpPr>
        <p:spPr/>
        <p:txBody>
          <a:bodyPr/>
          <a:lstStyle/>
          <a:p>
            <a:r>
              <a:rPr lang="en-US" dirty="0"/>
              <a:t>CHIPS Center </a:t>
            </a:r>
          </a:p>
        </p:txBody>
      </p:sp>
      <p:sp>
        <p:nvSpPr>
          <p:cNvPr id="3" name="Content Placeholder 2">
            <a:extLst>
              <a:ext uri="{FF2B5EF4-FFF2-40B4-BE49-F238E27FC236}">
                <a16:creationId xmlns:a16="http://schemas.microsoft.com/office/drawing/2014/main" id="{586027AF-9415-7FBA-34DF-041C77361FFE}"/>
              </a:ext>
            </a:extLst>
          </p:cNvPr>
          <p:cNvSpPr>
            <a:spLocks noGrp="1"/>
          </p:cNvSpPr>
          <p:nvPr>
            <p:ph idx="1"/>
          </p:nvPr>
        </p:nvSpPr>
        <p:spPr/>
        <p:txBody>
          <a:bodyPr/>
          <a:lstStyle/>
          <a:p>
            <a:pPr marL="0" indent="0">
              <a:buNone/>
            </a:pPr>
            <a:r>
              <a:rPr lang="en-US" dirty="0"/>
              <a:t>When families need an Interpreter, ask them to call the Interpreters at Children’s of Alabama at 205-638-9191.</a:t>
            </a:r>
          </a:p>
          <a:p>
            <a:pPr marL="0" indent="0">
              <a:buNone/>
            </a:pPr>
            <a:r>
              <a:rPr lang="en-US" dirty="0"/>
              <a:t>Then tell the Interpreter they need to talk with the CHIPS Center 205-638-2751.</a:t>
            </a:r>
          </a:p>
          <a:p>
            <a:endParaRPr lang="en-US" dirty="0"/>
          </a:p>
          <a:p>
            <a:endParaRPr lang="en-US" dirty="0"/>
          </a:p>
          <a:p>
            <a:endParaRPr lang="en-US" dirty="0"/>
          </a:p>
          <a:p>
            <a:endParaRPr lang="en-US" dirty="0"/>
          </a:p>
        </p:txBody>
      </p:sp>
      <p:pic>
        <p:nvPicPr>
          <p:cNvPr id="4" name="Picture 5" descr="C:\Users\Jo\AppData\Local\Microsoft\Windows\INetCache\IE\3WY3H3JO\preschool-clipart23-1024x186[1].png">
            <a:extLst>
              <a:ext uri="{FF2B5EF4-FFF2-40B4-BE49-F238E27FC236}">
                <a16:creationId xmlns:a16="http://schemas.microsoft.com/office/drawing/2014/main" id="{FD77CABA-B734-769B-AB9B-18450B9835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 y="4645174"/>
            <a:ext cx="8153400" cy="1480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00720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D3B0A-6076-2B9B-DA86-20655C271023}"/>
              </a:ext>
            </a:extLst>
          </p:cNvPr>
          <p:cNvSpPr>
            <a:spLocks noGrp="1"/>
          </p:cNvSpPr>
          <p:nvPr>
            <p:ph type="title"/>
          </p:nvPr>
        </p:nvSpPr>
        <p:spPr/>
        <p:txBody>
          <a:bodyPr>
            <a:normAutofit fontScale="90000"/>
          </a:bodyPr>
          <a:lstStyle/>
          <a:p>
            <a:r>
              <a:rPr lang="en-US" dirty="0"/>
              <a:t>What We Do at CHIPS-Prevention Education </a:t>
            </a:r>
          </a:p>
        </p:txBody>
      </p:sp>
      <p:sp>
        <p:nvSpPr>
          <p:cNvPr id="3" name="Content Placeholder 2">
            <a:extLst>
              <a:ext uri="{FF2B5EF4-FFF2-40B4-BE49-F238E27FC236}">
                <a16:creationId xmlns:a16="http://schemas.microsoft.com/office/drawing/2014/main" id="{E4538094-A93E-0753-AEC0-0BAF174CCC55}"/>
              </a:ext>
            </a:extLst>
          </p:cNvPr>
          <p:cNvSpPr>
            <a:spLocks noGrp="1"/>
          </p:cNvSpPr>
          <p:nvPr>
            <p:ph idx="1"/>
          </p:nvPr>
        </p:nvSpPr>
        <p:spPr/>
        <p:txBody>
          <a:bodyPr/>
          <a:lstStyle/>
          <a:p>
            <a:pPr marL="0" indent="0">
              <a:buNone/>
            </a:pPr>
            <a:r>
              <a:rPr lang="en-US" dirty="0"/>
              <a:t>Before Erin’s Law was passed, we provided prevention at the CHIPS Center, but this was typically after something inappropriate had occurred at a school and we were contacted to see that classroom of students. </a:t>
            </a:r>
          </a:p>
          <a:p>
            <a:endParaRPr lang="en-US" dirty="0"/>
          </a:p>
        </p:txBody>
      </p:sp>
      <p:pic>
        <p:nvPicPr>
          <p:cNvPr id="5" name="Picture 5" descr="C:\Users\Jo\AppData\Local\Microsoft\Windows\INetCache\IE\3WY3H3JO\preschool-clipart23-1024x186[1].png">
            <a:extLst>
              <a:ext uri="{FF2B5EF4-FFF2-40B4-BE49-F238E27FC236}">
                <a16:creationId xmlns:a16="http://schemas.microsoft.com/office/drawing/2014/main" id="{4C02D623-929C-4135-C1B6-E88973D31F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624459"/>
            <a:ext cx="8153400" cy="1480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34612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a:t>What We Do at CHIPS-Prevention Education </a:t>
            </a:r>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n-US" dirty="0"/>
              <a:t>Prevention Education became a bigger part of the CHIPS Center due to a woman named Erin </a:t>
            </a:r>
            <a:r>
              <a:rPr lang="en-US" dirty="0" err="1"/>
              <a:t>Merryn</a:t>
            </a:r>
            <a:r>
              <a:rPr lang="en-US" dirty="0"/>
              <a:t>.</a:t>
            </a:r>
          </a:p>
          <a:p>
            <a:endParaRPr lang="en-US" dirty="0"/>
          </a:p>
        </p:txBody>
      </p:sp>
      <p:pic>
        <p:nvPicPr>
          <p:cNvPr id="4" name="Picture 2" descr="C:\Users\Jo\AppData\Local\Microsoft\Windows\INetCache\IE\3WY3H3JO\preschool-clipart23-1024x186[1].png">
            <a:extLst>
              <a:ext uri="{FF2B5EF4-FFF2-40B4-BE49-F238E27FC236}">
                <a16:creationId xmlns:a16="http://schemas.microsoft.com/office/drawing/2014/main" id="{A95D4A28-4B7F-C3F7-A358-0579973D8D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969704"/>
            <a:ext cx="8383760" cy="152283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fontScale="90000"/>
          </a:bodyPr>
          <a:lstStyle/>
          <a:p>
            <a:r>
              <a:rPr lang="en-US" dirty="0"/>
              <a:t>What We Do at CHIPS-Prevention Education </a:t>
            </a:r>
          </a:p>
        </p:txBody>
      </p:sp>
      <p:sp>
        <p:nvSpPr>
          <p:cNvPr id="3" name="Content Placeholder 2"/>
          <p:cNvSpPr>
            <a:spLocks noGrp="1"/>
          </p:cNvSpPr>
          <p:nvPr>
            <p:ph idx="1"/>
          </p:nvPr>
        </p:nvSpPr>
        <p:spPr/>
        <p:txBody>
          <a:bodyPr>
            <a:normAutofit/>
          </a:bodyPr>
          <a:lstStyle/>
          <a:p>
            <a:pPr marL="0" indent="0">
              <a:buNone/>
            </a:pPr>
            <a:r>
              <a:rPr lang="en-US" dirty="0"/>
              <a:t>As a survivor of childhood sexual abuse, she is now working towards getting every state in the United States to pass Erin’s Law. </a:t>
            </a:r>
          </a:p>
          <a:p>
            <a:pPr marL="0" indent="0">
              <a:buNone/>
            </a:pPr>
            <a:r>
              <a:rPr lang="en-US" dirty="0"/>
              <a:t>The goal of Erin’s Law is to mandate that all public schools throughout the US utilize age-appropriate curriculum to teach children sexual abuse prevention education concepts. </a:t>
            </a:r>
          </a:p>
        </p:txBody>
      </p:sp>
      <p:pic>
        <p:nvPicPr>
          <p:cNvPr id="5122" name="Picture 2" descr="C:\Users\Jo\AppData\Local\Microsoft\Windows\INetCache\IE\3WY3H3JO\preschool-clipart23-1024x186[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105400"/>
            <a:ext cx="8686800" cy="1577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75084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We Do at CHIPS-Prevention Education </a:t>
            </a:r>
          </a:p>
        </p:txBody>
      </p:sp>
      <p:sp>
        <p:nvSpPr>
          <p:cNvPr id="3" name="Content Placeholder 2"/>
          <p:cNvSpPr>
            <a:spLocks noGrp="1"/>
          </p:cNvSpPr>
          <p:nvPr>
            <p:ph idx="1"/>
          </p:nvPr>
        </p:nvSpPr>
        <p:spPr/>
        <p:txBody>
          <a:bodyPr>
            <a:normAutofit/>
          </a:bodyPr>
          <a:lstStyle/>
          <a:p>
            <a:pPr marL="0" indent="0">
              <a:buNone/>
            </a:pPr>
            <a:r>
              <a:rPr lang="en-US" dirty="0"/>
              <a:t>In 2010, Illinois was the first state to start a task force dedicated to Erin’s Law</a:t>
            </a:r>
          </a:p>
          <a:p>
            <a:pPr marL="0" indent="0">
              <a:buNone/>
            </a:pPr>
            <a:endParaRPr lang="en-US" dirty="0"/>
          </a:p>
          <a:p>
            <a:pPr marL="0" indent="0">
              <a:buNone/>
            </a:pPr>
            <a:r>
              <a:rPr lang="en-US" dirty="0"/>
              <a:t>Alabama was the 24</a:t>
            </a:r>
            <a:r>
              <a:rPr lang="en-US" baseline="30000" dirty="0"/>
              <a:t>th</a:t>
            </a:r>
            <a:r>
              <a:rPr lang="en-US" dirty="0"/>
              <a:t> state to pass Erin’s Law</a:t>
            </a:r>
          </a:p>
          <a:p>
            <a:pPr marL="0" indent="0">
              <a:buNone/>
            </a:pPr>
            <a:endParaRPr lang="en-US" dirty="0"/>
          </a:p>
          <a:p>
            <a:endParaRPr lang="en-US" dirty="0"/>
          </a:p>
        </p:txBody>
      </p:sp>
      <p:pic>
        <p:nvPicPr>
          <p:cNvPr id="7170" name="Picture 2" descr="C:\Users\Jo\AppData\Local\Microsoft\Windows\INetCache\IE\3WY3H3JO\preschool-clipart23-1024x18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 y="4498196"/>
            <a:ext cx="8763000" cy="1591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78136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ABAE4-90E4-34BD-623D-EDF32797026A}"/>
              </a:ext>
            </a:extLst>
          </p:cNvPr>
          <p:cNvSpPr>
            <a:spLocks noGrp="1"/>
          </p:cNvSpPr>
          <p:nvPr>
            <p:ph type="title"/>
          </p:nvPr>
        </p:nvSpPr>
        <p:spPr/>
        <p:txBody>
          <a:bodyPr>
            <a:normAutofit fontScale="90000"/>
          </a:bodyPr>
          <a:lstStyle/>
          <a:p>
            <a:r>
              <a:rPr lang="en-US" dirty="0"/>
              <a:t>What We Do at CHIPS-Prevention Education </a:t>
            </a:r>
          </a:p>
        </p:txBody>
      </p:sp>
      <p:sp>
        <p:nvSpPr>
          <p:cNvPr id="3" name="Content Placeholder 2">
            <a:extLst>
              <a:ext uri="{FF2B5EF4-FFF2-40B4-BE49-F238E27FC236}">
                <a16:creationId xmlns:a16="http://schemas.microsoft.com/office/drawing/2014/main" id="{7D958F2D-97BE-1FB8-1B5A-4AC1B5E84831}"/>
              </a:ext>
            </a:extLst>
          </p:cNvPr>
          <p:cNvSpPr>
            <a:spLocks noGrp="1"/>
          </p:cNvSpPr>
          <p:nvPr>
            <p:ph idx="1"/>
          </p:nvPr>
        </p:nvSpPr>
        <p:spPr/>
        <p:txBody>
          <a:bodyPr/>
          <a:lstStyle/>
          <a:p>
            <a:pPr marL="0" indent="0">
              <a:buNone/>
            </a:pPr>
            <a:r>
              <a:rPr lang="en-US" dirty="0"/>
              <a:t>As of 2023,  38 states have now passed Erin’s Law. (There were only two states in the US that had previously passed laws similar to Erin’s Law, Texas and Vermont.)</a:t>
            </a:r>
          </a:p>
          <a:p>
            <a:endParaRPr lang="en-US" dirty="0"/>
          </a:p>
          <a:p>
            <a:endParaRPr lang="en-US" dirty="0"/>
          </a:p>
          <a:p>
            <a:endParaRPr lang="en-US" dirty="0"/>
          </a:p>
          <a:p>
            <a:endParaRPr lang="en-US" dirty="0"/>
          </a:p>
        </p:txBody>
      </p:sp>
      <p:pic>
        <p:nvPicPr>
          <p:cNvPr id="4" name="Picture 2" descr="C:\Users\Jo\AppData\Local\Microsoft\Windows\INetCache\IE\3WY3H3JO\preschool-clipart23-1024x186[1].png">
            <a:extLst>
              <a:ext uri="{FF2B5EF4-FFF2-40B4-BE49-F238E27FC236}">
                <a16:creationId xmlns:a16="http://schemas.microsoft.com/office/drawing/2014/main" id="{D5CE2AFA-76FD-93D9-DA30-54FD667CA0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 y="4498196"/>
            <a:ext cx="8763000" cy="1591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1928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We Do at CHIPS-Prevention Education </a:t>
            </a:r>
          </a:p>
        </p:txBody>
      </p:sp>
      <p:sp>
        <p:nvSpPr>
          <p:cNvPr id="3" name="Content Placeholder 2"/>
          <p:cNvSpPr>
            <a:spLocks noGrp="1"/>
          </p:cNvSpPr>
          <p:nvPr>
            <p:ph idx="1"/>
          </p:nvPr>
        </p:nvSpPr>
        <p:spPr/>
        <p:txBody>
          <a:bodyPr/>
          <a:lstStyle/>
          <a:p>
            <a:pPr marL="0" indent="0">
              <a:buNone/>
            </a:pPr>
            <a:r>
              <a:rPr lang="en-US" dirty="0"/>
              <a:t>Erin has dedicated her life to protecting children throughout our nation from childhood sexual abuse. </a:t>
            </a:r>
          </a:p>
          <a:p>
            <a:pPr marL="0" indent="0">
              <a:buNone/>
            </a:pPr>
            <a:r>
              <a:rPr lang="en-US" dirty="0"/>
              <a:t>Her goal is to empower children in an attempt to prevent and stop childhood sexual abuse.</a:t>
            </a:r>
          </a:p>
          <a:p>
            <a:endParaRPr lang="en-US" dirty="0"/>
          </a:p>
          <a:p>
            <a:endParaRPr lang="en-US" dirty="0"/>
          </a:p>
        </p:txBody>
      </p:sp>
      <p:pic>
        <p:nvPicPr>
          <p:cNvPr id="8194" name="Picture 2" descr="C:\Users\Jo\AppData\Local\Microsoft\Windows\INetCache\IE\3WY3H3JO\preschool-clipart23-1024x18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19" y="4495800"/>
            <a:ext cx="9144000" cy="16609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87317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We Do at CHIPS-Prevention Education </a:t>
            </a:r>
          </a:p>
        </p:txBody>
      </p:sp>
      <p:sp>
        <p:nvSpPr>
          <p:cNvPr id="3" name="Content Placeholder 2"/>
          <p:cNvSpPr>
            <a:spLocks noGrp="1"/>
          </p:cNvSpPr>
          <p:nvPr>
            <p:ph idx="1"/>
          </p:nvPr>
        </p:nvSpPr>
        <p:spPr/>
        <p:txBody>
          <a:bodyPr>
            <a:normAutofit/>
          </a:bodyPr>
          <a:lstStyle/>
          <a:p>
            <a:pPr marL="0" indent="0">
              <a:buNone/>
            </a:pPr>
            <a:r>
              <a:rPr lang="en-US" sz="2000" dirty="0"/>
              <a:t>Per the Alabama Governor’s Task Force Guidelines for Child Sexual Abuse Prevention, Instructional Program:</a:t>
            </a:r>
          </a:p>
          <a:p>
            <a:pPr marL="0" indent="0">
              <a:buNone/>
            </a:pPr>
            <a:r>
              <a:rPr lang="en-US" sz="2000" dirty="0"/>
              <a:t>“In accordance of Erin’s Law (HB197) passed by the Alabama Legislature on June 11, 2015 the Alabama Governor’s Erin’s Law Task Force has established state guidelines for a child sexual abuse prevention instructional program for students in Grades kindergarten through 12 consistent with techniques to teach children to recognize child sexual abuse, equip them with skills to reduce their vulnerability, and encourage them to report the abuse.” </a:t>
            </a:r>
          </a:p>
        </p:txBody>
      </p:sp>
      <p:pic>
        <p:nvPicPr>
          <p:cNvPr id="10242" name="Picture 2" descr="C:\Users\Jo\AppData\Local\Microsoft\Windows\INetCache\IE\3WY3H3JO\preschool-clipart23-1024x18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19600"/>
            <a:ext cx="9144000" cy="166092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B8924-9A3E-A04B-0D6A-FA43CC64C21D}"/>
              </a:ext>
            </a:extLst>
          </p:cNvPr>
          <p:cNvSpPr>
            <a:spLocks noGrp="1"/>
          </p:cNvSpPr>
          <p:nvPr>
            <p:ph type="title"/>
          </p:nvPr>
        </p:nvSpPr>
        <p:spPr/>
        <p:txBody>
          <a:bodyPr>
            <a:normAutofit fontScale="90000"/>
          </a:bodyPr>
          <a:lstStyle/>
          <a:p>
            <a:r>
              <a:rPr lang="en-US" dirty="0"/>
              <a:t>What Do We Do At CHIPS-Medical Exams </a:t>
            </a:r>
          </a:p>
        </p:txBody>
      </p:sp>
      <p:sp>
        <p:nvSpPr>
          <p:cNvPr id="3" name="Content Placeholder 2">
            <a:extLst>
              <a:ext uri="{FF2B5EF4-FFF2-40B4-BE49-F238E27FC236}">
                <a16:creationId xmlns:a16="http://schemas.microsoft.com/office/drawing/2014/main" id="{3E706A37-E03A-1CD8-DC53-270CCB6917DC}"/>
              </a:ext>
            </a:extLst>
          </p:cNvPr>
          <p:cNvSpPr>
            <a:spLocks noGrp="1"/>
          </p:cNvSpPr>
          <p:nvPr>
            <p:ph idx="1"/>
          </p:nvPr>
        </p:nvSpPr>
        <p:spPr/>
        <p:txBody>
          <a:bodyPr>
            <a:normAutofit/>
          </a:bodyPr>
          <a:lstStyle/>
          <a:p>
            <a:pPr marL="0" indent="0">
              <a:buNone/>
            </a:pPr>
            <a:r>
              <a:rPr lang="en-US" dirty="0"/>
              <a:t>If someone has concerns that a child has  experienced physical abuse, sexual abuse or neglect, they can come to the CHIPS Center for outpatient forensic medical exams.</a:t>
            </a:r>
          </a:p>
          <a:p>
            <a:endParaRPr lang="en-US" dirty="0"/>
          </a:p>
          <a:p>
            <a:endParaRPr lang="en-US" dirty="0"/>
          </a:p>
        </p:txBody>
      </p:sp>
      <p:pic>
        <p:nvPicPr>
          <p:cNvPr id="4" name="Picture 5" descr="C:\Users\Jo\AppData\Local\Microsoft\Windows\INetCache\IE\3WY3H3JO\preschool-clipart23-1024x186[1].png">
            <a:extLst>
              <a:ext uri="{FF2B5EF4-FFF2-40B4-BE49-F238E27FC236}">
                <a16:creationId xmlns:a16="http://schemas.microsoft.com/office/drawing/2014/main" id="{52E914EB-5B75-7112-1947-56122A55B9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5809" y="4540101"/>
            <a:ext cx="8153400" cy="1480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20972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499BD-B69F-DE99-F563-D580B4D9C33A}"/>
              </a:ext>
            </a:extLst>
          </p:cNvPr>
          <p:cNvSpPr>
            <a:spLocks noGrp="1"/>
          </p:cNvSpPr>
          <p:nvPr>
            <p:ph type="title"/>
          </p:nvPr>
        </p:nvSpPr>
        <p:spPr/>
        <p:txBody>
          <a:bodyPr>
            <a:normAutofit fontScale="90000"/>
          </a:bodyPr>
          <a:lstStyle/>
          <a:p>
            <a:r>
              <a:rPr lang="en-US" dirty="0"/>
              <a:t>What We Do at CHIPS-Prevention Education </a:t>
            </a:r>
          </a:p>
        </p:txBody>
      </p:sp>
      <p:sp>
        <p:nvSpPr>
          <p:cNvPr id="3" name="Content Placeholder 2">
            <a:extLst>
              <a:ext uri="{FF2B5EF4-FFF2-40B4-BE49-F238E27FC236}">
                <a16:creationId xmlns:a16="http://schemas.microsoft.com/office/drawing/2014/main" id="{8CB47228-7D7C-0DD9-E04D-80D5C43A8E14}"/>
              </a:ext>
            </a:extLst>
          </p:cNvPr>
          <p:cNvSpPr>
            <a:spLocks noGrp="1"/>
          </p:cNvSpPr>
          <p:nvPr>
            <p:ph idx="1"/>
          </p:nvPr>
        </p:nvSpPr>
        <p:spPr/>
        <p:txBody>
          <a:bodyPr/>
          <a:lstStyle/>
          <a:p>
            <a:pPr marL="0" indent="0">
              <a:buNone/>
            </a:pPr>
            <a:r>
              <a:rPr lang="en-US" dirty="0"/>
              <a:t>Different School Systems ask for different grades to be seen, but for many schools, we see students who are in kindergarten, 2</a:t>
            </a:r>
            <a:r>
              <a:rPr lang="en-US" baseline="30000" dirty="0"/>
              <a:t>nd</a:t>
            </a:r>
            <a:r>
              <a:rPr lang="en-US" dirty="0"/>
              <a:t> grade and in 4</a:t>
            </a:r>
            <a:r>
              <a:rPr lang="en-US" baseline="30000" dirty="0"/>
              <a:t>th</a:t>
            </a:r>
            <a:r>
              <a:rPr lang="en-US" dirty="0"/>
              <a:t> grade in Elementary School presentations, in 7</a:t>
            </a:r>
            <a:r>
              <a:rPr lang="en-US" baseline="30000" dirty="0"/>
              <a:t>th</a:t>
            </a:r>
            <a:r>
              <a:rPr lang="en-US" dirty="0"/>
              <a:t> grade for students in Middle school presentations, and we see students in their Health class when they go to High School. </a:t>
            </a:r>
          </a:p>
          <a:p>
            <a:pPr marL="0" indent="0">
              <a:buNone/>
            </a:pPr>
            <a:endParaRPr lang="en-US" dirty="0"/>
          </a:p>
        </p:txBody>
      </p:sp>
      <p:pic>
        <p:nvPicPr>
          <p:cNvPr id="4" name="Picture 2" descr="C:\Users\Jo\AppData\Local\Microsoft\Windows\INetCache\IE\3WY3H3JO\preschool-clipart23-1024x186[1].png">
            <a:extLst>
              <a:ext uri="{FF2B5EF4-FFF2-40B4-BE49-F238E27FC236}">
                <a16:creationId xmlns:a16="http://schemas.microsoft.com/office/drawing/2014/main" id="{A70FA0FE-3309-A128-77C8-6BBA83BB94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72" y="4949813"/>
            <a:ext cx="9144000" cy="16609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05949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We Do at CHIPS-Prevention Education </a:t>
            </a:r>
          </a:p>
        </p:txBody>
      </p:sp>
      <p:sp>
        <p:nvSpPr>
          <p:cNvPr id="3" name="Content Placeholder 2"/>
          <p:cNvSpPr>
            <a:spLocks noGrp="1"/>
          </p:cNvSpPr>
          <p:nvPr>
            <p:ph idx="1"/>
          </p:nvPr>
        </p:nvSpPr>
        <p:spPr/>
        <p:txBody>
          <a:bodyPr/>
          <a:lstStyle/>
          <a:p>
            <a:pPr marL="0" indent="0">
              <a:buNone/>
            </a:pPr>
            <a:r>
              <a:rPr lang="en-US" dirty="0"/>
              <a:t>We also do many presentations on Erin’s Law to Parent groups conducted throughout the community.</a:t>
            </a:r>
          </a:p>
          <a:p>
            <a:endParaRPr lang="en-US" dirty="0"/>
          </a:p>
          <a:p>
            <a:endParaRPr lang="en-US" dirty="0"/>
          </a:p>
          <a:p>
            <a:endParaRPr lang="en-US" dirty="0"/>
          </a:p>
          <a:p>
            <a:endParaRPr lang="en-US" dirty="0"/>
          </a:p>
        </p:txBody>
      </p:sp>
      <p:pic>
        <p:nvPicPr>
          <p:cNvPr id="4" name="Picture 2" descr="C:\Users\Jo\AppData\Local\Microsoft\Windows\INetCache\IE\3WY3H3JO\preschool-clipart23-1024x186[1].png">
            <a:extLst>
              <a:ext uri="{FF2B5EF4-FFF2-40B4-BE49-F238E27FC236}">
                <a16:creationId xmlns:a16="http://schemas.microsoft.com/office/drawing/2014/main" id="{D97A1F21-4C7B-B5A3-7CFF-5539AE48C9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4267200"/>
            <a:ext cx="8001000" cy="16609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21397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We Do at CHIPS-Prevention Education </a:t>
            </a:r>
          </a:p>
        </p:txBody>
      </p:sp>
      <p:sp>
        <p:nvSpPr>
          <p:cNvPr id="3" name="Content Placeholder 2"/>
          <p:cNvSpPr>
            <a:spLocks noGrp="1"/>
          </p:cNvSpPr>
          <p:nvPr>
            <p:ph idx="1"/>
          </p:nvPr>
        </p:nvSpPr>
        <p:spPr/>
        <p:txBody>
          <a:bodyPr/>
          <a:lstStyle/>
          <a:p>
            <a:pPr marL="0" indent="0">
              <a:buNone/>
            </a:pPr>
            <a:r>
              <a:rPr lang="en-US" dirty="0"/>
              <a:t>We present to children from PreK all the way up to students in high school.</a:t>
            </a:r>
          </a:p>
          <a:p>
            <a:pPr marL="0" indent="0">
              <a:buNone/>
            </a:pPr>
            <a:r>
              <a:rPr lang="en-US" dirty="0"/>
              <a:t>We now do presentations with schools throughout Alabama and see thousands of students each year, talking to them about sexual abuse prevention. </a:t>
            </a:r>
          </a:p>
          <a:p>
            <a:endParaRPr lang="en-US" dirty="0"/>
          </a:p>
        </p:txBody>
      </p:sp>
      <p:pic>
        <p:nvPicPr>
          <p:cNvPr id="17410" name="Picture 2" descr="C:\Users\Jo\AppData\Local\Microsoft\Windows\INetCache\IE\3WY3H3JO\preschool-clipart23-1024x18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037" y="4647803"/>
            <a:ext cx="8001000" cy="16609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9682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We Do at CHIPS-Prevention Education </a:t>
            </a:r>
          </a:p>
        </p:txBody>
      </p:sp>
      <p:sp>
        <p:nvSpPr>
          <p:cNvPr id="3" name="Content Placeholder 2"/>
          <p:cNvSpPr>
            <a:spLocks noGrp="1"/>
          </p:cNvSpPr>
          <p:nvPr>
            <p:ph idx="1"/>
          </p:nvPr>
        </p:nvSpPr>
        <p:spPr>
          <a:xfrm>
            <a:off x="457200" y="1600200"/>
            <a:ext cx="7819727" cy="4525963"/>
          </a:xfrm>
        </p:spPr>
        <p:txBody>
          <a:bodyPr/>
          <a:lstStyle/>
          <a:p>
            <a:pPr marL="0" indent="0">
              <a:buNone/>
            </a:pPr>
            <a:r>
              <a:rPr lang="en-US" dirty="0"/>
              <a:t>When we present to PreK through 4</a:t>
            </a:r>
            <a:r>
              <a:rPr lang="en-US" baseline="30000" dirty="0"/>
              <a:t>th</a:t>
            </a:r>
            <a:r>
              <a:rPr lang="en-US" dirty="0"/>
              <a:t>  grade children some of the resources we give out to each child is a Caregiver Guide and 4-part prevention education book series; “Personal Space”, “The I Can Plan”, “Feelings”, and “Do You Know the Private Property Rule”? </a:t>
            </a:r>
          </a:p>
          <a:p>
            <a:pPr marL="0" indent="0">
              <a:buNone/>
            </a:pPr>
            <a:r>
              <a:rPr lang="en-US" dirty="0"/>
              <a:t>We share books in English and in Spanish.</a:t>
            </a:r>
          </a:p>
          <a:p>
            <a:endParaRPr lang="en-US" dirty="0"/>
          </a:p>
        </p:txBody>
      </p:sp>
      <p:pic>
        <p:nvPicPr>
          <p:cNvPr id="40962" name="Picture 2" descr="C:\Users\Jo\AppData\Local\Microsoft\Windows\INetCache\IE\3WY3H3JO\preschool-clipart23-1024x18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5155722"/>
            <a:ext cx="7797421" cy="139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86685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t>When we present to 5</a:t>
            </a:r>
            <a:r>
              <a:rPr lang="en-US" baseline="30000" dirty="0"/>
              <a:t>th</a:t>
            </a:r>
            <a:r>
              <a:rPr lang="en-US" dirty="0"/>
              <a:t> graders, we give each student a Caregiver Guide and the prevention education book, “Birthday Boundaries and Body Safety”. </a:t>
            </a:r>
          </a:p>
        </p:txBody>
      </p:sp>
      <p:pic>
        <p:nvPicPr>
          <p:cNvPr id="41987" name="Picture 3" descr="C:\Users\Jo\AppData\Local\Microsoft\Windows\INetCache\IE\3WY3H3JO\preschool-clipart23-1024x18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4064000"/>
            <a:ext cx="7772400" cy="1771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04861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11A70-D883-D2B3-D6E0-AE1EEB1CA78B}"/>
              </a:ext>
            </a:extLst>
          </p:cNvPr>
          <p:cNvSpPr>
            <a:spLocks noGrp="1"/>
          </p:cNvSpPr>
          <p:nvPr>
            <p:ph type="title"/>
          </p:nvPr>
        </p:nvSpPr>
        <p:spPr/>
        <p:txBody>
          <a:bodyPr>
            <a:normAutofit fontScale="90000"/>
          </a:bodyPr>
          <a:lstStyle/>
          <a:p>
            <a:pPr algn="l"/>
            <a:br>
              <a:rPr lang="en-US" dirty="0"/>
            </a:br>
            <a:br>
              <a:rPr lang="en-US" dirty="0"/>
            </a:br>
            <a:br>
              <a:rPr lang="en-US" dirty="0"/>
            </a:br>
            <a:br>
              <a:rPr lang="en-US" dirty="0"/>
            </a:br>
            <a:br>
              <a:rPr lang="en-US" dirty="0"/>
            </a:br>
            <a:br>
              <a:rPr lang="en-US" dirty="0"/>
            </a:br>
            <a:r>
              <a:rPr lang="en-US" dirty="0"/>
              <a:t>CHIPS Center Children’s of Alabama</a:t>
            </a:r>
            <a:br>
              <a:rPr lang="en-US" dirty="0"/>
            </a:br>
            <a:br>
              <a:rPr lang="en-US" dirty="0"/>
            </a:br>
            <a:r>
              <a:rPr lang="en-US" dirty="0"/>
              <a:t>We all work hard at the CHIPS Center to do all that we can to help when there are concerns for abuse.  And we also work within the community to help to prevent abuse from occurring.   </a:t>
            </a:r>
          </a:p>
        </p:txBody>
      </p:sp>
      <p:pic>
        <p:nvPicPr>
          <p:cNvPr id="4" name="Picture 5" descr="C:\Users\Jo\AppData\Local\Microsoft\Windows\INetCache\IE\3WY3H3JO\preschool-clipart23-1024x186[1].png">
            <a:extLst>
              <a:ext uri="{FF2B5EF4-FFF2-40B4-BE49-F238E27FC236}">
                <a16:creationId xmlns:a16="http://schemas.microsoft.com/office/drawing/2014/main" id="{E764FF05-B067-E6BD-BD3A-3EC7B635C30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4648200"/>
            <a:ext cx="8229600" cy="14948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88501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68865-6337-74EC-B3E5-AFB16C373A8A}"/>
              </a:ext>
            </a:extLst>
          </p:cNvPr>
          <p:cNvSpPr>
            <a:spLocks noGrp="1"/>
          </p:cNvSpPr>
          <p:nvPr>
            <p:ph type="title"/>
          </p:nvPr>
        </p:nvSpPr>
        <p:spPr/>
        <p:txBody>
          <a:bodyPr/>
          <a:lstStyle/>
          <a:p>
            <a:r>
              <a:rPr lang="en-US" dirty="0"/>
              <a:t>CHIPS Center Children of Alabama </a:t>
            </a:r>
          </a:p>
        </p:txBody>
      </p:sp>
      <p:pic>
        <p:nvPicPr>
          <p:cNvPr id="1026" name="Picture 2">
            <a:extLst>
              <a:ext uri="{FF2B5EF4-FFF2-40B4-BE49-F238E27FC236}">
                <a16:creationId xmlns:a16="http://schemas.microsoft.com/office/drawing/2014/main" id="{9C2D32DF-3F0D-B787-F024-D534DD4A9E1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5000" y="1219200"/>
            <a:ext cx="4495800" cy="2667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Jo\AppData\Local\Microsoft\Windows\INetCache\IE\3WY3H3JO\preschool-clipart23-1024x186[1].png">
            <a:extLst>
              <a:ext uri="{FF2B5EF4-FFF2-40B4-BE49-F238E27FC236}">
                <a16:creationId xmlns:a16="http://schemas.microsoft.com/office/drawing/2014/main" id="{BBDC10C9-70BF-2375-51B2-10E4F07F8A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953000"/>
            <a:ext cx="7797421" cy="139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64841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7ED88-20F1-4AE5-277D-AE8F227F1D4F}"/>
              </a:ext>
            </a:extLst>
          </p:cNvPr>
          <p:cNvSpPr>
            <a:spLocks noGrp="1"/>
          </p:cNvSpPr>
          <p:nvPr>
            <p:ph type="title"/>
          </p:nvPr>
        </p:nvSpPr>
        <p:spPr/>
        <p:txBody>
          <a:bodyPr>
            <a:normAutofit fontScale="90000"/>
          </a:bodyPr>
          <a:lstStyle/>
          <a:p>
            <a:r>
              <a:rPr lang="en-US" dirty="0"/>
              <a:t>CHIPS Center Children’s of Alabama </a:t>
            </a:r>
          </a:p>
        </p:txBody>
      </p:sp>
      <p:sp>
        <p:nvSpPr>
          <p:cNvPr id="3" name="Content Placeholder 2">
            <a:extLst>
              <a:ext uri="{FF2B5EF4-FFF2-40B4-BE49-F238E27FC236}">
                <a16:creationId xmlns:a16="http://schemas.microsoft.com/office/drawing/2014/main" id="{07E84991-DABC-93D2-5243-0ED420490FB6}"/>
              </a:ext>
            </a:extLst>
          </p:cNvPr>
          <p:cNvSpPr>
            <a:spLocks noGrp="1"/>
          </p:cNvSpPr>
          <p:nvPr>
            <p:ph idx="1"/>
          </p:nvPr>
        </p:nvSpPr>
        <p:spPr/>
        <p:txBody>
          <a:bodyPr/>
          <a:lstStyle/>
          <a:p>
            <a:pPr marL="0" indent="0">
              <a:buNone/>
            </a:pPr>
            <a:r>
              <a:rPr lang="en-US" dirty="0"/>
              <a:t>Address: 1501 4</a:t>
            </a:r>
            <a:r>
              <a:rPr lang="en-US" baseline="30000" dirty="0"/>
              <a:t>th</a:t>
            </a:r>
            <a:r>
              <a:rPr lang="en-US" dirty="0"/>
              <a:t> Avenue South Birmingham AL 35233</a:t>
            </a:r>
          </a:p>
          <a:p>
            <a:pPr marL="0" indent="0">
              <a:buNone/>
            </a:pPr>
            <a:r>
              <a:rPr lang="en-US" dirty="0"/>
              <a:t>Main number (205) 638-2051</a:t>
            </a:r>
          </a:p>
          <a:p>
            <a:pPr marL="0" indent="0">
              <a:buNone/>
            </a:pPr>
            <a:r>
              <a:rPr lang="en-US" dirty="0"/>
              <a:t>At our new location we now have free parking at the front door of the CHIPS Center!</a:t>
            </a:r>
          </a:p>
        </p:txBody>
      </p:sp>
      <p:pic>
        <p:nvPicPr>
          <p:cNvPr id="4" name="Picture 2" descr="C:\Users\Jo\AppData\Local\Microsoft\Windows\INetCache\IE\3WY3H3JO\preschool-clipart23-1024x186[1].png">
            <a:extLst>
              <a:ext uri="{FF2B5EF4-FFF2-40B4-BE49-F238E27FC236}">
                <a16:creationId xmlns:a16="http://schemas.microsoft.com/office/drawing/2014/main" id="{1BDDFB40-FC3C-59F9-D763-4951914F9F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735513"/>
            <a:ext cx="7797421" cy="139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67763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2A6E1-C208-5E72-23BF-75668E134422}"/>
              </a:ext>
            </a:extLst>
          </p:cNvPr>
          <p:cNvSpPr>
            <a:spLocks noGrp="1"/>
          </p:cNvSpPr>
          <p:nvPr>
            <p:ph type="title"/>
          </p:nvPr>
        </p:nvSpPr>
        <p:spPr/>
        <p:txBody>
          <a:bodyPr>
            <a:normAutofit fontScale="90000"/>
          </a:bodyPr>
          <a:lstStyle/>
          <a:p>
            <a:r>
              <a:rPr lang="en-US" dirty="0"/>
              <a:t>CHIPS Center Children’s of Alabama </a:t>
            </a:r>
          </a:p>
        </p:txBody>
      </p:sp>
      <p:sp>
        <p:nvSpPr>
          <p:cNvPr id="3" name="Content Placeholder 2">
            <a:extLst>
              <a:ext uri="{FF2B5EF4-FFF2-40B4-BE49-F238E27FC236}">
                <a16:creationId xmlns:a16="http://schemas.microsoft.com/office/drawing/2014/main" id="{03430B9F-61C6-7C34-C9BE-C4205F4B5ADD}"/>
              </a:ext>
            </a:extLst>
          </p:cNvPr>
          <p:cNvSpPr>
            <a:spLocks noGrp="1"/>
          </p:cNvSpPr>
          <p:nvPr>
            <p:ph idx="1"/>
          </p:nvPr>
        </p:nvSpPr>
        <p:spPr/>
        <p:txBody>
          <a:bodyPr/>
          <a:lstStyle/>
          <a:p>
            <a:pPr marL="0" indent="0">
              <a:buNone/>
            </a:pPr>
            <a:r>
              <a:rPr lang="en-US" dirty="0"/>
              <a:t>Specify when you are calling if you want to speak to someone regarding a Medical Exam, Counseling or if you want more information about our Prevention Education Presentations. </a:t>
            </a:r>
          </a:p>
          <a:p>
            <a:endParaRPr lang="en-US" dirty="0"/>
          </a:p>
          <a:p>
            <a:endParaRPr lang="en-US" dirty="0"/>
          </a:p>
          <a:p>
            <a:endParaRPr lang="en-US" dirty="0"/>
          </a:p>
          <a:p>
            <a:endParaRPr lang="en-US" dirty="0"/>
          </a:p>
        </p:txBody>
      </p:sp>
      <p:pic>
        <p:nvPicPr>
          <p:cNvPr id="4" name="Picture 2" descr="C:\Users\Jo\AppData\Local\Microsoft\Windows\INetCache\IE\3WY3H3JO\preschool-clipart23-1024x186[1].png">
            <a:extLst>
              <a:ext uri="{FF2B5EF4-FFF2-40B4-BE49-F238E27FC236}">
                <a16:creationId xmlns:a16="http://schemas.microsoft.com/office/drawing/2014/main" id="{A692BF36-2B34-CA50-CDE0-9E8615E8E6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735513"/>
            <a:ext cx="7797421" cy="139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87073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5AD1C-A258-FA2B-8FB9-01448ED7D208}"/>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8A7DE22-3DCD-DD60-C4E4-C1DBED7A1691}"/>
              </a:ext>
            </a:extLst>
          </p:cNvPr>
          <p:cNvSpPr>
            <a:spLocks noGrp="1"/>
          </p:cNvSpPr>
          <p:nvPr>
            <p:ph idx="1"/>
          </p:nvPr>
        </p:nvSpPr>
        <p:spPr/>
        <p:txBody>
          <a:bodyPr/>
          <a:lstStyle/>
          <a:p>
            <a:pPr marL="0" indent="0">
              <a:buNone/>
            </a:pPr>
            <a:r>
              <a:rPr lang="en-US" sz="1800" dirty="0"/>
              <a:t>Centers for Disease Control and Prevention</a:t>
            </a:r>
          </a:p>
          <a:p>
            <a:pPr marL="0" indent="0">
              <a:buNone/>
            </a:pPr>
            <a:r>
              <a:rPr lang="en-US" sz="1800" dirty="0">
                <a:hlinkClick r:id="rId2">
                  <a:extLst>
                    <a:ext uri="{A12FA001-AC4F-418D-AE19-62706E023703}">
                      <ahyp:hlinkClr xmlns:ahyp="http://schemas.microsoft.com/office/drawing/2018/hyperlinkcolor" val="tx"/>
                    </a:ext>
                  </a:extLst>
                </a:hlinkClick>
              </a:rPr>
              <a:t>https://www.cdc.gov/violenceprevention/childabuseandneglect/fastfact.html</a:t>
            </a:r>
            <a:endParaRPr lang="en-US" sz="1800" dirty="0"/>
          </a:p>
          <a:p>
            <a:pPr marL="0" indent="0">
              <a:buNone/>
            </a:pPr>
            <a:r>
              <a:rPr lang="en-US" sz="1800" dirty="0"/>
              <a:t>Erin </a:t>
            </a:r>
            <a:r>
              <a:rPr lang="en-US" sz="1800" dirty="0" err="1"/>
              <a:t>Merryn</a:t>
            </a:r>
            <a:r>
              <a:rPr lang="en-US" sz="1800" dirty="0"/>
              <a:t>  </a:t>
            </a:r>
          </a:p>
          <a:p>
            <a:pPr marL="0" indent="0">
              <a:buNone/>
            </a:pPr>
            <a:r>
              <a:rPr lang="en-US" sz="1800" dirty="0">
                <a:hlinkClick r:id="rId3">
                  <a:extLst>
                    <a:ext uri="{A12FA001-AC4F-418D-AE19-62706E023703}">
                      <ahyp:hlinkClr xmlns:ahyp="http://schemas.microsoft.com/office/drawing/2018/hyperlinkcolor" val="tx"/>
                    </a:ext>
                  </a:extLst>
                </a:hlinkClick>
              </a:rPr>
              <a:t>https://www.erinslaw.org/</a:t>
            </a:r>
            <a:endParaRPr lang="en-US" sz="1800" dirty="0"/>
          </a:p>
          <a:p>
            <a:pPr marL="0" indent="0">
              <a:buNone/>
            </a:pPr>
            <a:r>
              <a:rPr lang="en-US" sz="1800" dirty="0"/>
              <a:t>CHIPS Center/Children’s of Alabama </a:t>
            </a:r>
          </a:p>
          <a:p>
            <a:pPr marL="0" indent="0">
              <a:buNone/>
            </a:pPr>
            <a:r>
              <a:rPr lang="en-US" sz="1800" dirty="0"/>
              <a:t>Alabama Governor’s Task Force     </a:t>
            </a:r>
          </a:p>
          <a:p>
            <a:pPr marL="0" indent="0">
              <a:buNone/>
            </a:pPr>
            <a:r>
              <a:rPr lang="en-US" sz="1800" dirty="0"/>
              <a:t>Guidelines for a Child Sexual Abuse Prevention Instructional Program</a:t>
            </a:r>
          </a:p>
          <a:p>
            <a:pPr marL="0" indent="0">
              <a:buNone/>
            </a:pPr>
            <a:r>
              <a:rPr lang="en-US" sz="1800" dirty="0"/>
              <a:t>azquotes.com/quotes/topics/child-abuse.html </a:t>
            </a:r>
          </a:p>
          <a:p>
            <a:pPr marL="0" indent="0">
              <a:buNone/>
            </a:pPr>
            <a:r>
              <a:rPr lang="en-US" sz="1800" dirty="0"/>
              <a:t>The United States Department of Justice    </a:t>
            </a:r>
          </a:p>
          <a:p>
            <a:pPr marL="0" indent="0">
              <a:buNone/>
            </a:pPr>
            <a:r>
              <a:rPr lang="en-US" sz="1800" dirty="0"/>
              <a:t>justice.gov/criminal-</a:t>
            </a:r>
            <a:r>
              <a:rPr lang="en-US" sz="1800" dirty="0" err="1"/>
              <a:t>ceos</a:t>
            </a:r>
            <a:r>
              <a:rPr lang="en-US" sz="1800" dirty="0"/>
              <a:t>/child-sex-trafficking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4" name="Picture 2" descr="C:\Users\Jo\AppData\Local\Microsoft\Windows\INetCache\IE\3WY3H3JO\preschool-clipart23-1024x186[1].png">
            <a:extLst>
              <a:ext uri="{FF2B5EF4-FFF2-40B4-BE49-F238E27FC236}">
                <a16:creationId xmlns:a16="http://schemas.microsoft.com/office/drawing/2014/main" id="{5C865A15-B05A-8448-1056-89C52FF587E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4953000"/>
            <a:ext cx="7797421" cy="139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9557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DEB53-3DB6-E957-E213-E2F67A158C30}"/>
              </a:ext>
            </a:extLst>
          </p:cNvPr>
          <p:cNvSpPr>
            <a:spLocks noGrp="1"/>
          </p:cNvSpPr>
          <p:nvPr>
            <p:ph type="title"/>
          </p:nvPr>
        </p:nvSpPr>
        <p:spPr/>
        <p:txBody>
          <a:bodyPr>
            <a:normAutofit fontScale="90000"/>
          </a:bodyPr>
          <a:lstStyle/>
          <a:p>
            <a:r>
              <a:rPr lang="en-US" dirty="0"/>
              <a:t>What We Do At CHIPS-Medical Exams </a:t>
            </a:r>
          </a:p>
        </p:txBody>
      </p:sp>
      <p:sp>
        <p:nvSpPr>
          <p:cNvPr id="3" name="Content Placeholder 2">
            <a:extLst>
              <a:ext uri="{FF2B5EF4-FFF2-40B4-BE49-F238E27FC236}">
                <a16:creationId xmlns:a16="http://schemas.microsoft.com/office/drawing/2014/main" id="{EA626142-6459-D403-DF5B-8AD3E6368249}"/>
              </a:ext>
            </a:extLst>
          </p:cNvPr>
          <p:cNvSpPr>
            <a:spLocks noGrp="1"/>
          </p:cNvSpPr>
          <p:nvPr>
            <p:ph idx="1"/>
          </p:nvPr>
        </p:nvSpPr>
        <p:spPr/>
        <p:txBody>
          <a:bodyPr>
            <a:normAutofit/>
          </a:bodyPr>
          <a:lstStyle/>
          <a:p>
            <a:pPr marL="0" indent="0">
              <a:buNone/>
            </a:pPr>
            <a:r>
              <a:rPr lang="en-US" dirty="0"/>
              <a:t>If it has been </a:t>
            </a:r>
            <a:r>
              <a:rPr lang="en-US" b="1" dirty="0"/>
              <a:t>less</a:t>
            </a:r>
            <a:r>
              <a:rPr lang="en-US" dirty="0"/>
              <a:t> than 72 hours since the alleged abuse occurred, the child should go to  Emergency Department for an Acute Medical Exam.</a:t>
            </a:r>
          </a:p>
        </p:txBody>
      </p:sp>
      <p:pic>
        <p:nvPicPr>
          <p:cNvPr id="4" name="Picture 5" descr="C:\Users\Jo\AppData\Local\Microsoft\Windows\INetCache\IE\3WY3H3JO\preschool-clipart23-1024x186[1].png">
            <a:extLst>
              <a:ext uri="{FF2B5EF4-FFF2-40B4-BE49-F238E27FC236}">
                <a16:creationId xmlns:a16="http://schemas.microsoft.com/office/drawing/2014/main" id="{9377239E-14E5-67F0-4037-62A1517C7E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4724400"/>
            <a:ext cx="8153400" cy="1480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64530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br>
              <a:rPr lang="en-US" dirty="0"/>
            </a:br>
            <a:br>
              <a:rPr lang="en-US" dirty="0"/>
            </a:br>
            <a:br>
              <a:rPr lang="en-US" dirty="0"/>
            </a:br>
            <a:br>
              <a:rPr lang="en-US" dirty="0"/>
            </a:br>
            <a:br>
              <a:rPr lang="en-US" dirty="0"/>
            </a:br>
            <a:br>
              <a:rPr lang="en-US" dirty="0"/>
            </a:br>
            <a:br>
              <a:rPr lang="en-US" dirty="0"/>
            </a:br>
            <a:br>
              <a:rPr lang="en-US" dirty="0"/>
            </a:br>
            <a:r>
              <a:rPr lang="en-US" dirty="0"/>
              <a:t>THANK YOU</a:t>
            </a:r>
          </a:p>
        </p:txBody>
      </p:sp>
      <p:sp>
        <p:nvSpPr>
          <p:cNvPr id="3" name="Content Placeholder 2"/>
          <p:cNvSpPr>
            <a:spLocks noGrp="1"/>
          </p:cNvSpPr>
          <p:nvPr>
            <p:ph idx="1"/>
          </p:nvPr>
        </p:nvSpPr>
        <p:spPr/>
        <p:txBody>
          <a:bodyPr/>
          <a:lstStyle/>
          <a:p>
            <a:endParaRPr lang="en-US" dirty="0"/>
          </a:p>
          <a:p>
            <a:pPr marL="0" indent="0" algn="ctr">
              <a:buNone/>
            </a:pPr>
            <a:r>
              <a:rPr lang="en-US" dirty="0"/>
              <a:t>Any questions?</a:t>
            </a:r>
          </a:p>
          <a:p>
            <a:pPr marL="0" indent="0">
              <a:buNone/>
            </a:pPr>
            <a:endParaRPr lang="en-US" dirty="0"/>
          </a:p>
          <a:p>
            <a:endParaRPr lang="en-US" dirty="0"/>
          </a:p>
        </p:txBody>
      </p:sp>
      <p:pic>
        <p:nvPicPr>
          <p:cNvPr id="33794" name="Picture 2" descr="C:\Users\Jo\AppData\Local\Microsoft\Windows\INetCache\IE\3WY3H3JO\preschool-clipart23-1024x18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5105400"/>
            <a:ext cx="8284191" cy="9144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EC10512B-AA18-0ECB-BF05-7283CD4A66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256328"/>
            <a:ext cx="4862901" cy="15480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5253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D6FB9-9267-FC9F-A594-D70B9BB54489}"/>
              </a:ext>
            </a:extLst>
          </p:cNvPr>
          <p:cNvSpPr>
            <a:spLocks noGrp="1"/>
          </p:cNvSpPr>
          <p:nvPr>
            <p:ph type="title"/>
          </p:nvPr>
        </p:nvSpPr>
        <p:spPr/>
        <p:txBody>
          <a:bodyPr>
            <a:normAutofit fontScale="90000"/>
          </a:bodyPr>
          <a:lstStyle/>
          <a:p>
            <a:r>
              <a:rPr lang="en-US" dirty="0"/>
              <a:t>What We Do At CHIPS-Medical Exams</a:t>
            </a:r>
          </a:p>
        </p:txBody>
      </p:sp>
      <p:sp>
        <p:nvSpPr>
          <p:cNvPr id="3" name="Content Placeholder 2">
            <a:extLst>
              <a:ext uri="{FF2B5EF4-FFF2-40B4-BE49-F238E27FC236}">
                <a16:creationId xmlns:a16="http://schemas.microsoft.com/office/drawing/2014/main" id="{EC48A0D5-7922-96F1-FA39-C788C60E3ED6}"/>
              </a:ext>
            </a:extLst>
          </p:cNvPr>
          <p:cNvSpPr>
            <a:spLocks noGrp="1"/>
          </p:cNvSpPr>
          <p:nvPr>
            <p:ph idx="1"/>
          </p:nvPr>
        </p:nvSpPr>
        <p:spPr/>
        <p:txBody>
          <a:bodyPr/>
          <a:lstStyle/>
          <a:p>
            <a:pPr marL="0" indent="0">
              <a:buNone/>
            </a:pPr>
            <a:r>
              <a:rPr lang="en-US" dirty="0"/>
              <a:t>If it has been </a:t>
            </a:r>
            <a:r>
              <a:rPr lang="en-US" b="1" dirty="0"/>
              <a:t>more than </a:t>
            </a:r>
            <a:r>
              <a:rPr lang="en-US" dirty="0"/>
              <a:t>72 hours since the alleged abuse occurred, children can come to the CHIPS Center for a forensic medical exam. Children also come to CHIPS for medical exams when there is a concern for failure to thrive. </a:t>
            </a:r>
          </a:p>
          <a:p>
            <a:endParaRPr lang="en-US" dirty="0"/>
          </a:p>
          <a:p>
            <a:endParaRPr lang="en-US" dirty="0"/>
          </a:p>
          <a:p>
            <a:endParaRPr lang="en-US" dirty="0"/>
          </a:p>
        </p:txBody>
      </p:sp>
      <p:pic>
        <p:nvPicPr>
          <p:cNvPr id="4" name="Picture 5" descr="C:\Users\Jo\AppData\Local\Microsoft\Windows\INetCache\IE\3WY3H3JO\preschool-clipart23-1024x186[1].png">
            <a:extLst>
              <a:ext uri="{FF2B5EF4-FFF2-40B4-BE49-F238E27FC236}">
                <a16:creationId xmlns:a16="http://schemas.microsoft.com/office/drawing/2014/main" id="{34ED41FC-2957-AEF7-4500-382880F675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4724400"/>
            <a:ext cx="8153400" cy="1480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5094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CD827-D274-E58A-E691-2FA8E9297B72}"/>
              </a:ext>
            </a:extLst>
          </p:cNvPr>
          <p:cNvSpPr>
            <a:spLocks noGrp="1"/>
          </p:cNvSpPr>
          <p:nvPr>
            <p:ph type="title"/>
          </p:nvPr>
        </p:nvSpPr>
        <p:spPr/>
        <p:txBody>
          <a:bodyPr>
            <a:normAutofit fontScale="90000"/>
          </a:bodyPr>
          <a:lstStyle/>
          <a:p>
            <a:r>
              <a:rPr lang="en-US" dirty="0"/>
              <a:t>What We Do At CHIPS-Medical Exams </a:t>
            </a:r>
          </a:p>
        </p:txBody>
      </p:sp>
      <p:sp>
        <p:nvSpPr>
          <p:cNvPr id="3" name="Content Placeholder 2">
            <a:extLst>
              <a:ext uri="{FF2B5EF4-FFF2-40B4-BE49-F238E27FC236}">
                <a16:creationId xmlns:a16="http://schemas.microsoft.com/office/drawing/2014/main" id="{7BE90137-51D2-9B33-958F-C88FCE5EE196}"/>
              </a:ext>
            </a:extLst>
          </p:cNvPr>
          <p:cNvSpPr>
            <a:spLocks noGrp="1"/>
          </p:cNvSpPr>
          <p:nvPr>
            <p:ph idx="1"/>
          </p:nvPr>
        </p:nvSpPr>
        <p:spPr/>
        <p:txBody>
          <a:bodyPr/>
          <a:lstStyle/>
          <a:p>
            <a:pPr marL="0" indent="0">
              <a:buNone/>
            </a:pPr>
            <a:endParaRPr lang="en-US" dirty="0"/>
          </a:p>
          <a:p>
            <a:pPr marL="0" indent="0">
              <a:buNone/>
            </a:pPr>
            <a:r>
              <a:rPr lang="en-US" dirty="0"/>
              <a:t>At CHIPS, the forensic medical exams are done in a way to help the child and the caregiver to feel as comfortable as possible! </a:t>
            </a:r>
          </a:p>
          <a:p>
            <a:pPr marL="0" indent="0">
              <a:buNone/>
            </a:pPr>
            <a:endParaRPr lang="en-US" dirty="0"/>
          </a:p>
          <a:p>
            <a:pPr marL="0" indent="0">
              <a:buNone/>
            </a:pPr>
            <a:endParaRPr lang="en-US" dirty="0"/>
          </a:p>
        </p:txBody>
      </p:sp>
      <p:pic>
        <p:nvPicPr>
          <p:cNvPr id="4" name="Picture 5" descr="C:\Users\Jo\AppData\Local\Microsoft\Windows\INetCache\IE\3WY3H3JO\preschool-clipart23-1024x186[1].png">
            <a:extLst>
              <a:ext uri="{FF2B5EF4-FFF2-40B4-BE49-F238E27FC236}">
                <a16:creationId xmlns:a16="http://schemas.microsoft.com/office/drawing/2014/main" id="{FC03F818-BAEE-1331-7D21-5887DC1D27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033" y="5029200"/>
            <a:ext cx="8153400" cy="1480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9715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E079-85F6-FDC9-510F-088E56B35335}"/>
              </a:ext>
            </a:extLst>
          </p:cNvPr>
          <p:cNvSpPr>
            <a:spLocks noGrp="1"/>
          </p:cNvSpPr>
          <p:nvPr>
            <p:ph type="title"/>
          </p:nvPr>
        </p:nvSpPr>
        <p:spPr/>
        <p:txBody>
          <a:bodyPr>
            <a:normAutofit fontScale="90000"/>
          </a:bodyPr>
          <a:lstStyle/>
          <a:p>
            <a:r>
              <a:rPr lang="en-US" dirty="0"/>
              <a:t>What We Do At CHIPS-Medical Exams </a:t>
            </a:r>
          </a:p>
        </p:txBody>
      </p:sp>
      <p:sp>
        <p:nvSpPr>
          <p:cNvPr id="3" name="Content Placeholder 2">
            <a:extLst>
              <a:ext uri="{FF2B5EF4-FFF2-40B4-BE49-F238E27FC236}">
                <a16:creationId xmlns:a16="http://schemas.microsoft.com/office/drawing/2014/main" id="{E041D75F-19E8-544F-8653-B1002ED28B43}"/>
              </a:ext>
            </a:extLst>
          </p:cNvPr>
          <p:cNvSpPr>
            <a:spLocks noGrp="1"/>
          </p:cNvSpPr>
          <p:nvPr>
            <p:ph idx="1"/>
          </p:nvPr>
        </p:nvSpPr>
        <p:spPr/>
        <p:txBody>
          <a:bodyPr/>
          <a:lstStyle/>
          <a:p>
            <a:pPr marL="0" indent="0">
              <a:buNone/>
            </a:pPr>
            <a:r>
              <a:rPr lang="en-US" dirty="0"/>
              <a:t>After arriving at CHIPS, after checking in, the children are left in the lobby where they are always supervised,  they can play games, color pictures and play while caregivers meet with the Case Managers before the medical exams. </a:t>
            </a:r>
          </a:p>
          <a:p>
            <a:endParaRPr lang="en-US" dirty="0"/>
          </a:p>
          <a:p>
            <a:endParaRPr lang="en-US" dirty="0"/>
          </a:p>
          <a:p>
            <a:endParaRPr lang="en-US" dirty="0"/>
          </a:p>
          <a:p>
            <a:endParaRPr lang="en-US" dirty="0"/>
          </a:p>
          <a:p>
            <a:endParaRPr lang="en-US" dirty="0"/>
          </a:p>
          <a:p>
            <a:endParaRPr lang="en-US" dirty="0"/>
          </a:p>
          <a:p>
            <a:endParaRPr lang="en-US" dirty="0"/>
          </a:p>
        </p:txBody>
      </p:sp>
      <p:pic>
        <p:nvPicPr>
          <p:cNvPr id="4" name="Picture 5" descr="C:\Users\Jo\AppData\Local\Microsoft\Windows\INetCache\IE\3WY3H3JO\preschool-clipart23-1024x186[1].png">
            <a:extLst>
              <a:ext uri="{FF2B5EF4-FFF2-40B4-BE49-F238E27FC236}">
                <a16:creationId xmlns:a16="http://schemas.microsoft.com/office/drawing/2014/main" id="{F3AE99F6-60D2-1356-4705-78731807E4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827736"/>
            <a:ext cx="8153400" cy="1480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6251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55A43-54CD-A93F-22B5-4A8B62CA572D}"/>
              </a:ext>
            </a:extLst>
          </p:cNvPr>
          <p:cNvSpPr>
            <a:spLocks noGrp="1"/>
          </p:cNvSpPr>
          <p:nvPr>
            <p:ph type="title"/>
          </p:nvPr>
        </p:nvSpPr>
        <p:spPr/>
        <p:txBody>
          <a:bodyPr>
            <a:normAutofit fontScale="90000"/>
          </a:bodyPr>
          <a:lstStyle/>
          <a:p>
            <a:r>
              <a:rPr lang="en-US" dirty="0"/>
              <a:t>What We Do At CHIPS-Medical Exams </a:t>
            </a:r>
          </a:p>
        </p:txBody>
      </p:sp>
      <p:sp>
        <p:nvSpPr>
          <p:cNvPr id="3" name="Content Placeholder 2">
            <a:extLst>
              <a:ext uri="{FF2B5EF4-FFF2-40B4-BE49-F238E27FC236}">
                <a16:creationId xmlns:a16="http://schemas.microsoft.com/office/drawing/2014/main" id="{08A031EB-E60E-3948-BB81-E48A3FE49D25}"/>
              </a:ext>
            </a:extLst>
          </p:cNvPr>
          <p:cNvSpPr>
            <a:spLocks noGrp="1"/>
          </p:cNvSpPr>
          <p:nvPr>
            <p:ph idx="1"/>
          </p:nvPr>
        </p:nvSpPr>
        <p:spPr/>
        <p:txBody>
          <a:bodyPr/>
          <a:lstStyle/>
          <a:p>
            <a:pPr marL="0" indent="0">
              <a:buNone/>
            </a:pPr>
            <a:r>
              <a:rPr lang="en-US" dirty="0"/>
              <a:t>Once children go in for medical exams, the goal is not to answer caregiver questions during the exam, the goal is to get the medical exam completed and to answer any questions </a:t>
            </a:r>
            <a:r>
              <a:rPr lang="en-US" u="sng" dirty="0"/>
              <a:t>the child </a:t>
            </a:r>
            <a:r>
              <a:rPr lang="en-US" dirty="0"/>
              <a:t>has about their body! </a:t>
            </a:r>
          </a:p>
        </p:txBody>
      </p:sp>
      <p:pic>
        <p:nvPicPr>
          <p:cNvPr id="4" name="Picture 5" descr="C:\Users\Jo\AppData\Local\Microsoft\Windows\INetCache\IE\3WY3H3JO\preschool-clipart23-1024x186[1].png">
            <a:extLst>
              <a:ext uri="{FF2B5EF4-FFF2-40B4-BE49-F238E27FC236}">
                <a16:creationId xmlns:a16="http://schemas.microsoft.com/office/drawing/2014/main" id="{3C2D4C8E-FFB9-8DA7-3EFF-E15B358B2C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680685"/>
            <a:ext cx="8153400" cy="1480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2510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6050</TotalTime>
  <Words>1967</Words>
  <Application>Microsoft Office PowerPoint</Application>
  <PresentationFormat>On-screen Show (4:3)</PresentationFormat>
  <Paragraphs>214</Paragraphs>
  <Slides>50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50</vt:i4>
      </vt:variant>
    </vt:vector>
  </HeadingPairs>
  <TitlesOfParts>
    <vt:vector size="53" baseType="lpstr">
      <vt:lpstr>Arial</vt:lpstr>
      <vt:lpstr>Calibri</vt:lpstr>
      <vt:lpstr>Office Theme</vt:lpstr>
      <vt:lpstr>PowerPoint Presentation</vt:lpstr>
      <vt:lpstr>What We Do at CHIPS </vt:lpstr>
      <vt:lpstr>What We Do at CHIPS </vt:lpstr>
      <vt:lpstr>What Do We Do At CHIPS-Medical Exams </vt:lpstr>
      <vt:lpstr>What We Do At CHIPS-Medical Exams </vt:lpstr>
      <vt:lpstr>What We Do At CHIPS-Medical Exams</vt:lpstr>
      <vt:lpstr>What We Do At CHIPS-Medical Exams </vt:lpstr>
      <vt:lpstr>What We Do At CHIPS-Medical Exams </vt:lpstr>
      <vt:lpstr>What We Do At CHIPS-Medical Exams </vt:lpstr>
      <vt:lpstr>What We Do At CHIPS-Medical Exams </vt:lpstr>
      <vt:lpstr>What We Do At CHIPS-Medical Exams </vt:lpstr>
      <vt:lpstr>What We Do At CHIPS-Medical Exams </vt:lpstr>
      <vt:lpstr>What We Do At CHIPS-Medical Exams </vt:lpstr>
      <vt:lpstr>What We Do At CHIPS-Medical Exams </vt:lpstr>
      <vt:lpstr>What We Do At CHIPS-Medical Exams </vt:lpstr>
      <vt:lpstr>What We Do At CHIPS-Medical Exams </vt:lpstr>
      <vt:lpstr>What We Do At CHIPS-Medical Exams </vt:lpstr>
      <vt:lpstr>What We Do At CHIPS-Medical Exams</vt:lpstr>
      <vt:lpstr>CHIPS Center Medical Exams </vt:lpstr>
      <vt:lpstr>What We Do At CHIPS-Counseling</vt:lpstr>
      <vt:lpstr>What We Do At CHIPS-Counseling </vt:lpstr>
      <vt:lpstr>What We Do At CHIPS-Counseling </vt:lpstr>
      <vt:lpstr>What We Do At CHIPS-Counseling </vt:lpstr>
      <vt:lpstr>What We Do At CHIPS-Counseling </vt:lpstr>
      <vt:lpstr>What We Do At CHIPS-Counseling </vt:lpstr>
      <vt:lpstr>What We Do At CHIPS-Counseling </vt:lpstr>
      <vt:lpstr>What We Do At CHIPS-Counseling </vt:lpstr>
      <vt:lpstr>What We Do At CHIPS-Counseling </vt:lpstr>
      <vt:lpstr>What We Do At CHIPS-Counseling </vt:lpstr>
      <vt:lpstr>What We Do At CHIPS-Counseling  </vt:lpstr>
      <vt:lpstr>Counseling or Medical </vt:lpstr>
      <vt:lpstr>CHIPS Center </vt:lpstr>
      <vt:lpstr>What We Do at CHIPS-Prevention Education </vt:lpstr>
      <vt:lpstr>What We Do at CHIPS-Prevention Education </vt:lpstr>
      <vt:lpstr>What We Do at CHIPS-Prevention Education </vt:lpstr>
      <vt:lpstr>What We Do at CHIPS-Prevention Education </vt:lpstr>
      <vt:lpstr>What We Do at CHIPS-Prevention Education </vt:lpstr>
      <vt:lpstr>What We Do at CHIPS-Prevention Education </vt:lpstr>
      <vt:lpstr>What We Do at CHIPS-Prevention Education </vt:lpstr>
      <vt:lpstr>What We Do at CHIPS-Prevention Education </vt:lpstr>
      <vt:lpstr>What We Do at CHIPS-Prevention Education </vt:lpstr>
      <vt:lpstr>What We Do at CHIPS-Prevention Education </vt:lpstr>
      <vt:lpstr>What We Do at CHIPS-Prevention Education </vt:lpstr>
      <vt:lpstr>PowerPoint Presentation</vt:lpstr>
      <vt:lpstr>      CHIPS Center Children’s of Alabama  We all work hard at the CHIPS Center to do all that we can to help when there are concerns for abuse.  And we also work within the community to help to prevent abuse from occurring.   </vt:lpstr>
      <vt:lpstr>CHIPS Center Children of Alabama </vt:lpstr>
      <vt:lpstr>CHIPS Center Children’s of Alabama </vt:lpstr>
      <vt:lpstr>CHIPS Center Children’s of Alabama </vt:lpstr>
      <vt:lpstr>References</vt:lpstr>
      <vt:lpstr>         THANK YOU</vt:lpstr>
    </vt:vector>
  </TitlesOfParts>
  <Company>Children's Hospital of Alabama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Children’s of Alabama CHIPS Center  Erin’s Law Implementation</dc:title>
  <dc:creator>CHS4712</dc:creator>
  <cp:lastModifiedBy>Mize, Shelly N.</cp:lastModifiedBy>
  <cp:revision>130</cp:revision>
  <dcterms:created xsi:type="dcterms:W3CDTF">2017-03-13T19:35:33Z</dcterms:created>
  <dcterms:modified xsi:type="dcterms:W3CDTF">2023-04-25T17:34:39Z</dcterms:modified>
</cp:coreProperties>
</file>