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30"/>
  </p:notesMasterIdLst>
  <p:sldIdLst>
    <p:sldId id="266" r:id="rId2"/>
    <p:sldId id="267" r:id="rId3"/>
    <p:sldId id="268" r:id="rId4"/>
    <p:sldId id="336" r:id="rId5"/>
    <p:sldId id="323" r:id="rId6"/>
    <p:sldId id="269" r:id="rId7"/>
    <p:sldId id="326" r:id="rId8"/>
    <p:sldId id="260" r:id="rId9"/>
    <p:sldId id="339" r:id="rId10"/>
    <p:sldId id="340" r:id="rId11"/>
    <p:sldId id="318" r:id="rId12"/>
    <p:sldId id="341" r:id="rId13"/>
    <p:sldId id="314" r:id="rId14"/>
    <p:sldId id="315" r:id="rId15"/>
    <p:sldId id="316" r:id="rId16"/>
    <p:sldId id="346" r:id="rId17"/>
    <p:sldId id="263" r:id="rId18"/>
    <p:sldId id="264" r:id="rId19"/>
    <p:sldId id="274" r:id="rId20"/>
    <p:sldId id="265" r:id="rId21"/>
    <p:sldId id="348" r:id="rId22"/>
    <p:sldId id="347" r:id="rId23"/>
    <p:sldId id="317" r:id="rId24"/>
    <p:sldId id="352" r:id="rId25"/>
    <p:sldId id="262" r:id="rId26"/>
    <p:sldId id="351" r:id="rId27"/>
    <p:sldId id="349" r:id="rId28"/>
    <p:sldId id="289"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Proxima Nova" panose="020B0604020202020204" charset="0"/>
      <p:regular r:id="rId35"/>
      <p:bold r:id="rId36"/>
      <p:italic r:id="rId37"/>
      <p:boldItalic r:id="rId38"/>
    </p:embeddedFont>
    <p:embeddedFont>
      <p:font typeface="Tisa Offc Serif Pro" panose="02010504030101020102"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72">
          <p15:clr>
            <a:srgbClr val="A4A3A4"/>
          </p15:clr>
        </p15:guide>
        <p15:guide id="2" pos="288">
          <p15:clr>
            <a:srgbClr val="F26B43"/>
          </p15:clr>
        </p15:guide>
        <p15:guide id="3" orient="horz" pos="4056">
          <p15:clr>
            <a:srgbClr val="F26B43"/>
          </p15:clr>
        </p15:guide>
        <p15:guide id="4" orient="horz" pos="1488">
          <p15:clr>
            <a:srgbClr val="A4A3A4"/>
          </p15:clr>
        </p15:guide>
        <p15:guide id="5" pos="3816">
          <p15:clr>
            <a:srgbClr val="A4A3A4"/>
          </p15:clr>
        </p15:guide>
        <p15:guide id="6" pos="7416">
          <p15:clr>
            <a:srgbClr val="F26B43"/>
          </p15:clr>
        </p15:guide>
        <p15:guide id="7" orient="horz" pos="312">
          <p15:clr>
            <a:srgbClr val="F26B43"/>
          </p15:clr>
        </p15:guide>
        <p15:guide id="8" orient="horz" pos="2160">
          <p15:clr>
            <a:srgbClr val="A4A3A4"/>
          </p15:clr>
        </p15:guide>
        <p15:guide id="9" orient="horz" pos="230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0" roundtripDataSignature="AMtx7mgI05bqZiOifpsZTOsKNOov9sDa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8BAD6-9CA0-41BB-8893-4A6488D62016}" v="39" dt="2023-04-29T20:30:02.989"/>
  </p1510:revLst>
</p1510:revInfo>
</file>

<file path=ppt/tableStyles.xml><?xml version="1.0" encoding="utf-8"?>
<a:tblStyleLst xmlns:a="http://schemas.openxmlformats.org/drawingml/2006/main" def="{4EE4F174-7701-4FF8-B054-F5DCF8A65A05}">
  <a:tblStyle styleId="{4EE4F174-7701-4FF8-B054-F5DCF8A65A0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5098" autoAdjust="0"/>
  </p:normalViewPr>
  <p:slideViewPr>
    <p:cSldViewPr snapToGrid="0">
      <p:cViewPr varScale="1">
        <p:scale>
          <a:sx n="69" d="100"/>
          <a:sy n="69" d="100"/>
        </p:scale>
        <p:origin x="1282" y="82"/>
      </p:cViewPr>
      <p:guideLst>
        <p:guide orient="horz" pos="3672"/>
        <p:guide pos="288"/>
        <p:guide orient="horz" pos="4056"/>
        <p:guide orient="horz" pos="1488"/>
        <p:guide pos="3816"/>
        <p:guide pos="7416"/>
        <p:guide orient="horz" pos="312"/>
        <p:guide orient="horz" pos="2160"/>
        <p:guide orient="horz" pos="2304"/>
      </p:guideLst>
    </p:cSldViewPr>
  </p:slideViewPr>
  <p:outlineViewPr>
    <p:cViewPr>
      <p:scale>
        <a:sx n="33" d="100"/>
        <a:sy n="33" d="100"/>
      </p:scale>
      <p:origin x="0" y="-8328"/>
    </p:cViewPr>
  </p:outlineViewPr>
  <p:notesTextViewPr>
    <p:cViewPr>
      <p:scale>
        <a:sx n="1" d="1"/>
        <a:sy n="1" d="1"/>
      </p:scale>
      <p:origin x="0" y="0"/>
    </p:cViewPr>
  </p:notesTextViewPr>
  <p:sorterViewPr>
    <p:cViewPr>
      <p:scale>
        <a:sx n="100" d="100"/>
        <a:sy n="100" d="100"/>
      </p:scale>
      <p:origin x="0" y="-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104"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10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100" Type="http://customschemas.google.com/relationships/presentationmetadata" Target="metadata"/><Relationship Id="rId10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1147bf37a1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11147bf37a1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gn="just">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minute slide) Narrator – Welcome to “Unconscious Bias” training. </a:t>
            </a: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This training will define unconscious bias, investigate why it is inherent in us all and how we can recognize and deal with it at work. The training takes a practical approach through everyday examples, and explores the psychology behind unconscious bias.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Throughout this presentation, you might hear the term “implicit bias.”  “Implicit” and “Unconscious Bias” are the same thing. </a:t>
            </a: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Course content includes: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300"/>
              </a:spcBef>
              <a:spcAft>
                <a:spcPts val="300"/>
              </a:spcAft>
              <a:buNone/>
            </a:pPr>
            <a:r>
              <a:rPr lang="en-US" sz="1100" b="1" u="none" strike="noStrike" dirty="0">
                <a:effectLst/>
                <a:latin typeface="Calibri" panose="020F0502020204030204" pitchFamily="34" charset="0"/>
                <a:ea typeface="Calibri" panose="020F0502020204030204" pitchFamily="34" charset="0"/>
              </a:rPr>
              <a:t>#1</a:t>
            </a:r>
            <a:r>
              <a:rPr lang="en-US" sz="1100" u="none" strike="noStrike" dirty="0">
                <a:effectLst/>
                <a:latin typeface="Calibri" panose="020F0502020204030204" pitchFamily="34" charset="0"/>
                <a:ea typeface="Calibri" panose="020F0502020204030204" pitchFamily="34" charset="0"/>
              </a:rPr>
              <a:t> </a:t>
            </a:r>
            <a:r>
              <a:rPr lang="en-US" sz="1200" u="none" strike="noStrike" dirty="0">
                <a:effectLst/>
                <a:latin typeface="Calibri" panose="020F0502020204030204" pitchFamily="34" charset="0"/>
                <a:ea typeface="Calibri" panose="020F0502020204030204" pitchFamily="34" charset="0"/>
              </a:rPr>
              <a:t>~ Participants will be able to understand and identify Bias</a:t>
            </a:r>
          </a:p>
          <a:p>
            <a:pPr marL="0" indent="0">
              <a:spcBef>
                <a:spcPts val="300"/>
              </a:spcBef>
              <a:spcAft>
                <a:spcPts val="300"/>
              </a:spcAft>
              <a:buNone/>
            </a:pPr>
            <a:r>
              <a:rPr lang="en-US" sz="1200" b="1" u="none" strike="noStrike" dirty="0">
                <a:effectLst/>
                <a:latin typeface="Calibri" panose="020F0502020204030204" pitchFamily="34" charset="0"/>
                <a:ea typeface="Calibri" panose="020F0502020204030204" pitchFamily="34" charset="0"/>
              </a:rPr>
              <a:t>#2</a:t>
            </a:r>
            <a:r>
              <a:rPr lang="en-US" sz="1200" u="none" strike="noStrike" dirty="0">
                <a:effectLst/>
                <a:latin typeface="Calibri" panose="020F0502020204030204" pitchFamily="34" charset="0"/>
                <a:ea typeface="Calibri" panose="020F0502020204030204" pitchFamily="34" charset="0"/>
              </a:rPr>
              <a:t> ~ Participants will be able to explain why the “check the box” approach to training on types of bias lacks efficacy when it comes to behavior change</a:t>
            </a:r>
          </a:p>
          <a:p>
            <a:pPr marL="0" lvl="0" indent="0" algn="l" rtl="0">
              <a:lnSpc>
                <a:spcPct val="100000"/>
              </a:lnSpc>
              <a:spcBef>
                <a:spcPts val="0"/>
              </a:spcBef>
              <a:spcAft>
                <a:spcPts val="0"/>
              </a:spcAft>
              <a:buSzPts val="1400"/>
              <a:buNone/>
            </a:pPr>
            <a:endParaRPr dirty="0"/>
          </a:p>
        </p:txBody>
      </p:sp>
      <p:sp>
        <p:nvSpPr>
          <p:cNvPr id="781" name="Google Shape;781;g11147bf37a1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692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It can be harder to recognize the differential treatment that might occur based on these subtler biases. For example: Do we see the married man as a more stable employee? Does the single mother seem unreliable? Does an employee’s Southern drawl make him seem less bright and savvy?</a:t>
            </a:r>
            <a:endParaRPr lang="en-US"/>
          </a:p>
        </p:txBody>
      </p:sp>
      <p:sp>
        <p:nvSpPr>
          <p:cNvPr id="4" name="Slide Number Placeholder 3"/>
          <p:cNvSpPr>
            <a:spLocks noGrp="1"/>
          </p:cNvSpPr>
          <p:nvPr>
            <p:ph type="sldNum" sz="quarter" idx="10"/>
          </p:nvPr>
        </p:nvSpPr>
        <p:spPr/>
        <p:txBody>
          <a:bodyPr/>
          <a:lstStyle/>
          <a:p>
            <a:fld id="{FDBAF1BB-DD6F-47E3-90BA-396BD335EF30}" type="slidenum">
              <a:rPr lang="en-US" smtClean="0"/>
              <a:t>16</a:t>
            </a:fld>
            <a:endParaRPr lang="en-US"/>
          </a:p>
        </p:txBody>
      </p:sp>
    </p:spTree>
    <p:extLst>
      <p:ext uri="{BB962C8B-B14F-4D97-AF65-F5344CB8AC3E}">
        <p14:creationId xmlns:p14="http://schemas.microsoft.com/office/powerpoint/2010/main" val="383348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At every point of contact, unconscious biases can lead people to make decisions and act in</a:t>
            </a:r>
          </a:p>
          <a:p>
            <a:r>
              <a:rPr lang="en-US" sz="1200" b="0" i="0" u="none" strike="noStrike" kern="1200" baseline="0">
                <a:solidFill>
                  <a:schemeClr val="tx1"/>
                </a:solidFill>
                <a:latin typeface="+mn-lt"/>
                <a:ea typeface="+mn-ea"/>
                <a:cs typeface="+mn-cs"/>
              </a:rPr>
              <a:t>ways that inadvertently undermine an organization’s goal of creating a diverse and</a:t>
            </a:r>
          </a:p>
          <a:p>
            <a:r>
              <a:rPr lang="en-US" sz="1200" b="0" i="0" u="none" strike="noStrike" kern="1200" baseline="0">
                <a:solidFill>
                  <a:schemeClr val="tx1"/>
                </a:solidFill>
                <a:latin typeface="+mn-lt"/>
                <a:ea typeface="+mn-ea"/>
                <a:cs typeface="+mn-cs"/>
              </a:rPr>
              <a:t>inclusive work environment and hiring the most qualified candidates. The results can be</a:t>
            </a:r>
          </a:p>
          <a:p>
            <a:r>
              <a:rPr lang="en-US" sz="1200" b="0" i="0" u="none" strike="noStrike" kern="1200" baseline="0">
                <a:solidFill>
                  <a:schemeClr val="tx1"/>
                </a:solidFill>
                <a:latin typeface="+mn-lt"/>
                <a:ea typeface="+mn-ea"/>
                <a:cs typeface="+mn-cs"/>
              </a:rPr>
              <a:t>poor employee performance, stifled and stunted creativity, lost business, or, even worse,</a:t>
            </a:r>
          </a:p>
          <a:p>
            <a:r>
              <a:rPr lang="en-US" sz="1200" b="0" i="0" u="none" strike="noStrike" kern="1200" baseline="0">
                <a:solidFill>
                  <a:schemeClr val="tx1"/>
                </a:solidFill>
                <a:latin typeface="+mn-lt"/>
                <a:ea typeface="+mn-ea"/>
                <a:cs typeface="+mn-cs"/>
              </a:rPr>
              <a:t>lengthy and costly litigation.</a:t>
            </a:r>
            <a:r>
              <a:rPr lang="en-US" sz="1200">
                <a:effectLst/>
                <a:latin typeface="Calibri" panose="020F0502020204030204" pitchFamily="34" charset="0"/>
                <a:ea typeface="Calibri" panose="020F0502020204030204" pitchFamily="34" charset="0"/>
              </a:rPr>
              <a:t> At every point of contact, unconscious biases can lead people to make decisions and act in ways that inadvertently undermine an organization’s goal of creating a diverse and inclusive work environment and hiring the most qualified candidates. The results can be poor employee performance, stifled and stunted creativity, lost business, or, even worse, lengthy and costly litigation.</a:t>
            </a:r>
            <a:endParaRPr lang="en-US"/>
          </a:p>
        </p:txBody>
      </p:sp>
      <p:sp>
        <p:nvSpPr>
          <p:cNvPr id="4" name="Slide Number Placeholder 3"/>
          <p:cNvSpPr>
            <a:spLocks noGrp="1"/>
          </p:cNvSpPr>
          <p:nvPr>
            <p:ph type="sldNum" sz="quarter" idx="10"/>
          </p:nvPr>
        </p:nvSpPr>
        <p:spPr/>
        <p:txBody>
          <a:bodyPr/>
          <a:lstStyle/>
          <a:p>
            <a:fld id="{FDBAF1BB-DD6F-47E3-90BA-396BD335EF30}" type="slidenum">
              <a:rPr lang="en-US" smtClean="0"/>
              <a:t>17</a:t>
            </a:fld>
            <a:endParaRPr lang="en-US"/>
          </a:p>
        </p:txBody>
      </p:sp>
    </p:spTree>
    <p:extLst>
      <p:ext uri="{BB962C8B-B14F-4D97-AF65-F5344CB8AC3E}">
        <p14:creationId xmlns:p14="http://schemas.microsoft.com/office/powerpoint/2010/main" val="118202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u="none" strike="noStrike" kern="1200" baseline="0">
                <a:solidFill>
                  <a:schemeClr val="tx1"/>
                </a:solidFill>
                <a:latin typeface="+mn-lt"/>
                <a:ea typeface="+mn-ea"/>
                <a:cs typeface="+mn-cs"/>
              </a:rPr>
              <a:t>Aﬃnity bias, can lead to preferential treatment of candidates and employees whom we consider to be more “like us.” </a:t>
            </a:r>
          </a:p>
          <a:p>
            <a:r>
              <a:rPr lang="en-US" sz="1050" b="0" i="0" u="none" strike="noStrike" kern="1200" baseline="0">
                <a:solidFill>
                  <a:schemeClr val="tx1"/>
                </a:solidFill>
                <a:latin typeface="+mn-lt"/>
                <a:ea typeface="+mn-ea"/>
                <a:cs typeface="+mn-cs"/>
              </a:rPr>
              <a:t>Consider a manager who discovers that she and a candidate whom she is interviewing have a shared background – they both moved from small Midwestern towns to pursue their</a:t>
            </a:r>
          </a:p>
          <a:p>
            <a:r>
              <a:rPr lang="en-US" sz="1050" b="0" i="0" u="none" strike="noStrike" kern="1200" baseline="0">
                <a:solidFill>
                  <a:schemeClr val="tx1"/>
                </a:solidFill>
                <a:latin typeface="+mn-lt"/>
                <a:ea typeface="+mn-ea"/>
                <a:cs typeface="+mn-cs"/>
              </a:rPr>
              <a:t>careers in the “big city.” As a result of this connection, the manager feels an almost instant rapport with the candidate. Consequently, the manager views the candidate’s</a:t>
            </a:r>
          </a:p>
          <a:p>
            <a:r>
              <a:rPr lang="en-US" sz="1050" b="0" i="0" u="none" strike="noStrike" kern="1200" baseline="0">
                <a:solidFill>
                  <a:schemeClr val="tx1"/>
                </a:solidFill>
                <a:latin typeface="+mn-lt"/>
                <a:ea typeface="+mn-ea"/>
                <a:cs typeface="+mn-cs"/>
              </a:rPr>
              <a:t>accomplishments, demeanor, and presentation more positively than those of the other equally (or potentially more) qualified candidates, and she deems her to be a better “fit” for</a:t>
            </a:r>
          </a:p>
          <a:p>
            <a:r>
              <a:rPr lang="en-US" sz="1050" b="0" i="0" u="none" strike="noStrike" kern="1200" baseline="0">
                <a:solidFill>
                  <a:schemeClr val="tx1"/>
                </a:solidFill>
                <a:latin typeface="+mn-lt"/>
                <a:ea typeface="+mn-ea"/>
                <a:cs typeface="+mn-cs"/>
              </a:rPr>
              <a:t>the job.</a:t>
            </a:r>
          </a:p>
          <a:p>
            <a:endParaRPr lang="en-US" sz="1050" b="0" i="0" u="none" strike="noStrike" kern="1200" baseline="0">
              <a:solidFill>
                <a:schemeClr val="tx1"/>
              </a:solidFill>
              <a:latin typeface="+mn-lt"/>
              <a:ea typeface="+mn-ea"/>
              <a:cs typeface="+mn-cs"/>
            </a:endParaRPr>
          </a:p>
          <a:p>
            <a:r>
              <a:rPr lang="en-US" sz="1050" b="0" i="0" u="none" strike="noStrike" kern="1200" baseline="0">
                <a:solidFill>
                  <a:schemeClr val="tx1"/>
                </a:solidFill>
                <a:latin typeface="+mn-lt"/>
                <a:ea typeface="+mn-ea"/>
                <a:cs typeface="+mn-cs"/>
              </a:rPr>
              <a:t>If the candidate is hired, the affinity bias will likely continue to exert its influence, as the manager eagerly welcomes ideas from this employee and provides opportunities for the</a:t>
            </a:r>
          </a:p>
          <a:p>
            <a:r>
              <a:rPr lang="en-US" sz="1050" b="0" i="0" u="none" strike="noStrike" kern="1200" baseline="0">
                <a:solidFill>
                  <a:schemeClr val="tx1"/>
                </a:solidFill>
                <a:latin typeface="+mn-lt"/>
                <a:ea typeface="+mn-ea"/>
                <a:cs typeface="+mn-cs"/>
              </a:rPr>
              <a:t>employee to shine. The subtle, unintentional advantage conferred by this Midwestern “bond” has the effect of creating unequal opportunities that limit diversity and may</a:t>
            </a:r>
          </a:p>
          <a:p>
            <a:r>
              <a:rPr lang="en-US" sz="1050" b="0" i="0" u="none" strike="noStrike" kern="1200" baseline="0">
                <a:solidFill>
                  <a:schemeClr val="tx1"/>
                </a:solidFill>
                <a:latin typeface="+mn-lt"/>
                <a:ea typeface="+mn-ea"/>
                <a:cs typeface="+mn-cs"/>
              </a:rPr>
              <a:t>undermine organizational performance. This manager is essentially, if unknowingly, reproducing herself throughout the organization.</a:t>
            </a:r>
          </a:p>
          <a:p>
            <a:endParaRPr lang="en-US" sz="1050" b="0" i="0" u="none" strike="noStrike" kern="1200" baseline="0">
              <a:solidFill>
                <a:schemeClr val="tx1"/>
              </a:solidFill>
              <a:latin typeface="+mn-lt"/>
              <a:ea typeface="+mn-ea"/>
              <a:cs typeface="+mn-cs"/>
            </a:endParaRPr>
          </a:p>
          <a:p>
            <a:r>
              <a:rPr lang="en-US" sz="1050" b="0" i="0" u="none" strike="noStrike" kern="1200" baseline="0">
                <a:solidFill>
                  <a:schemeClr val="tx1"/>
                </a:solidFill>
                <a:latin typeface="+mn-lt"/>
                <a:ea typeface="+mn-ea"/>
                <a:cs typeface="+mn-cs"/>
              </a:rPr>
              <a:t>Micro-aggressions, we might unwittingly send subtle messages to the people around us through our body language, word choice, and behavior.</a:t>
            </a:r>
          </a:p>
          <a:p>
            <a:r>
              <a:rPr lang="en-US" sz="1050"/>
              <a:t>Ex. An employee jokingly asks a male and female co-worker who share an office: “Who does the dishes?”</a:t>
            </a:r>
          </a:p>
          <a:p>
            <a:r>
              <a:rPr lang="en-US" sz="1050"/>
              <a:t>Ex. A male co-worker expresses surprise at a female co-worker’s skill at a “typically male task”</a:t>
            </a:r>
          </a:p>
          <a:p>
            <a:r>
              <a:rPr lang="en-US" sz="1050"/>
              <a:t>Ex. A third generation Asian American is complimented for his perfect English</a:t>
            </a:r>
          </a:p>
          <a:p>
            <a:r>
              <a:rPr lang="en-US" sz="1050"/>
              <a:t>Such communications can diminish employee engagement, undermine workplace relationships, and expose a company to legal risk.</a:t>
            </a:r>
          </a:p>
        </p:txBody>
      </p:sp>
      <p:sp>
        <p:nvSpPr>
          <p:cNvPr id="4" name="Slide Number Placeholder 3"/>
          <p:cNvSpPr>
            <a:spLocks noGrp="1"/>
          </p:cNvSpPr>
          <p:nvPr>
            <p:ph type="sldNum" sz="quarter" idx="10"/>
          </p:nvPr>
        </p:nvSpPr>
        <p:spPr/>
        <p:txBody>
          <a:bodyPr/>
          <a:lstStyle/>
          <a:p>
            <a:fld id="{FDBAF1BB-DD6F-47E3-90BA-396BD335EF30}" type="slidenum">
              <a:rPr lang="en-US" smtClean="0"/>
              <a:t>18</a:t>
            </a:fld>
            <a:endParaRPr lang="en-US"/>
          </a:p>
        </p:txBody>
      </p:sp>
    </p:spTree>
    <p:extLst>
      <p:ext uri="{BB962C8B-B14F-4D97-AF65-F5344CB8AC3E}">
        <p14:creationId xmlns:p14="http://schemas.microsoft.com/office/powerpoint/2010/main" val="313060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AF1BB-DD6F-47E3-90BA-396BD335EF30}" type="slidenum">
              <a:rPr lang="en-US" smtClean="0"/>
              <a:t>20</a:t>
            </a:fld>
            <a:endParaRPr lang="en-US"/>
          </a:p>
        </p:txBody>
      </p:sp>
    </p:spTree>
    <p:extLst>
      <p:ext uri="{BB962C8B-B14F-4D97-AF65-F5344CB8AC3E}">
        <p14:creationId xmlns:p14="http://schemas.microsoft.com/office/powerpoint/2010/main" val="72432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AF1BB-DD6F-47E3-90BA-396BD335EF30}" type="slidenum">
              <a:rPr lang="en-US" smtClean="0"/>
              <a:t>21</a:t>
            </a:fld>
            <a:endParaRPr lang="en-US"/>
          </a:p>
        </p:txBody>
      </p:sp>
    </p:spTree>
    <p:extLst>
      <p:ext uri="{BB962C8B-B14F-4D97-AF65-F5344CB8AC3E}">
        <p14:creationId xmlns:p14="http://schemas.microsoft.com/office/powerpoint/2010/main" val="128310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Conduct joint interviews so that multiple managers interact with the same candidate simultaneously</a:t>
            </a:r>
          </a:p>
          <a:p>
            <a:r>
              <a:rPr lang="en-US" dirty="0"/>
              <a:t>	Deliberately increase mentoring people who are not like them</a:t>
            </a:r>
          </a:p>
          <a:p>
            <a:r>
              <a:rPr lang="en-US" dirty="0"/>
              <a:t>	Examine critically who they are identifying to provide input and new ideas, attend client meetings, work on and lead projects, and be promoted.</a:t>
            </a:r>
          </a:p>
          <a:p>
            <a:endParaRPr lang="en-US" dirty="0"/>
          </a:p>
          <a:p>
            <a:r>
              <a:rPr lang="en-US" dirty="0"/>
              <a:t>In an increasingly global business environment with changing workforce and client demographics, it is clear that a workplace that embraces diversity is simply good for business.  Diverse and inclusive work environments promote more ideas, more innovation, and better problem-solving.  They attract clients, and attract, cultivate, and retain talent. </a:t>
            </a:r>
          </a:p>
        </p:txBody>
      </p:sp>
      <p:sp>
        <p:nvSpPr>
          <p:cNvPr id="4" name="Slide Number Placeholder 3"/>
          <p:cNvSpPr>
            <a:spLocks noGrp="1"/>
          </p:cNvSpPr>
          <p:nvPr>
            <p:ph type="sldNum" sz="quarter" idx="10"/>
          </p:nvPr>
        </p:nvSpPr>
        <p:spPr/>
        <p:txBody>
          <a:bodyPr/>
          <a:lstStyle/>
          <a:p>
            <a:fld id="{FDBAF1BB-DD6F-47E3-90BA-396BD335EF30}" type="slidenum">
              <a:rPr lang="en-US" smtClean="0"/>
              <a:t>22</a:t>
            </a:fld>
            <a:endParaRPr lang="en-US"/>
          </a:p>
        </p:txBody>
      </p:sp>
    </p:spTree>
    <p:extLst>
      <p:ext uri="{BB962C8B-B14F-4D97-AF65-F5344CB8AC3E}">
        <p14:creationId xmlns:p14="http://schemas.microsoft.com/office/powerpoint/2010/main" val="84981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18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0" i="0" u="none" strike="noStrike" dirty="0">
                <a:solidFill>
                  <a:schemeClr val="dk1"/>
                </a:solidFill>
                <a:latin typeface="Arial"/>
                <a:ea typeface="Arial"/>
                <a:cs typeface="Arial"/>
                <a:sym typeface="Arial"/>
              </a:rPr>
              <a:t>Racial equity has had a complicated trajectory. Furthermore, it is important to acknowledge how inextricably linked racism is to the customs, policies, and practices of American society. People of color fare worse than their White counterparts in areas such as wealth, income, education, housing, and health.  </a:t>
            </a:r>
            <a:endParaRPr dirty="0"/>
          </a:p>
          <a:p>
            <a:pPr marL="0" lvl="0" indent="0" algn="l" rtl="0">
              <a:lnSpc>
                <a:spcPct val="100000"/>
              </a:lnSpc>
              <a:spcBef>
                <a:spcPts val="0"/>
              </a:spcBef>
              <a:spcAft>
                <a:spcPts val="0"/>
              </a:spcAft>
              <a:buSzPts val="1100"/>
              <a:buNone/>
            </a:pPr>
            <a:endParaRPr sz="12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200" b="0" i="0" u="none" strike="noStrike" dirty="0">
                <a:solidFill>
                  <a:schemeClr val="dk1"/>
                </a:solidFill>
                <a:latin typeface="Arial"/>
                <a:ea typeface="Arial"/>
                <a:cs typeface="Arial"/>
                <a:sym typeface="Arial"/>
              </a:rPr>
              <a:t>Racialized policies and systems shape economic and social institutions. </a:t>
            </a:r>
            <a:endParaRPr dirty="0"/>
          </a:p>
          <a:p>
            <a:pPr marL="0" lvl="0" indent="0" algn="l" rtl="0">
              <a:lnSpc>
                <a:spcPct val="100000"/>
              </a:lnSpc>
              <a:spcBef>
                <a:spcPts val="0"/>
              </a:spcBef>
              <a:spcAft>
                <a:spcPts val="0"/>
              </a:spcAft>
              <a:buSzPts val="1100"/>
              <a:buNone/>
            </a:pPr>
            <a:endParaRPr sz="1200" b="0" i="0" u="none" strike="noStrik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200" dirty="0">
                <a:solidFill>
                  <a:schemeClr val="dk1"/>
                </a:solidFill>
                <a:latin typeface="Arial"/>
                <a:ea typeface="Arial"/>
                <a:cs typeface="Arial"/>
                <a:sym typeface="Arial"/>
              </a:rPr>
              <a:t>Over the years, while working with states to develop comprehensive approaches to help us all move toward health equity, it didn’t take long to realize that no matter which social determinant we focused on, race and racism are the greatest predictors of health in our country. Therefore, we must work steadily to counter the root causes of bias and institutional racism in realize better health, better birth and maternal outcomes. </a:t>
            </a:r>
            <a:endParaRPr dirty="0"/>
          </a:p>
          <a:p>
            <a:pPr marL="0" lvl="0" indent="0" algn="l" rtl="0">
              <a:lnSpc>
                <a:spcPct val="100000"/>
              </a:lnSpc>
              <a:spcBef>
                <a:spcPts val="0"/>
              </a:spcBef>
              <a:spcAft>
                <a:spcPts val="0"/>
              </a:spcAft>
              <a:buSzPts val="11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200" dirty="0">
                <a:solidFill>
                  <a:schemeClr val="dk1"/>
                </a:solidFill>
                <a:latin typeface="Arial"/>
                <a:ea typeface="Arial"/>
                <a:cs typeface="Arial"/>
                <a:sym typeface="Arial"/>
              </a:rPr>
              <a:t>We must be intentional with addressing racial inequities and turning up the volume Infant and Maternal Mortality disparities. </a:t>
            </a:r>
            <a:endParaRPr dirty="0"/>
          </a:p>
          <a:p>
            <a:pPr marL="0" lvl="0" indent="0" algn="l" rtl="0">
              <a:lnSpc>
                <a:spcPct val="100000"/>
              </a:lnSpc>
              <a:spcBef>
                <a:spcPts val="0"/>
              </a:spcBef>
              <a:spcAft>
                <a:spcPts val="0"/>
              </a:spcAft>
              <a:buSzPts val="11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200" dirty="0">
                <a:solidFill>
                  <a:schemeClr val="dk1"/>
                </a:solidFill>
                <a:latin typeface="Arial"/>
                <a:ea typeface="Arial"/>
                <a:cs typeface="Arial"/>
                <a:sym typeface="Arial"/>
              </a:rPr>
              <a:t>With George Floyd, Breonna Taylor and many more coupled with high unemployment and the pandemic there is a perfect storm so to speak. </a:t>
            </a:r>
            <a:endParaRPr dirty="0"/>
          </a:p>
          <a:p>
            <a:pPr marL="457200" lvl="0" indent="-228600" algn="l" rtl="0">
              <a:lnSpc>
                <a:spcPct val="100000"/>
              </a:lnSpc>
              <a:spcBef>
                <a:spcPts val="0"/>
              </a:spcBef>
              <a:spcAft>
                <a:spcPts val="0"/>
              </a:spcAft>
              <a:buSzPts val="1100"/>
              <a:buNone/>
            </a:pPr>
            <a:endParaRPr dirty="0"/>
          </a:p>
        </p:txBody>
      </p:sp>
      <p:sp>
        <p:nvSpPr>
          <p:cNvPr id="745" name="Google Shape;745;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1699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13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1147bf37a1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11147bf37a1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9" name="Google Shape;789;g11147bf37a1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599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11147bf37a1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11147bf37a1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7" name="Google Shape;967;g11147bf37a1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1147bf37a1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g11147bf37a1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7" name="Google Shape;797;g11147bf37a1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Studies have shown that as many as 75% of people cannot solve it, and those who do figure it out take several</a:t>
            </a:r>
          </a:p>
          <a:p>
            <a:r>
              <a:rPr lang="en-US" sz="1200" b="0" i="0" u="none" strike="noStrike" kern="1200" baseline="0" dirty="0">
                <a:solidFill>
                  <a:schemeClr val="tx1"/>
                </a:solidFill>
                <a:latin typeface="+mn-lt"/>
                <a:ea typeface="+mn-ea"/>
                <a:cs typeface="+mn-cs"/>
              </a:rPr>
              <a:t>minutes to grasp that the boy’s mother could be the surgeon.</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809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74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1147bf37a1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11147bf37a1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5" name="Google Shape;805;g11147bf37a1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extLst>
      <p:ext uri="{BB962C8B-B14F-4D97-AF65-F5344CB8AC3E}">
        <p14:creationId xmlns:p14="http://schemas.microsoft.com/office/powerpoint/2010/main" val="229953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implicit, automatic associations.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happen outside of our awareness, and they often happen in direct contrast to our consciously held, explicit beliefs.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Job applicants with white-sounding names are 50% more likely to get callbacks for interviews than those with black sounding names.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Further, the job applicant “John” is rated as significantly more competent and hirable than “Jennifer,” and is offered a higher starting salary, despite their identical credentials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name game </a:t>
            </a:r>
            <a:r>
              <a:rPr lang="en-US" sz="1200" b="0" i="0" u="none" strike="noStrike" kern="1200" baseline="0" dirty="0">
                <a:solidFill>
                  <a:schemeClr val="tx1"/>
                </a:solidFill>
                <a:latin typeface="+mn-lt"/>
                <a:ea typeface="+mn-ea"/>
                <a:cs typeface="+mn-cs"/>
              </a:rPr>
              <a:t>- I’m going to mention a few job titles and names.  Please close your eyes and envision or associate a face with the titles and names.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titles are Nurse, Flight Attendant, Construction Worker, Police Officer, CEO, Surgeon, Field Worker, Maid, Thug, Scientist, Custodian, Librarian, Plumber, Airline Pilot, Rock Star, Rap Star, Basketball Player, Hockey Player, Serial Killer, President</a:t>
            </a:r>
          </a:p>
          <a:p>
            <a:r>
              <a:rPr lang="en-US" sz="1200" b="0" i="0" u="none" strike="noStrike" kern="1200" baseline="0" dirty="0">
                <a:solidFill>
                  <a:schemeClr val="tx1"/>
                </a:solidFill>
                <a:latin typeface="+mn-lt"/>
                <a:ea typeface="+mn-ea"/>
                <a:cs typeface="+mn-cs"/>
              </a:rPr>
              <a:t>The names are Gunner, Abdul, Jamal, Juan, Tad, Shaniqua, Biff, Jesus, Muhammad, Katie, Worthington, Hillary, Trayvon</a:t>
            </a:r>
          </a:p>
          <a:p>
            <a:pPr marL="342900" marR="0" lvl="0" indent="-342900" algn="just">
              <a:lnSpc>
                <a:spcPct val="107000"/>
              </a:lnSpc>
              <a:spcBef>
                <a:spcPts val="0"/>
              </a:spcBef>
              <a:spcAft>
                <a:spcPts val="800"/>
              </a:spcAft>
              <a:buFont typeface="Symbol" panose="05050102010706020507" pitchFamily="18" charset="2"/>
              <a:buChar char=""/>
            </a:pP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Additional names are: Tad Gonzalez, Jamal Horowitz, Jesus </a:t>
            </a:r>
            <a:r>
              <a:rPr lang="en-US" sz="1200" dirty="0" err="1">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Stepnoski</a:t>
            </a: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 Abdullah O’Malley, Penelope Jenkins, Shaniqua Ludwig, and Guadalupe Chang.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just" defTabSz="914400" rtl="0" eaLnBrk="1" fontAlgn="auto" latinLnBrk="0" hangingPunct="1">
              <a:lnSpc>
                <a:spcPct val="107000"/>
              </a:lnSpc>
              <a:spcBef>
                <a:spcPts val="0"/>
              </a:spcBef>
              <a:spcAft>
                <a:spcPts val="800"/>
              </a:spcAft>
              <a:buClrTx/>
              <a:buSzTx/>
              <a:buFontTx/>
              <a:buNone/>
              <a:tabLst/>
              <a:defRPr/>
            </a:pP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Why do you think that when these job titles and names were stated that the picture of who or what that person looked like, appeared into your mind?  The reason may be because we have a programmed picture in our minds of what that job title or person may look like.  This could impede how we interact with that person and could possibly confine them into mental categorical boxes. Did we struggle with the mixed names (example – Guadalupe Chang)?  Why?  Take a few minutes to process this activity with a shoulder partner then we will discuss matters in the larger group. In the book “Listen UP’ by Larry Barker and Kittie Watson they found that men and women have different listening styles. Other research suggest that there are physical difference which occur too.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BAF1BB-DD6F-47E3-90BA-396BD335EF30}" type="slidenum">
              <a:rPr lang="en-US" smtClean="0"/>
              <a:t>8</a:t>
            </a:fld>
            <a:endParaRPr lang="en-US"/>
          </a:p>
        </p:txBody>
      </p:sp>
    </p:spTree>
    <p:extLst>
      <p:ext uri="{BB962C8B-B14F-4D97-AF65-F5344CB8AC3E}">
        <p14:creationId xmlns:p14="http://schemas.microsoft.com/office/powerpoint/2010/main" val="426379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mid-1990s, psychologists at Harvard University and the University of Washington</a:t>
            </a:r>
          </a:p>
          <a:p>
            <a:r>
              <a:rPr lang="en-US" sz="1200" b="0" i="0" u="none" strike="noStrike" kern="1200" baseline="0" dirty="0">
                <a:solidFill>
                  <a:schemeClr val="tx1"/>
                </a:solidFill>
                <a:latin typeface="+mn-lt"/>
                <a:ea typeface="+mn-ea"/>
                <a:cs typeface="+mn-cs"/>
              </a:rPr>
              <a:t>developed an intriguing way of uncovering these unconscious biases and revealing just</a:t>
            </a:r>
          </a:p>
          <a:p>
            <a:pPr marL="0" marR="0" algn="just">
              <a:lnSpc>
                <a:spcPct val="107000"/>
              </a:lnSpc>
              <a:spcBef>
                <a:spcPts val="0"/>
              </a:spcBef>
              <a:spcAft>
                <a:spcPts val="800"/>
              </a:spcAft>
            </a:pPr>
            <a:r>
              <a:rPr lang="en-US" sz="1200" b="0" i="0" u="none" strike="noStrike" kern="1200" baseline="0" dirty="0">
                <a:solidFill>
                  <a:schemeClr val="tx1"/>
                </a:solidFill>
                <a:latin typeface="+mn-lt"/>
                <a:ea typeface="+mn-ea"/>
                <a:cs typeface="+mn-cs"/>
              </a:rPr>
              <a:t>how pervasive they are. This computer-based test, called the Implicit Associations Test.</a:t>
            </a: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 Discovering unconscious biases doesn’t mean we are a bad people.  Unconscious bias is an assessment and process of helping us discover hidden biases and assumptions we might have about others that might be influencing our likes, dislikes, and judgments.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An example of statistics gained from an accumulation of assessments reveal that (read bullet #2).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200" dirty="0">
                <a:solidFill>
                  <a:srgbClr val="2A2A2A"/>
                </a:solidFill>
                <a:effectLst/>
                <a:latin typeface="Calibri" panose="020F0502020204030204" pitchFamily="34" charset="0"/>
                <a:ea typeface="Times New Roman" panose="02020603050405020304" pitchFamily="18" charset="0"/>
                <a:cs typeface="Calibri" panose="020F0502020204030204" pitchFamily="34" charset="0"/>
              </a:rPr>
              <a:t>To take additional assessments or share access to others who might be interested in taking the unconscious bias assessment, feel free to share the following link.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DBAF1BB-DD6F-47E3-90BA-396BD335EF30}" type="slidenum">
              <a:rPr lang="en-US" smtClean="0"/>
              <a:t>9</a:t>
            </a:fld>
            <a:endParaRPr lang="en-US"/>
          </a:p>
        </p:txBody>
      </p:sp>
    </p:spTree>
    <p:extLst>
      <p:ext uri="{BB962C8B-B14F-4D97-AF65-F5344CB8AC3E}">
        <p14:creationId xmlns:p14="http://schemas.microsoft.com/office/powerpoint/2010/main" val="395503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evolutionary times, humans needed to make instantaneous judgments--about who and what was safe, favorable, and valuable – as a matter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of survival. Indeed, a quick determination of whether or not a person was in one’s “in group” could be lifesaving.</a:t>
            </a:r>
            <a:r>
              <a:rPr lang="en-US" sz="1200">
                <a:effectLst/>
                <a:latin typeface="Calibri" panose="020F0502020204030204" pitchFamily="34" charset="0"/>
                <a:ea typeface="Calibri" panose="020F0502020204030204" pitchFamily="34" charset="0"/>
                <a:cs typeface="Calibri" panose="020F0502020204030204" pitchFamily="34" charset="0"/>
              </a:rPr>
              <a:t> Also state – the left side of our brain influences unconscious bias especially when we fail to process and enter into the WYSIATI stage of thinking.  WYSIATI means, “what you see is all there is.”  The right side of the brain takes the time to process and analyze matters. However, when results from the unconscious bias assessment are received by most participants, they still have a difficult time accepting the results.  The results aren’t provided to make the participant feel like a bad person.  The results are given to bring unconscious biases to the surface so the participant can begin to gradually make improvements.  One cannot fix what they don’t realize is in need of repair.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FDBAF1BB-DD6F-47E3-90BA-396BD335EF30}" type="slidenum">
              <a:rPr lang="en-US" smtClean="0"/>
              <a:t>12</a:t>
            </a:fld>
            <a:endParaRPr lang="en-US"/>
          </a:p>
        </p:txBody>
      </p:sp>
    </p:spTree>
    <p:extLst>
      <p:ext uri="{BB962C8B-B14F-4D97-AF65-F5344CB8AC3E}">
        <p14:creationId xmlns:p14="http://schemas.microsoft.com/office/powerpoint/2010/main" val="399024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38"/>
        <p:cNvGrpSpPr/>
        <p:nvPr/>
      </p:nvGrpSpPr>
      <p:grpSpPr>
        <a:xfrm>
          <a:off x="0" y="0"/>
          <a:ext cx="0" cy="0"/>
          <a:chOff x="0" y="0"/>
          <a:chExt cx="0" cy="0"/>
        </a:xfrm>
      </p:grpSpPr>
      <p:sp>
        <p:nvSpPr>
          <p:cNvPr id="439" name="Google Shape;439;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441" name="Google Shape;441;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2" name="Google Shape;442;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3" name="Google Shape;443;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5"/>
        <p:cNvGrpSpPr/>
        <p:nvPr/>
      </p:nvGrpSpPr>
      <p:grpSpPr>
        <a:xfrm>
          <a:off x="0" y="0"/>
          <a:ext cx="0" cy="0"/>
          <a:chOff x="0" y="0"/>
          <a:chExt cx="0" cy="0"/>
        </a:xfrm>
      </p:grpSpPr>
      <p:sp>
        <p:nvSpPr>
          <p:cNvPr id="546" name="Google Shape;546;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7" name="Google Shape;547;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8" name="Google Shape;548;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090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54"/>
        <p:cNvGrpSpPr/>
        <p:nvPr/>
      </p:nvGrpSpPr>
      <p:grpSpPr>
        <a:xfrm>
          <a:off x="0" y="0"/>
          <a:ext cx="0" cy="0"/>
          <a:chOff x="0" y="0"/>
          <a:chExt cx="0" cy="0"/>
        </a:xfrm>
      </p:grpSpPr>
      <p:sp>
        <p:nvSpPr>
          <p:cNvPr id="455" name="Google Shape;455;p4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4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chemeClr val="lt1"/>
              </a:buClr>
              <a:buSzPts val="2000"/>
              <a:buNone/>
              <a:defRPr sz="20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2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80"/>
              </a:spcBef>
              <a:spcAft>
                <a:spcPts val="0"/>
              </a:spcAft>
              <a:buClr>
                <a:schemeClr val="lt1"/>
              </a:buClr>
              <a:buSzPts val="1400"/>
              <a:buNone/>
              <a:defRPr sz="1400">
                <a:solidFill>
                  <a:schemeClr val="lt1"/>
                </a:solidFill>
              </a:defRPr>
            </a:lvl5pPr>
            <a:lvl6pPr marL="2743200" lvl="5" indent="-228600" algn="l">
              <a:lnSpc>
                <a:spcPct val="100000"/>
              </a:lnSpc>
              <a:spcBef>
                <a:spcPts val="280"/>
              </a:spcBef>
              <a:spcAft>
                <a:spcPts val="0"/>
              </a:spcAft>
              <a:buClr>
                <a:schemeClr val="lt1"/>
              </a:buClr>
              <a:buSzPts val="1400"/>
              <a:buNone/>
              <a:defRPr sz="1400">
                <a:solidFill>
                  <a:schemeClr val="lt1"/>
                </a:solidFill>
              </a:defRPr>
            </a:lvl6pPr>
            <a:lvl7pPr marL="3200400" lvl="6" indent="-228600" algn="l">
              <a:lnSpc>
                <a:spcPct val="100000"/>
              </a:lnSpc>
              <a:spcBef>
                <a:spcPts val="280"/>
              </a:spcBef>
              <a:spcAft>
                <a:spcPts val="0"/>
              </a:spcAft>
              <a:buClr>
                <a:schemeClr val="lt1"/>
              </a:buClr>
              <a:buSzPts val="1400"/>
              <a:buNone/>
              <a:defRPr sz="1400">
                <a:solidFill>
                  <a:schemeClr val="lt1"/>
                </a:solidFill>
              </a:defRPr>
            </a:lvl7pPr>
            <a:lvl8pPr marL="3657600" lvl="7" indent="-228600" algn="l">
              <a:lnSpc>
                <a:spcPct val="100000"/>
              </a:lnSpc>
              <a:spcBef>
                <a:spcPts val="280"/>
              </a:spcBef>
              <a:spcAft>
                <a:spcPts val="0"/>
              </a:spcAft>
              <a:buClr>
                <a:schemeClr val="lt1"/>
              </a:buClr>
              <a:buSzPts val="1400"/>
              <a:buNone/>
              <a:defRPr sz="1400">
                <a:solidFill>
                  <a:schemeClr val="lt1"/>
                </a:solidFill>
              </a:defRPr>
            </a:lvl8pPr>
            <a:lvl9pPr marL="4114800" lvl="8" indent="-228600" algn="l">
              <a:lnSpc>
                <a:spcPct val="100000"/>
              </a:lnSpc>
              <a:spcBef>
                <a:spcPts val="280"/>
              </a:spcBef>
              <a:spcAft>
                <a:spcPts val="0"/>
              </a:spcAft>
              <a:buClr>
                <a:schemeClr val="lt1"/>
              </a:buClr>
              <a:buSzPts val="1400"/>
              <a:buNone/>
              <a:defRPr sz="1400">
                <a:solidFill>
                  <a:schemeClr val="lt1"/>
                </a:solidFill>
              </a:defRPr>
            </a:lvl9pPr>
          </a:lstStyle>
          <a:p>
            <a:endParaRPr/>
          </a:p>
        </p:txBody>
      </p:sp>
      <p:sp>
        <p:nvSpPr>
          <p:cNvPr id="457" name="Google Shape;457;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8" name="Google Shape;458;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9" name="Google Shape;459;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60"/>
        <p:cNvGrpSpPr/>
        <p:nvPr/>
      </p:nvGrpSpPr>
      <p:grpSpPr>
        <a:xfrm>
          <a:off x="0" y="0"/>
          <a:ext cx="0" cy="0"/>
          <a:chOff x="0" y="0"/>
          <a:chExt cx="0" cy="0"/>
        </a:xfrm>
      </p:grpSpPr>
      <p:sp>
        <p:nvSpPr>
          <p:cNvPr id="461" name="Google Shape;461;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4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463" name="Google Shape;463;p4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lt1"/>
              </a:buClr>
              <a:buSzPts val="2800"/>
              <a:buChar char="•"/>
              <a:defRPr sz="2800"/>
            </a:lvl1pPr>
            <a:lvl2pPr marL="914400" lvl="1" indent="-381000" algn="l">
              <a:lnSpc>
                <a:spcPct val="100000"/>
              </a:lnSpc>
              <a:spcBef>
                <a:spcPts val="480"/>
              </a:spcBef>
              <a:spcAft>
                <a:spcPts val="0"/>
              </a:spcAft>
              <a:buClr>
                <a:schemeClr val="lt1"/>
              </a:buClr>
              <a:buSzPts val="2400"/>
              <a:buChar char="–"/>
              <a:defRPr sz="2400"/>
            </a:lvl2pPr>
            <a:lvl3pPr marL="1371600" lvl="2" indent="-355600" algn="l">
              <a:lnSpc>
                <a:spcPct val="100000"/>
              </a:lnSpc>
              <a:spcBef>
                <a:spcPts val="400"/>
              </a:spcBef>
              <a:spcAft>
                <a:spcPts val="0"/>
              </a:spcAft>
              <a:buClr>
                <a:schemeClr val="lt1"/>
              </a:buClr>
              <a:buSzPts val="2000"/>
              <a:buChar char="•"/>
              <a:defRPr sz="2000"/>
            </a:lvl3pPr>
            <a:lvl4pPr marL="1828800" lvl="3" indent="-342900" algn="l">
              <a:lnSpc>
                <a:spcPct val="100000"/>
              </a:lnSpc>
              <a:spcBef>
                <a:spcPts val="360"/>
              </a:spcBef>
              <a:spcAft>
                <a:spcPts val="0"/>
              </a:spcAft>
              <a:buClr>
                <a:schemeClr val="lt1"/>
              </a:buClr>
              <a:buSzPts val="1800"/>
              <a:buChar char="–"/>
              <a:defRPr sz="1800"/>
            </a:lvl4pPr>
            <a:lvl5pPr marL="2286000" lvl="4" indent="-342900" algn="l">
              <a:lnSpc>
                <a:spcPct val="100000"/>
              </a:lnSpc>
              <a:spcBef>
                <a:spcPts val="360"/>
              </a:spcBef>
              <a:spcAft>
                <a:spcPts val="0"/>
              </a:spcAft>
              <a:buClr>
                <a:schemeClr val="lt1"/>
              </a:buClr>
              <a:buSzPts val="1800"/>
              <a:buChar char="»"/>
              <a:defRPr sz="1800"/>
            </a:lvl5pPr>
            <a:lvl6pPr marL="2743200" lvl="5" indent="-342900" algn="l">
              <a:lnSpc>
                <a:spcPct val="100000"/>
              </a:lnSpc>
              <a:spcBef>
                <a:spcPts val="360"/>
              </a:spcBef>
              <a:spcAft>
                <a:spcPts val="0"/>
              </a:spcAft>
              <a:buClr>
                <a:schemeClr val="lt1"/>
              </a:buClr>
              <a:buSzPts val="1800"/>
              <a:buChar char="•"/>
              <a:defRPr sz="1800"/>
            </a:lvl6pPr>
            <a:lvl7pPr marL="3200400" lvl="6" indent="-342900" algn="l">
              <a:lnSpc>
                <a:spcPct val="100000"/>
              </a:lnSpc>
              <a:spcBef>
                <a:spcPts val="360"/>
              </a:spcBef>
              <a:spcAft>
                <a:spcPts val="0"/>
              </a:spcAft>
              <a:buClr>
                <a:schemeClr val="lt1"/>
              </a:buClr>
              <a:buSzPts val="1800"/>
              <a:buChar char="•"/>
              <a:defRPr sz="1800"/>
            </a:lvl7pPr>
            <a:lvl8pPr marL="3657600" lvl="7" indent="-342900" algn="l">
              <a:lnSpc>
                <a:spcPct val="100000"/>
              </a:lnSpc>
              <a:spcBef>
                <a:spcPts val="360"/>
              </a:spcBef>
              <a:spcAft>
                <a:spcPts val="0"/>
              </a:spcAft>
              <a:buClr>
                <a:schemeClr val="lt1"/>
              </a:buClr>
              <a:buSzPts val="1800"/>
              <a:buChar char="•"/>
              <a:defRPr sz="1800"/>
            </a:lvl8pPr>
            <a:lvl9pPr marL="4114800" lvl="8" indent="-342900" algn="l">
              <a:lnSpc>
                <a:spcPct val="100000"/>
              </a:lnSpc>
              <a:spcBef>
                <a:spcPts val="360"/>
              </a:spcBef>
              <a:spcAft>
                <a:spcPts val="0"/>
              </a:spcAft>
              <a:buClr>
                <a:schemeClr val="lt1"/>
              </a:buClr>
              <a:buSzPts val="1800"/>
              <a:buChar char="•"/>
              <a:defRPr sz="1800"/>
            </a:lvl9pPr>
          </a:lstStyle>
          <a:p>
            <a:endParaRPr/>
          </a:p>
        </p:txBody>
      </p:sp>
      <p:sp>
        <p:nvSpPr>
          <p:cNvPr id="464" name="Google Shape;464;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5" name="Google Shape;465;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6" name="Google Shape;466;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76"/>
        <p:cNvGrpSpPr/>
        <p:nvPr/>
      </p:nvGrpSpPr>
      <p:grpSpPr>
        <a:xfrm>
          <a:off x="0" y="0"/>
          <a:ext cx="0" cy="0"/>
          <a:chOff x="0" y="0"/>
          <a:chExt cx="0" cy="0"/>
        </a:xfrm>
      </p:grpSpPr>
      <p:sp>
        <p:nvSpPr>
          <p:cNvPr id="477" name="Google Shape;477;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9" name="Google Shape;479;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0" name="Google Shape;480;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81"/>
        <p:cNvGrpSpPr/>
        <p:nvPr/>
      </p:nvGrpSpPr>
      <p:grpSpPr>
        <a:xfrm>
          <a:off x="0" y="0"/>
          <a:ext cx="0" cy="0"/>
          <a:chOff x="0" y="0"/>
          <a:chExt cx="0" cy="0"/>
        </a:xfrm>
      </p:grpSpPr>
      <p:sp>
        <p:nvSpPr>
          <p:cNvPr id="482" name="Google Shape;482;p5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3" name="Google Shape;483;p5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lt1"/>
              </a:buClr>
              <a:buSzPts val="3200"/>
              <a:buChar char="•"/>
              <a:defRPr sz="3200"/>
            </a:lvl1pPr>
            <a:lvl2pPr marL="914400" lvl="1" indent="-406400" algn="l">
              <a:lnSpc>
                <a:spcPct val="100000"/>
              </a:lnSpc>
              <a:spcBef>
                <a:spcPts val="560"/>
              </a:spcBef>
              <a:spcAft>
                <a:spcPts val="0"/>
              </a:spcAft>
              <a:buClr>
                <a:schemeClr val="lt1"/>
              </a:buClr>
              <a:buSzPts val="2800"/>
              <a:buChar char="–"/>
              <a:defRPr sz="2800"/>
            </a:lvl2pPr>
            <a:lvl3pPr marL="1371600" lvl="2" indent="-381000" algn="l">
              <a:lnSpc>
                <a:spcPct val="100000"/>
              </a:lnSpc>
              <a:spcBef>
                <a:spcPts val="480"/>
              </a:spcBef>
              <a:spcAft>
                <a:spcPts val="0"/>
              </a:spcAft>
              <a:buClr>
                <a:schemeClr val="lt1"/>
              </a:buClr>
              <a:buSzPts val="2400"/>
              <a:buChar char="•"/>
              <a:defRPr sz="2400"/>
            </a:lvl3pPr>
            <a:lvl4pPr marL="1828800" lvl="3" indent="-355600" algn="l">
              <a:lnSpc>
                <a:spcPct val="100000"/>
              </a:lnSpc>
              <a:spcBef>
                <a:spcPts val="400"/>
              </a:spcBef>
              <a:spcAft>
                <a:spcPts val="0"/>
              </a:spcAft>
              <a:buClr>
                <a:schemeClr val="lt1"/>
              </a:buClr>
              <a:buSzPts val="2000"/>
              <a:buChar char="–"/>
              <a:defRPr sz="2000"/>
            </a:lvl4pPr>
            <a:lvl5pPr marL="2286000" lvl="4" indent="-355600" algn="l">
              <a:lnSpc>
                <a:spcPct val="100000"/>
              </a:lnSpc>
              <a:spcBef>
                <a:spcPts val="400"/>
              </a:spcBef>
              <a:spcAft>
                <a:spcPts val="0"/>
              </a:spcAft>
              <a:buClr>
                <a:schemeClr val="lt1"/>
              </a:buClr>
              <a:buSzPts val="2000"/>
              <a:buChar char="»"/>
              <a:defRPr sz="2000"/>
            </a:lvl5pPr>
            <a:lvl6pPr marL="2743200" lvl="5" indent="-355600" algn="l">
              <a:lnSpc>
                <a:spcPct val="100000"/>
              </a:lnSpc>
              <a:spcBef>
                <a:spcPts val="400"/>
              </a:spcBef>
              <a:spcAft>
                <a:spcPts val="0"/>
              </a:spcAft>
              <a:buClr>
                <a:schemeClr val="lt1"/>
              </a:buClr>
              <a:buSzPts val="2000"/>
              <a:buChar char="•"/>
              <a:defRPr sz="2000"/>
            </a:lvl6pPr>
            <a:lvl7pPr marL="3200400" lvl="6" indent="-355600" algn="l">
              <a:lnSpc>
                <a:spcPct val="100000"/>
              </a:lnSpc>
              <a:spcBef>
                <a:spcPts val="400"/>
              </a:spcBef>
              <a:spcAft>
                <a:spcPts val="0"/>
              </a:spcAft>
              <a:buClr>
                <a:schemeClr val="lt1"/>
              </a:buClr>
              <a:buSzPts val="2000"/>
              <a:buChar char="•"/>
              <a:defRPr sz="2000"/>
            </a:lvl7pPr>
            <a:lvl8pPr marL="3657600" lvl="7" indent="-355600" algn="l">
              <a:lnSpc>
                <a:spcPct val="100000"/>
              </a:lnSpc>
              <a:spcBef>
                <a:spcPts val="400"/>
              </a:spcBef>
              <a:spcAft>
                <a:spcPts val="0"/>
              </a:spcAft>
              <a:buClr>
                <a:schemeClr val="lt1"/>
              </a:buClr>
              <a:buSzPts val="2000"/>
              <a:buChar char="•"/>
              <a:defRPr sz="2000"/>
            </a:lvl8pPr>
            <a:lvl9pPr marL="4114800" lvl="8" indent="-355600" algn="l">
              <a:lnSpc>
                <a:spcPct val="100000"/>
              </a:lnSpc>
              <a:spcBef>
                <a:spcPts val="400"/>
              </a:spcBef>
              <a:spcAft>
                <a:spcPts val="0"/>
              </a:spcAft>
              <a:buClr>
                <a:schemeClr val="lt1"/>
              </a:buClr>
              <a:buSzPts val="2000"/>
              <a:buChar char="•"/>
              <a:defRPr sz="2000"/>
            </a:lvl9pPr>
          </a:lstStyle>
          <a:p>
            <a:endParaRPr/>
          </a:p>
        </p:txBody>
      </p:sp>
      <p:sp>
        <p:nvSpPr>
          <p:cNvPr id="484" name="Google Shape;484;p5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lt1"/>
              </a:buClr>
              <a:buSzPts val="900"/>
              <a:buNone/>
              <a:defRPr sz="900"/>
            </a:lvl6pPr>
            <a:lvl7pPr marL="3200400" lvl="6" indent="-228600" algn="l">
              <a:lnSpc>
                <a:spcPct val="100000"/>
              </a:lnSpc>
              <a:spcBef>
                <a:spcPts val="180"/>
              </a:spcBef>
              <a:spcAft>
                <a:spcPts val="0"/>
              </a:spcAft>
              <a:buClr>
                <a:schemeClr val="lt1"/>
              </a:buClr>
              <a:buSzPts val="900"/>
              <a:buNone/>
              <a:defRPr sz="900"/>
            </a:lvl7pPr>
            <a:lvl8pPr marL="3657600" lvl="7" indent="-228600" algn="l">
              <a:lnSpc>
                <a:spcPct val="100000"/>
              </a:lnSpc>
              <a:spcBef>
                <a:spcPts val="180"/>
              </a:spcBef>
              <a:spcAft>
                <a:spcPts val="0"/>
              </a:spcAft>
              <a:buClr>
                <a:schemeClr val="lt1"/>
              </a:buClr>
              <a:buSzPts val="900"/>
              <a:buNone/>
              <a:defRPr sz="900"/>
            </a:lvl8pPr>
            <a:lvl9pPr marL="4114800" lvl="8" indent="-228600" algn="l">
              <a:lnSpc>
                <a:spcPct val="100000"/>
              </a:lnSpc>
              <a:spcBef>
                <a:spcPts val="180"/>
              </a:spcBef>
              <a:spcAft>
                <a:spcPts val="0"/>
              </a:spcAft>
              <a:buClr>
                <a:schemeClr val="lt1"/>
              </a:buClr>
              <a:buSzPts val="900"/>
              <a:buNone/>
              <a:defRPr sz="900"/>
            </a:lvl9pPr>
          </a:lstStyle>
          <a:p>
            <a:endParaRPr/>
          </a:p>
        </p:txBody>
      </p:sp>
      <p:sp>
        <p:nvSpPr>
          <p:cNvPr id="485" name="Google Shape;485;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6" name="Google Shape;486;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7" name="Google Shape;487;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88"/>
        <p:cNvGrpSpPr/>
        <p:nvPr/>
      </p:nvGrpSpPr>
      <p:grpSpPr>
        <a:xfrm>
          <a:off x="0" y="0"/>
          <a:ext cx="0" cy="0"/>
          <a:chOff x="0" y="0"/>
          <a:chExt cx="0" cy="0"/>
        </a:xfrm>
      </p:grpSpPr>
      <p:sp>
        <p:nvSpPr>
          <p:cNvPr id="489" name="Google Shape;489;p5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p51"/>
          <p:cNvSpPr>
            <a:spLocks noGrp="1"/>
          </p:cNvSpPr>
          <p:nvPr>
            <p:ph type="pic" idx="2"/>
          </p:nvPr>
        </p:nvSpPr>
        <p:spPr>
          <a:xfrm>
            <a:off x="2389717" y="612775"/>
            <a:ext cx="7315200" cy="4114800"/>
          </a:xfrm>
          <a:prstGeom prst="rect">
            <a:avLst/>
          </a:prstGeom>
          <a:noFill/>
          <a:ln>
            <a:noFill/>
          </a:ln>
        </p:spPr>
      </p:sp>
      <p:sp>
        <p:nvSpPr>
          <p:cNvPr id="491" name="Google Shape;491;p5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lvl1pPr>
            <a:lvl2pPr marL="914400" lvl="1" indent="-228600" algn="l">
              <a:lnSpc>
                <a:spcPct val="100000"/>
              </a:lnSpc>
              <a:spcBef>
                <a:spcPts val="240"/>
              </a:spcBef>
              <a:spcAft>
                <a:spcPts val="0"/>
              </a:spcAft>
              <a:buClr>
                <a:schemeClr val="lt1"/>
              </a:buClr>
              <a:buSzPts val="1200"/>
              <a:buNone/>
              <a:defRPr sz="1200"/>
            </a:lvl2pPr>
            <a:lvl3pPr marL="1371600" lvl="2" indent="-228600" algn="l">
              <a:lnSpc>
                <a:spcPct val="100000"/>
              </a:lnSpc>
              <a:spcBef>
                <a:spcPts val="200"/>
              </a:spcBef>
              <a:spcAft>
                <a:spcPts val="0"/>
              </a:spcAft>
              <a:buClr>
                <a:schemeClr val="lt1"/>
              </a:buClr>
              <a:buSzPts val="1000"/>
              <a:buNone/>
              <a:defRPr sz="1000"/>
            </a:lvl3pPr>
            <a:lvl4pPr marL="1828800" lvl="3" indent="-228600" algn="l">
              <a:lnSpc>
                <a:spcPct val="100000"/>
              </a:lnSpc>
              <a:spcBef>
                <a:spcPts val="180"/>
              </a:spcBef>
              <a:spcAft>
                <a:spcPts val="0"/>
              </a:spcAft>
              <a:buClr>
                <a:schemeClr val="lt1"/>
              </a:buClr>
              <a:buSzPts val="900"/>
              <a:buNone/>
              <a:defRPr sz="900"/>
            </a:lvl4pPr>
            <a:lvl5pPr marL="2286000" lvl="4" indent="-228600" algn="l">
              <a:lnSpc>
                <a:spcPct val="100000"/>
              </a:lnSpc>
              <a:spcBef>
                <a:spcPts val="180"/>
              </a:spcBef>
              <a:spcAft>
                <a:spcPts val="0"/>
              </a:spcAft>
              <a:buClr>
                <a:schemeClr val="lt1"/>
              </a:buClr>
              <a:buSzPts val="900"/>
              <a:buNone/>
              <a:defRPr sz="900"/>
            </a:lvl5pPr>
            <a:lvl6pPr marL="2743200" lvl="5" indent="-228600" algn="l">
              <a:lnSpc>
                <a:spcPct val="100000"/>
              </a:lnSpc>
              <a:spcBef>
                <a:spcPts val="180"/>
              </a:spcBef>
              <a:spcAft>
                <a:spcPts val="0"/>
              </a:spcAft>
              <a:buClr>
                <a:schemeClr val="lt1"/>
              </a:buClr>
              <a:buSzPts val="900"/>
              <a:buNone/>
              <a:defRPr sz="900"/>
            </a:lvl6pPr>
            <a:lvl7pPr marL="3200400" lvl="6" indent="-228600" algn="l">
              <a:lnSpc>
                <a:spcPct val="100000"/>
              </a:lnSpc>
              <a:spcBef>
                <a:spcPts val="180"/>
              </a:spcBef>
              <a:spcAft>
                <a:spcPts val="0"/>
              </a:spcAft>
              <a:buClr>
                <a:schemeClr val="lt1"/>
              </a:buClr>
              <a:buSzPts val="900"/>
              <a:buNone/>
              <a:defRPr sz="900"/>
            </a:lvl7pPr>
            <a:lvl8pPr marL="3657600" lvl="7" indent="-228600" algn="l">
              <a:lnSpc>
                <a:spcPct val="100000"/>
              </a:lnSpc>
              <a:spcBef>
                <a:spcPts val="180"/>
              </a:spcBef>
              <a:spcAft>
                <a:spcPts val="0"/>
              </a:spcAft>
              <a:buClr>
                <a:schemeClr val="lt1"/>
              </a:buClr>
              <a:buSzPts val="900"/>
              <a:buNone/>
              <a:defRPr sz="900"/>
            </a:lvl8pPr>
            <a:lvl9pPr marL="4114800" lvl="8" indent="-228600" algn="l">
              <a:lnSpc>
                <a:spcPct val="100000"/>
              </a:lnSpc>
              <a:spcBef>
                <a:spcPts val="180"/>
              </a:spcBef>
              <a:spcAft>
                <a:spcPts val="0"/>
              </a:spcAft>
              <a:buClr>
                <a:schemeClr val="lt1"/>
              </a:buClr>
              <a:buSzPts val="900"/>
              <a:buNone/>
              <a:defRPr sz="900"/>
            </a:lvl9pPr>
          </a:lstStyle>
          <a:p>
            <a:endParaRPr/>
          </a:p>
        </p:txBody>
      </p:sp>
      <p:sp>
        <p:nvSpPr>
          <p:cNvPr id="492" name="Google Shape;492;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3" name="Google Shape;493;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4" name="Google Shape;494;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95"/>
        <p:cNvGrpSpPr/>
        <p:nvPr/>
      </p:nvGrpSpPr>
      <p:grpSpPr>
        <a:xfrm>
          <a:off x="0" y="0"/>
          <a:ext cx="0" cy="0"/>
          <a:chOff x="0" y="0"/>
          <a:chExt cx="0" cy="0"/>
        </a:xfrm>
      </p:grpSpPr>
      <p:sp>
        <p:nvSpPr>
          <p:cNvPr id="496" name="Google Shape;496;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5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498" name="Google Shape;498;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9" name="Google Shape;499;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0" name="Google Shape;500;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01"/>
        <p:cNvGrpSpPr/>
        <p:nvPr/>
      </p:nvGrpSpPr>
      <p:grpSpPr>
        <a:xfrm>
          <a:off x="0" y="0"/>
          <a:ext cx="0" cy="0"/>
          <a:chOff x="0" y="0"/>
          <a:chExt cx="0" cy="0"/>
        </a:xfrm>
      </p:grpSpPr>
      <p:sp>
        <p:nvSpPr>
          <p:cNvPr id="502" name="Google Shape;502;p5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p5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lt1"/>
              </a:buClr>
              <a:buSzPts val="1800"/>
              <a:buChar char="•"/>
              <a:defRPr/>
            </a:lvl1pPr>
            <a:lvl2pPr marL="914400" lvl="1" indent="-342900" algn="l">
              <a:lnSpc>
                <a:spcPct val="100000"/>
              </a:lnSpc>
              <a:spcBef>
                <a:spcPts val="360"/>
              </a:spcBef>
              <a:spcAft>
                <a:spcPts val="0"/>
              </a:spcAft>
              <a:buClr>
                <a:schemeClr val="lt1"/>
              </a:buClr>
              <a:buSzPts val="1800"/>
              <a:buChar char="–"/>
              <a:defRPr/>
            </a:lvl2pPr>
            <a:lvl3pPr marL="1371600" lvl="2" indent="-342900" algn="l">
              <a:lnSpc>
                <a:spcPct val="100000"/>
              </a:lnSpc>
              <a:spcBef>
                <a:spcPts val="360"/>
              </a:spcBef>
              <a:spcAft>
                <a:spcPts val="0"/>
              </a:spcAft>
              <a:buClr>
                <a:schemeClr val="lt1"/>
              </a:buClr>
              <a:buSzPts val="1800"/>
              <a:buChar char="•"/>
              <a:defRPr/>
            </a:lvl3pPr>
            <a:lvl4pPr marL="1828800" lvl="3" indent="-342900" algn="l">
              <a:lnSpc>
                <a:spcPct val="100000"/>
              </a:lnSpc>
              <a:spcBef>
                <a:spcPts val="360"/>
              </a:spcBef>
              <a:spcAft>
                <a:spcPts val="0"/>
              </a:spcAft>
              <a:buClr>
                <a:schemeClr val="lt1"/>
              </a:buClr>
              <a:buSzPts val="1800"/>
              <a:buChar char="–"/>
              <a:defRPr/>
            </a:lvl4pPr>
            <a:lvl5pPr marL="2286000" lvl="4" indent="-342900" algn="l">
              <a:lnSpc>
                <a:spcPct val="100000"/>
              </a:lnSpc>
              <a:spcBef>
                <a:spcPts val="360"/>
              </a:spcBef>
              <a:spcAft>
                <a:spcPts val="0"/>
              </a:spcAft>
              <a:buClr>
                <a:schemeClr val="lt1"/>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
        <p:nvSpPr>
          <p:cNvPr id="504" name="Google Shape;504;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5" name="Google Shape;505;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06" name="Google Shape;506;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519"/>
        <p:cNvGrpSpPr/>
        <p:nvPr/>
      </p:nvGrpSpPr>
      <p:grpSpPr>
        <a:xfrm>
          <a:off x="0" y="0"/>
          <a:ext cx="0" cy="0"/>
          <a:chOff x="0" y="0"/>
          <a:chExt cx="0" cy="0"/>
        </a:xfrm>
      </p:grpSpPr>
      <p:sp>
        <p:nvSpPr>
          <p:cNvPr id="520" name="Google Shape;520;p78"/>
          <p:cNvSpPr txBox="1">
            <a:spLocks noGrp="1"/>
          </p:cNvSpPr>
          <p:nvPr>
            <p:ph type="body" idx="1"/>
          </p:nvPr>
        </p:nvSpPr>
        <p:spPr>
          <a:xfrm>
            <a:off x="537635" y="1639889"/>
            <a:ext cx="10635192" cy="435768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006241"/>
              </a:buClr>
              <a:buSzPts val="2400"/>
              <a:buChar char="•"/>
              <a:defRPr sz="2400" b="0">
                <a:solidFill>
                  <a:schemeClr val="dk1"/>
                </a:solidFill>
                <a:latin typeface="Calibri"/>
                <a:ea typeface="Calibri"/>
                <a:cs typeface="Calibri"/>
                <a:sym typeface="Calibri"/>
              </a:defRPr>
            </a:lvl1pPr>
            <a:lvl2pPr marL="914400" lvl="1" indent="-355600" algn="l">
              <a:lnSpc>
                <a:spcPct val="100000"/>
              </a:lnSpc>
              <a:spcBef>
                <a:spcPts val="500"/>
              </a:spcBef>
              <a:spcAft>
                <a:spcPts val="0"/>
              </a:spcAft>
              <a:buClr>
                <a:srgbClr val="006241"/>
              </a:buClr>
              <a:buSzPts val="2000"/>
              <a:buChar char="•"/>
              <a:defRPr sz="2000" b="0">
                <a:solidFill>
                  <a:schemeClr val="dk1"/>
                </a:solidFill>
                <a:latin typeface="Calibri"/>
                <a:ea typeface="Calibri"/>
                <a:cs typeface="Calibri"/>
                <a:sym typeface="Calibri"/>
              </a:defRPr>
            </a:lvl2pPr>
            <a:lvl3pPr marL="1371600" lvl="2" indent="-342900" algn="l">
              <a:lnSpc>
                <a:spcPct val="100000"/>
              </a:lnSpc>
              <a:spcBef>
                <a:spcPts val="500"/>
              </a:spcBef>
              <a:spcAft>
                <a:spcPts val="0"/>
              </a:spcAft>
              <a:buClr>
                <a:srgbClr val="006241"/>
              </a:buClr>
              <a:buSzPts val="1800"/>
              <a:buChar char="•"/>
              <a:defRPr sz="1800" b="0">
                <a:solidFill>
                  <a:schemeClr val="dk1"/>
                </a:solidFill>
                <a:latin typeface="Calibri"/>
                <a:ea typeface="Calibri"/>
                <a:cs typeface="Calibri"/>
                <a:sym typeface="Calibri"/>
              </a:defRPr>
            </a:lvl3pPr>
            <a:lvl4pPr marL="1828800" lvl="3" indent="-330200" algn="l">
              <a:lnSpc>
                <a:spcPct val="100000"/>
              </a:lnSpc>
              <a:spcBef>
                <a:spcPts val="500"/>
              </a:spcBef>
              <a:spcAft>
                <a:spcPts val="0"/>
              </a:spcAft>
              <a:buClr>
                <a:srgbClr val="006241"/>
              </a:buClr>
              <a:buSzPts val="1600"/>
              <a:buChar char="•"/>
              <a:defRPr sz="1600" b="0">
                <a:solidFill>
                  <a:schemeClr val="dk1"/>
                </a:solidFill>
                <a:latin typeface="Calibri"/>
                <a:ea typeface="Calibri"/>
                <a:cs typeface="Calibri"/>
                <a:sym typeface="Calibri"/>
              </a:defRPr>
            </a:lvl4pPr>
            <a:lvl5pPr marL="2286000" lvl="4" indent="-330200" algn="l">
              <a:lnSpc>
                <a:spcPct val="100000"/>
              </a:lnSpc>
              <a:spcBef>
                <a:spcPts val="500"/>
              </a:spcBef>
              <a:spcAft>
                <a:spcPts val="0"/>
              </a:spcAft>
              <a:buClr>
                <a:srgbClr val="006241"/>
              </a:buClr>
              <a:buSzPts val="1600"/>
              <a:buChar char="•"/>
              <a:defRPr sz="1600" b="0">
                <a:solidFill>
                  <a:schemeClr val="dk1"/>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78"/>
          <p:cNvSpPr txBox="1">
            <a:spLocks noGrp="1"/>
          </p:cNvSpPr>
          <p:nvPr>
            <p:ph type="title"/>
          </p:nvPr>
        </p:nvSpPr>
        <p:spPr>
          <a:xfrm>
            <a:off x="536361" y="476721"/>
            <a:ext cx="10636465" cy="76854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6241"/>
              </a:buClr>
              <a:buSzPts val="3600"/>
              <a:buFont typeface="Calibri"/>
              <a:buNone/>
              <a:defRPr sz="3600" b="1">
                <a:solidFill>
                  <a:srgbClr val="00624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2" name="Google Shape;522;p78"/>
          <p:cNvSpPr txBox="1">
            <a:spLocks noGrp="1"/>
          </p:cNvSpPr>
          <p:nvPr>
            <p:ph type="sldNum" idx="12"/>
          </p:nvPr>
        </p:nvSpPr>
        <p:spPr>
          <a:xfrm>
            <a:off x="11470779" y="570005"/>
            <a:ext cx="304131" cy="365125"/>
          </a:xfrm>
          <a:prstGeom prst="rect">
            <a:avLst/>
          </a:prstGeom>
          <a:noFill/>
          <a:ln>
            <a:noFill/>
          </a:ln>
        </p:spPr>
        <p:txBody>
          <a:bodyPr spcFirstLastPara="1" wrap="square" lIns="0" tIns="45700" rIns="0" bIns="45700" anchor="ctr" anchorCtr="0">
            <a:noAutofit/>
          </a:bodyPr>
          <a:lstStyle>
            <a:lvl1pPr marL="0" lvl="0"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1pPr>
            <a:lvl2pPr marL="0" lvl="1"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2pPr>
            <a:lvl3pPr marL="0" lvl="2"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3pPr>
            <a:lvl4pPr marL="0" lvl="3"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4pPr>
            <a:lvl5pPr marL="0" lvl="4"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5pPr>
            <a:lvl6pPr marL="0" lvl="5"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6pPr>
            <a:lvl7pPr marL="0" lvl="6"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7pPr>
            <a:lvl8pPr marL="0" lvl="7"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8pPr>
            <a:lvl9pPr marL="0" lvl="8" indent="0" algn="l">
              <a:lnSpc>
                <a:spcPct val="100000"/>
              </a:lnSpc>
              <a:spcBef>
                <a:spcPts val="0"/>
              </a:spcBef>
              <a:spcAft>
                <a:spcPts val="0"/>
              </a:spcAft>
              <a:buNone/>
              <a:defRPr sz="75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cxnSp>
        <p:nvCxnSpPr>
          <p:cNvPr id="523" name="Google Shape;523;p78"/>
          <p:cNvCxnSpPr/>
          <p:nvPr/>
        </p:nvCxnSpPr>
        <p:spPr>
          <a:xfrm>
            <a:off x="11358347" y="625959"/>
            <a:ext cx="0" cy="232322"/>
          </a:xfrm>
          <a:prstGeom prst="straightConnector1">
            <a:avLst/>
          </a:prstGeom>
          <a:noFill/>
          <a:ln w="12700" cap="flat" cmpd="sng">
            <a:solidFill>
              <a:srgbClr val="70B207"/>
            </a:solidFill>
            <a:prstDash val="solid"/>
            <a:miter lim="800000"/>
            <a:headEnd type="none" w="sm" len="sm"/>
            <a:tailEnd type="none" w="sm" len="sm"/>
          </a:ln>
        </p:spPr>
      </p:cxnSp>
      <p:sp>
        <p:nvSpPr>
          <p:cNvPr id="524" name="Google Shape;524;p78"/>
          <p:cNvSpPr/>
          <p:nvPr/>
        </p:nvSpPr>
        <p:spPr>
          <a:xfrm>
            <a:off x="0" y="6466114"/>
            <a:ext cx="12192000" cy="391886"/>
          </a:xfrm>
          <a:prstGeom prst="rect">
            <a:avLst/>
          </a:prstGeom>
          <a:solidFill>
            <a:srgbClr val="0062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525" name="Google Shape;525;p78"/>
          <p:cNvPicPr preferRelativeResize="0"/>
          <p:nvPr/>
        </p:nvPicPr>
        <p:blipFill rotWithShape="1">
          <a:blip r:embed="rId2">
            <a:alphaModFix/>
          </a:blip>
          <a:srcRect/>
          <a:stretch/>
        </p:blipFill>
        <p:spPr>
          <a:xfrm>
            <a:off x="537634" y="6578994"/>
            <a:ext cx="2351356" cy="153349"/>
          </a:xfrm>
          <a:prstGeom prst="rect">
            <a:avLst/>
          </a:prstGeom>
          <a:noFill/>
          <a:ln>
            <a:noFill/>
          </a:ln>
        </p:spPr>
      </p:pic>
      <p:pic>
        <p:nvPicPr>
          <p:cNvPr id="526" name="Google Shape;526;p78"/>
          <p:cNvPicPr preferRelativeResize="0"/>
          <p:nvPr/>
        </p:nvPicPr>
        <p:blipFill rotWithShape="1">
          <a:blip r:embed="rId3">
            <a:alphaModFix/>
          </a:blip>
          <a:srcRect/>
          <a:stretch/>
        </p:blipFill>
        <p:spPr>
          <a:xfrm>
            <a:off x="5451266" y="6578994"/>
            <a:ext cx="2044652" cy="153349"/>
          </a:xfrm>
          <a:prstGeom prst="rect">
            <a:avLst/>
          </a:prstGeom>
          <a:noFill/>
          <a:ln>
            <a:noFill/>
          </a:ln>
        </p:spPr>
      </p:pic>
      <p:sp>
        <p:nvSpPr>
          <p:cNvPr id="527" name="Google Shape;527;p78"/>
          <p:cNvSpPr txBox="1"/>
          <p:nvPr/>
        </p:nvSpPr>
        <p:spPr>
          <a:xfrm>
            <a:off x="10337116" y="6650782"/>
            <a:ext cx="836768" cy="8156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530" b="0" i="0" u="none" strike="noStrike" cap="none" dirty="0">
                <a:solidFill>
                  <a:schemeClr val="lt1"/>
                </a:solidFill>
                <a:latin typeface="Proxima Nova"/>
                <a:ea typeface="Proxima Nova"/>
                <a:cs typeface="Proxima Nova"/>
                <a:sym typeface="Proxima Nova"/>
              </a:rPr>
              <a:t>© UAB. All Rights Reserved.</a:t>
            </a:r>
            <a:endParaRPr dirty="0"/>
          </a:p>
        </p:txBody>
      </p:sp>
    </p:spTree>
    <p:extLst>
      <p:ext uri="{BB962C8B-B14F-4D97-AF65-F5344CB8AC3E}">
        <p14:creationId xmlns:p14="http://schemas.microsoft.com/office/powerpoint/2010/main" val="2807949532"/>
      </p:ext>
    </p:extLst>
  </p:cSld>
  <p:clrMapOvr>
    <a:masterClrMapping/>
  </p:clrMapOvr>
  <p:extLst>
    <p:ext uri="{DCECCB84-F9BA-43D5-87BE-67443E8EF086}">
      <p15:sldGuideLst xmlns:p15="http://schemas.microsoft.com/office/powerpoint/2012/main">
        <p15:guide id="1" pos="5369">
          <p15:clr>
            <a:srgbClr val="FBAE40"/>
          </p15:clr>
        </p15:guide>
        <p15:guide id="2" orient="horz" pos="360">
          <p15:clr>
            <a:srgbClr val="FBAE40"/>
          </p15:clr>
        </p15:guide>
        <p15:guide id="3" pos="254">
          <p15:clr>
            <a:srgbClr val="FBAE40"/>
          </p15:clr>
        </p15:guide>
        <p15:guide id="4" pos="5508">
          <p15:clr>
            <a:srgbClr val="FBAE40"/>
          </p15:clr>
        </p15:guide>
        <p15:guide id="5" orient="horz" pos="1033">
          <p15:clr>
            <a:srgbClr val="FBAE40"/>
          </p15:clr>
        </p15:guide>
        <p15:guide id="6" orient="horz" pos="4252">
          <p15:clr>
            <a:srgbClr val="FBAE40"/>
          </p15:clr>
        </p15:guide>
        <p15:guide id="7" pos="52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gs>
            <a:gs pos="100000">
              <a:srgbClr val="002763"/>
            </a:gs>
          </a:gsLst>
          <a:path path="circle">
            <a:fillToRect l="50000" t="50000" r="50000" b="50000"/>
          </a:path>
          <a:tileRect/>
        </a:gradFill>
        <a:effectLst/>
      </p:bgPr>
    </p:bg>
    <p:spTree>
      <p:nvGrpSpPr>
        <p:cNvPr id="1" name="Shape 432"/>
        <p:cNvGrpSpPr/>
        <p:nvPr/>
      </p:nvGrpSpPr>
      <p:grpSpPr>
        <a:xfrm>
          <a:off x="0" y="0"/>
          <a:ext cx="0" cy="0"/>
          <a:chOff x="0" y="0"/>
          <a:chExt cx="0" cy="0"/>
        </a:xfrm>
      </p:grpSpPr>
      <p:sp>
        <p:nvSpPr>
          <p:cNvPr id="433" name="Google Shape;433;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4" name="Google Shape;434;p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5" name="Google Shape;435;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dirty="0"/>
          </a:p>
        </p:txBody>
      </p:sp>
      <p:sp>
        <p:nvSpPr>
          <p:cNvPr id="436" name="Google Shape;436;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dirty="0"/>
          </a:p>
        </p:txBody>
      </p:sp>
      <p:sp>
        <p:nvSpPr>
          <p:cNvPr id="437" name="Google Shape;437;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94" r:id="rId1"/>
    <p:sldLayoutId id="2147483697" r:id="rId2"/>
    <p:sldLayoutId id="2147483698" r:id="rId3"/>
    <p:sldLayoutId id="2147483700" r:id="rId4"/>
    <p:sldLayoutId id="2147483701" r:id="rId5"/>
    <p:sldLayoutId id="2147483702" r:id="rId6"/>
    <p:sldLayoutId id="2147483703" r:id="rId7"/>
    <p:sldLayoutId id="2147483704" r:id="rId8"/>
    <p:sldLayoutId id="2147483705" r:id="rId9"/>
    <p:sldLayoutId id="21474837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mplicit.harvard.edu/implicit/selectatest.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dium.com/media/288fa705f396b7fe73dc0531d154d96c"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cRe8PUliGkT6u8FNGy9qYVKeV_Btd4l9/view"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82"/>
        <p:cNvGrpSpPr/>
        <p:nvPr/>
      </p:nvGrpSpPr>
      <p:grpSpPr>
        <a:xfrm>
          <a:off x="0" y="0"/>
          <a:ext cx="0" cy="0"/>
          <a:chOff x="0" y="0"/>
          <a:chExt cx="0" cy="0"/>
        </a:xfrm>
      </p:grpSpPr>
      <p:sp>
        <p:nvSpPr>
          <p:cNvPr id="783" name="Google Shape;783;g11147bf37a1_0_42"/>
          <p:cNvSpPr txBox="1">
            <a:spLocks noGrp="1"/>
          </p:cNvSpPr>
          <p:nvPr>
            <p:ph type="body" idx="1"/>
          </p:nvPr>
        </p:nvSpPr>
        <p:spPr>
          <a:xfrm>
            <a:off x="762000" y="4041293"/>
            <a:ext cx="10972800" cy="104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ct val="66176"/>
              <a:buNone/>
            </a:pPr>
            <a:endParaRPr lang="en-US" sz="4400" b="1" dirty="0"/>
          </a:p>
          <a:p>
            <a:pPr marL="0" lvl="0" indent="0" algn="ctr" rtl="0">
              <a:lnSpc>
                <a:spcPct val="100000"/>
              </a:lnSpc>
              <a:spcBef>
                <a:spcPts val="360"/>
              </a:spcBef>
              <a:spcAft>
                <a:spcPts val="0"/>
              </a:spcAft>
              <a:buSzPct val="66176"/>
              <a:buNone/>
            </a:pPr>
            <a:r>
              <a:rPr lang="en-US" sz="4400" b="1" dirty="0"/>
              <a:t>First Friday Forum</a:t>
            </a:r>
          </a:p>
          <a:p>
            <a:pPr marL="0" lvl="0" indent="0" algn="ctr" rtl="0">
              <a:lnSpc>
                <a:spcPct val="100000"/>
              </a:lnSpc>
              <a:spcBef>
                <a:spcPts val="360"/>
              </a:spcBef>
              <a:spcAft>
                <a:spcPts val="0"/>
              </a:spcAft>
              <a:buSzPct val="66176"/>
              <a:buNone/>
            </a:pPr>
            <a:r>
              <a:rPr lang="en-US" sz="4400" b="1" dirty="0"/>
              <a:t>May 5, 2023</a:t>
            </a:r>
          </a:p>
        </p:txBody>
      </p:sp>
      <p:sp>
        <p:nvSpPr>
          <p:cNvPr id="784" name="Google Shape;784;g11147bf37a1_0_42"/>
          <p:cNvSpPr txBox="1"/>
          <p:nvPr/>
        </p:nvSpPr>
        <p:spPr>
          <a:xfrm>
            <a:off x="0" y="4975842"/>
            <a:ext cx="12192000"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lang="en-US" sz="36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Calibri"/>
              <a:ea typeface="Calibri"/>
              <a:cs typeface="Calibri"/>
              <a:sym typeface="Calibri"/>
            </a:endParaRPr>
          </a:p>
        </p:txBody>
      </p:sp>
      <p:sp>
        <p:nvSpPr>
          <p:cNvPr id="785" name="Google Shape;785;g11147bf37a1_0_42"/>
          <p:cNvSpPr txBox="1">
            <a:spLocks noGrp="1"/>
          </p:cNvSpPr>
          <p:nvPr>
            <p:ph type="title"/>
          </p:nvPr>
        </p:nvSpPr>
        <p:spPr>
          <a:xfrm>
            <a:off x="0" y="-104692"/>
            <a:ext cx="12192000" cy="1874400"/>
          </a:xfrm>
          <a:prstGeom prst="rect">
            <a:avLst/>
          </a:prstGeom>
          <a:noFill/>
          <a:ln>
            <a:noFill/>
          </a:ln>
        </p:spPr>
        <p:txBody>
          <a:bodyPr spcFirstLastPara="1" wrap="square" lIns="91425" tIns="45700" rIns="91425" bIns="45700" anchor="ctr" anchorCtr="0">
            <a:normAutofit/>
          </a:bodyPr>
          <a:lstStyle/>
          <a:p>
            <a:pPr marL="0" lvl="0" indent="0" algn="ctr" rtl="0">
              <a:lnSpc>
                <a:spcPct val="127777"/>
              </a:lnSpc>
              <a:spcBef>
                <a:spcPts val="0"/>
              </a:spcBef>
              <a:spcAft>
                <a:spcPts val="0"/>
              </a:spcAft>
              <a:buClr>
                <a:schemeClr val="lt1"/>
              </a:buClr>
              <a:buSzPct val="81818"/>
              <a:buFont typeface="Arial"/>
              <a:buNone/>
            </a:pPr>
            <a:r>
              <a:rPr lang="en-US" b="1" dirty="0"/>
              <a:t>ENGAGEMENT STRATEGIES: </a:t>
            </a:r>
            <a:br>
              <a:rPr lang="en-US" b="1" dirty="0"/>
            </a:br>
            <a:r>
              <a:rPr lang="en-US" b="1" dirty="0"/>
              <a:t>Eliminating Unconscious Bias</a:t>
            </a:r>
            <a:endParaRPr b="1" dirty="0"/>
          </a:p>
        </p:txBody>
      </p:sp>
      <p:sp>
        <p:nvSpPr>
          <p:cNvPr id="6" name="AutoShape 2">
            <a:extLst>
              <a:ext uri="{FF2B5EF4-FFF2-40B4-BE49-F238E27FC236}">
                <a16:creationId xmlns:a16="http://schemas.microsoft.com/office/drawing/2014/main" id="{927A13B9-CAB0-48AE-A987-B089F80C87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a:extLst>
              <a:ext uri="{FF2B5EF4-FFF2-40B4-BE49-F238E27FC236}">
                <a16:creationId xmlns:a16="http://schemas.microsoft.com/office/drawing/2014/main" id="{5A1DC24B-BF15-D084-1290-9E9EB4827634}"/>
              </a:ext>
            </a:extLst>
          </p:cNvPr>
          <p:cNvPicPr>
            <a:picLocks noChangeAspect="1"/>
          </p:cNvPicPr>
          <p:nvPr/>
        </p:nvPicPr>
        <p:blipFill>
          <a:blip r:embed="rId3"/>
          <a:stretch>
            <a:fillRect/>
          </a:stretch>
        </p:blipFill>
        <p:spPr>
          <a:xfrm>
            <a:off x="4656510" y="2243093"/>
            <a:ext cx="2878980" cy="187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6E50-E5B1-4A09-BCFF-BE5865AC1833}"/>
              </a:ext>
            </a:extLst>
          </p:cNvPr>
          <p:cNvSpPr>
            <a:spLocks noGrp="1"/>
          </p:cNvSpPr>
          <p:nvPr>
            <p:ph type="title"/>
          </p:nvPr>
        </p:nvSpPr>
        <p:spPr/>
        <p:txBody>
          <a:bodyPr/>
          <a:lstStyle/>
          <a:p>
            <a:r>
              <a:rPr lang="en-US"/>
              <a:t>Revealing Hidden Biases of Good People</a:t>
            </a:r>
          </a:p>
        </p:txBody>
      </p:sp>
      <p:sp>
        <p:nvSpPr>
          <p:cNvPr id="3" name="Content Placeholder 2">
            <a:extLst>
              <a:ext uri="{FF2B5EF4-FFF2-40B4-BE49-F238E27FC236}">
                <a16:creationId xmlns:a16="http://schemas.microsoft.com/office/drawing/2014/main" id="{B5DD5C8B-585F-47B4-87C2-2180DF3E5562}"/>
              </a:ext>
            </a:extLst>
          </p:cNvPr>
          <p:cNvSpPr>
            <a:spLocks noGrp="1"/>
          </p:cNvSpPr>
          <p:nvPr>
            <p:ph idx="1"/>
          </p:nvPr>
        </p:nvSpPr>
        <p:spPr>
          <a:xfrm>
            <a:off x="411480" y="1491450"/>
            <a:ext cx="11075670" cy="5091912"/>
          </a:xfrm>
        </p:spPr>
        <p:txBody>
          <a:bodyPr>
            <a:normAutofit fontScale="55000" lnSpcReduction="20000"/>
          </a:bodyPr>
          <a:lstStyle/>
          <a:p>
            <a:pPr lvl="1"/>
            <a:endParaRPr lang="en-US" sz="1700" dirty="0"/>
          </a:p>
          <a:p>
            <a:pPr lvl="1">
              <a:spcBef>
                <a:spcPts val="1200"/>
              </a:spcBef>
              <a:spcAft>
                <a:spcPts val="1200"/>
              </a:spcAft>
            </a:pPr>
            <a:r>
              <a:rPr lang="en-US" sz="5800" dirty="0"/>
              <a:t>75% have an implicit preference for white people over black people</a:t>
            </a:r>
          </a:p>
          <a:p>
            <a:pPr lvl="1">
              <a:spcBef>
                <a:spcPts val="1200"/>
              </a:spcBef>
              <a:spcAft>
                <a:spcPts val="1200"/>
              </a:spcAft>
            </a:pPr>
            <a:r>
              <a:rPr lang="en-US" sz="5800" dirty="0"/>
              <a:t>76% more readily associate “males” with “career” and “females” with “family”</a:t>
            </a:r>
          </a:p>
          <a:p>
            <a:pPr lvl="1">
              <a:spcBef>
                <a:spcPts val="1200"/>
              </a:spcBef>
              <a:spcAft>
                <a:spcPts val="1200"/>
              </a:spcAft>
            </a:pPr>
            <a:r>
              <a:rPr lang="en-US" sz="5800" dirty="0"/>
              <a:t>70% more readily associate “male” with “science” and “female” “with the arts”</a:t>
            </a:r>
          </a:p>
          <a:p>
            <a:pPr lvl="1">
              <a:spcBef>
                <a:spcPts val="1200"/>
              </a:spcBef>
              <a:spcAft>
                <a:spcPts val="1200"/>
              </a:spcAft>
            </a:pPr>
            <a:r>
              <a:rPr lang="en-US" sz="5800" dirty="0"/>
              <a:t>76% have a preference for people without a disability.</a:t>
            </a:r>
          </a:p>
          <a:p>
            <a:pPr lvl="1"/>
            <a:endParaRPr lang="en-US" sz="5100" dirty="0"/>
          </a:p>
          <a:p>
            <a:pPr lvl="1"/>
            <a:endParaRPr lang="en-US" sz="1600" dirty="0"/>
          </a:p>
          <a:p>
            <a:pPr marL="0" lvl="1" indent="0" algn="r">
              <a:buNone/>
            </a:pPr>
            <a:r>
              <a:rPr lang="en-US" sz="3300" dirty="0">
                <a:solidFill>
                  <a:schemeClr val="bg1"/>
                </a:solidFill>
                <a:hlinkClick r:id="rId2">
                  <a:extLst>
                    <a:ext uri="{A12FA001-AC4F-418D-AE19-62706E023703}">
                      <ahyp:hlinkClr xmlns:ahyp="http://schemas.microsoft.com/office/drawing/2018/hyperlinkcolor" val="tx"/>
                    </a:ext>
                  </a:extLst>
                </a:hlinkClick>
              </a:rPr>
              <a:t>https://implicit.harvard.edu/implicit/selectatest.html</a:t>
            </a:r>
            <a:r>
              <a:rPr lang="en-US" sz="3300" dirty="0">
                <a:solidFill>
                  <a:schemeClr val="bg1"/>
                </a:solidFill>
              </a:rPr>
              <a:t> </a:t>
            </a:r>
          </a:p>
          <a:p>
            <a:endParaRPr lang="en-US" dirty="0"/>
          </a:p>
        </p:txBody>
      </p:sp>
    </p:spTree>
    <p:extLst>
      <p:ext uri="{BB962C8B-B14F-4D97-AF65-F5344CB8AC3E}">
        <p14:creationId xmlns:p14="http://schemas.microsoft.com/office/powerpoint/2010/main" val="108125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EB148-F661-4DA5-97D3-7A08BD132FA8}"/>
              </a:ext>
            </a:extLst>
          </p:cNvPr>
          <p:cNvSpPr>
            <a:spLocks noGrp="1"/>
          </p:cNvSpPr>
          <p:nvPr>
            <p:ph type="title"/>
          </p:nvPr>
        </p:nvSpPr>
        <p:spPr/>
        <p:txBody>
          <a:bodyPr/>
          <a:lstStyle/>
          <a:p>
            <a:pPr algn="ctr"/>
            <a:r>
              <a:rPr lang="en-US" dirty="0">
                <a:solidFill>
                  <a:schemeClr val="bg1"/>
                </a:solidFill>
              </a:rPr>
              <a:t>Let’s Talk About our Records</a:t>
            </a:r>
          </a:p>
        </p:txBody>
      </p:sp>
      <p:pic>
        <p:nvPicPr>
          <p:cNvPr id="1026" name="Picture 2">
            <a:extLst>
              <a:ext uri="{FF2B5EF4-FFF2-40B4-BE49-F238E27FC236}">
                <a16:creationId xmlns:a16="http://schemas.microsoft.com/office/drawing/2014/main" id="{6FB309F7-5AAF-48A1-9D34-BF973207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379" y="1408386"/>
            <a:ext cx="7073970" cy="472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5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45502"/>
          </a:xfrm>
        </p:spPr>
        <p:txBody>
          <a:bodyPr/>
          <a:lstStyle/>
          <a:p>
            <a:r>
              <a:rPr lang="en-US" dirty="0"/>
              <a:t>Our Biased Brains</a:t>
            </a:r>
          </a:p>
        </p:txBody>
      </p:sp>
      <p:sp>
        <p:nvSpPr>
          <p:cNvPr id="3" name="Content Placeholder 2"/>
          <p:cNvSpPr>
            <a:spLocks noGrp="1"/>
          </p:cNvSpPr>
          <p:nvPr>
            <p:ph idx="1"/>
          </p:nvPr>
        </p:nvSpPr>
        <p:spPr>
          <a:xfrm>
            <a:off x="251460" y="1005840"/>
            <a:ext cx="11612880" cy="5120325"/>
          </a:xfrm>
        </p:spPr>
        <p:txBody>
          <a:bodyPr>
            <a:noAutofit/>
          </a:bodyPr>
          <a:lstStyle/>
          <a:p>
            <a:r>
              <a:rPr lang="en-US" dirty="0"/>
              <a:t>The human brain is hard-wired to make decisions rapidly, drawing upon our assumptions and experiences without our awareness.</a:t>
            </a:r>
          </a:p>
          <a:p>
            <a:pPr marL="0" indent="0">
              <a:buNone/>
            </a:pPr>
            <a:endParaRPr lang="en-US" sz="1000" dirty="0"/>
          </a:p>
          <a:p>
            <a:r>
              <a:rPr lang="en-US" dirty="0"/>
              <a:t>Completely unbeknownst to our conscious brain, we are constantly making lightning-fast generalizations about the people, places, and things we encounter. (2 seconds)</a:t>
            </a:r>
          </a:p>
          <a:p>
            <a:pPr marL="0" indent="0">
              <a:buNone/>
            </a:pPr>
            <a:endParaRPr lang="en-US" sz="1000" dirty="0"/>
          </a:p>
          <a:p>
            <a:r>
              <a:rPr lang="en-US" dirty="0"/>
              <a:t>Additional influential factors:</a:t>
            </a:r>
          </a:p>
          <a:p>
            <a:pPr lvl="1"/>
            <a:r>
              <a:rPr lang="en-US" sz="3200" dirty="0"/>
              <a:t>Personal or traumatic experience</a:t>
            </a:r>
          </a:p>
          <a:p>
            <a:pPr lvl="1"/>
            <a:r>
              <a:rPr lang="en-US" sz="3200" dirty="0"/>
              <a:t>Upbringing</a:t>
            </a:r>
          </a:p>
          <a:p>
            <a:pPr lvl="1"/>
            <a:r>
              <a:rPr lang="en-US" sz="3200" dirty="0"/>
              <a:t>Association or awareness</a:t>
            </a:r>
          </a:p>
          <a:p>
            <a:pPr lvl="1"/>
            <a:r>
              <a:rPr lang="en-US" sz="3200" dirty="0"/>
              <a:t>Media</a:t>
            </a:r>
          </a:p>
        </p:txBody>
      </p:sp>
    </p:spTree>
    <p:extLst>
      <p:ext uri="{BB962C8B-B14F-4D97-AF65-F5344CB8AC3E}">
        <p14:creationId xmlns:p14="http://schemas.microsoft.com/office/powerpoint/2010/main" val="104247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B32E-DD61-4E64-A083-28B9B030467C}"/>
              </a:ext>
            </a:extLst>
          </p:cNvPr>
          <p:cNvSpPr>
            <a:spLocks noGrp="1"/>
          </p:cNvSpPr>
          <p:nvPr>
            <p:ph type="title"/>
          </p:nvPr>
        </p:nvSpPr>
        <p:spPr>
          <a:xfrm>
            <a:off x="248282" y="4007335"/>
            <a:ext cx="6455833" cy="1497998"/>
          </a:xfrm>
        </p:spPr>
        <p:txBody>
          <a:bodyPr vert="horz" lIns="91440" tIns="45720" rIns="91440" bIns="45720" rtlCol="0" anchor="t">
            <a:normAutofit/>
          </a:bodyPr>
          <a:lstStyle/>
          <a:p>
            <a:pPr algn="l">
              <a:lnSpc>
                <a:spcPct val="90000"/>
              </a:lnSpc>
              <a:spcBef>
                <a:spcPct val="0"/>
              </a:spcBef>
            </a:pPr>
            <a:r>
              <a:rPr lang="en-US" sz="3400" b="1" kern="1200" dirty="0">
                <a:solidFill>
                  <a:schemeClr val="tx1"/>
                </a:solidFill>
                <a:latin typeface="+mj-lt"/>
                <a:ea typeface="+mj-ea"/>
                <a:cs typeface="+mj-cs"/>
              </a:rPr>
              <a:t>Two Types of People in the World: Head vs. Heart</a:t>
            </a:r>
          </a:p>
        </p:txBody>
      </p:sp>
      <p:sp>
        <p:nvSpPr>
          <p:cNvPr id="18" name="Freeform: Shape 17">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7583227-44AB-4ECD-AD51-9EC7A5A3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ED520D6-8B57-4047-BB5F-2BE1017B2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hlinkClick r:id="rId3"/>
            <a:extLst>
              <a:ext uri="{FF2B5EF4-FFF2-40B4-BE49-F238E27FC236}">
                <a16:creationId xmlns:a16="http://schemas.microsoft.com/office/drawing/2014/main" id="{7A92EB1C-E168-49F7-B100-A1D3775244D7}"/>
              </a:ext>
            </a:extLst>
          </p:cNvPr>
          <p:cNvPicPr>
            <a:picLocks noChangeAspect="1"/>
          </p:cNvPicPr>
          <p:nvPr/>
        </p:nvPicPr>
        <p:blipFill rotWithShape="1">
          <a:blip r:embed="rId4"/>
          <a:srcRect l="14548" r="-3" b="-3"/>
          <a:stretch/>
        </p:blipFill>
        <p:spPr>
          <a:xfrm>
            <a:off x="4431875" y="587418"/>
            <a:ext cx="2438400" cy="1379979"/>
          </a:xfrm>
          <a:prstGeom prst="rect">
            <a:avLst/>
          </a:prstGeom>
        </p:spPr>
      </p:pic>
      <p:pic>
        <p:nvPicPr>
          <p:cNvPr id="6" name="Picture 5">
            <a:extLst>
              <a:ext uri="{FF2B5EF4-FFF2-40B4-BE49-F238E27FC236}">
                <a16:creationId xmlns:a16="http://schemas.microsoft.com/office/drawing/2014/main" id="{F2BB149B-CDDF-4C9F-9BFC-26573BE3E944}"/>
              </a:ext>
            </a:extLst>
          </p:cNvPr>
          <p:cNvPicPr>
            <a:picLocks noChangeAspect="1"/>
          </p:cNvPicPr>
          <p:nvPr/>
        </p:nvPicPr>
        <p:blipFill rotWithShape="1">
          <a:blip r:embed="rId5"/>
          <a:srcRect l="16836" r="7251"/>
          <a:stretch/>
        </p:blipFill>
        <p:spPr>
          <a:xfrm>
            <a:off x="8821130" y="2714856"/>
            <a:ext cx="3088111" cy="3561506"/>
          </a:xfrm>
          <a:prstGeom prst="rect">
            <a:avLst/>
          </a:prstGeom>
        </p:spPr>
      </p:pic>
    </p:spTree>
    <p:extLst>
      <p:ext uri="{BB962C8B-B14F-4D97-AF65-F5344CB8AC3E}">
        <p14:creationId xmlns:p14="http://schemas.microsoft.com/office/powerpoint/2010/main" val="2806742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0D7D-C809-4085-A563-5BF00F953FB7}"/>
              </a:ext>
            </a:extLst>
          </p:cNvPr>
          <p:cNvSpPr>
            <a:spLocks noGrp="1"/>
          </p:cNvSpPr>
          <p:nvPr>
            <p:ph type="title"/>
          </p:nvPr>
        </p:nvSpPr>
        <p:spPr>
          <a:xfrm>
            <a:off x="152399" y="274638"/>
            <a:ext cx="11865430" cy="1143000"/>
          </a:xfrm>
        </p:spPr>
        <p:txBody>
          <a:bodyPr>
            <a:normAutofit fontScale="90000"/>
          </a:bodyPr>
          <a:lstStyle/>
          <a:p>
            <a:pPr algn="l"/>
            <a:r>
              <a:rPr lang="en-US" dirty="0"/>
              <a:t>                         </a:t>
            </a:r>
            <a:r>
              <a:rPr lang="en-US" sz="4000" dirty="0">
                <a:latin typeface="Times New Roman" panose="02020603050405020304" pitchFamily="18" charset="0"/>
                <a:cs typeface="Times New Roman" panose="02020603050405020304" pitchFamily="18" charset="0"/>
              </a:rPr>
              <a:t>Leading with your Head</a:t>
            </a:r>
            <a:br>
              <a:rPr lang="en-US" dirty="0"/>
            </a:br>
            <a:r>
              <a:rPr lang="en-US" sz="2200" b="0" i="0" dirty="0">
                <a:effectLst/>
                <a:latin typeface="Times New Roman" panose="02020603050405020304" pitchFamily="18" charset="0"/>
                <a:cs typeface="Times New Roman" panose="02020603050405020304" pitchFamily="18" charset="0"/>
              </a:rPr>
              <a:t>People who lead only with their head can seem unemotional or uncaring about the unique qualities those around them bring to the table. They usually don’t know their team (or peers) well, and they aren’t intuitive about how to excite or motivate others.</a:t>
            </a:r>
            <a:endParaRPr lang="en-US" sz="22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9424648-B38E-4261-B9BB-6DA65820B4B1}"/>
              </a:ext>
            </a:extLst>
          </p:cNvPr>
          <p:cNvSpPr>
            <a:spLocks noGrp="1"/>
          </p:cNvSpPr>
          <p:nvPr>
            <p:ph type="body" idx="1"/>
          </p:nvPr>
        </p:nvSpPr>
        <p:spPr>
          <a:xfrm>
            <a:off x="152399" y="1502229"/>
            <a:ext cx="5606143" cy="4525963"/>
          </a:xfrm>
        </p:spPr>
        <p:txBody>
          <a:bodyPr/>
          <a:lstStyle/>
          <a:p>
            <a:pPr marL="50800" indent="0">
              <a:buNone/>
            </a:pPr>
            <a:r>
              <a:rPr lang="en-US" b="1" dirty="0">
                <a:latin typeface="Times New Roman" panose="02020603050405020304" pitchFamily="18" charset="0"/>
                <a:cs typeface="Times New Roman" panose="02020603050405020304" pitchFamily="18" charset="0"/>
              </a:rPr>
              <a:t>Strengths</a:t>
            </a:r>
          </a:p>
          <a:p>
            <a:pPr marL="76200" indent="0">
              <a:spcAft>
                <a:spcPts val="1200"/>
              </a:spcAft>
              <a:buNone/>
            </a:pPr>
            <a:r>
              <a:rPr lang="en-US" b="0" i="0" dirty="0">
                <a:effectLst/>
                <a:latin typeface="Times New Roman" panose="02020603050405020304" pitchFamily="18" charset="0"/>
                <a:cs typeface="Times New Roman" panose="02020603050405020304" pitchFamily="18" charset="0"/>
              </a:rPr>
              <a:t>• Stays focused on goals.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Engages in long-range thinking and     planning.</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Takes a big-picture view.</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Enjoys seeing new possibilities.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Scans the horizon for the next big opportunity.</a:t>
            </a: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52A83DD-4A20-49A5-AC88-14C1BF30AC86}"/>
              </a:ext>
            </a:extLst>
          </p:cNvPr>
          <p:cNvSpPr>
            <a:spLocks noGrp="1"/>
          </p:cNvSpPr>
          <p:nvPr>
            <p:ph type="body" idx="2"/>
          </p:nvPr>
        </p:nvSpPr>
        <p:spPr>
          <a:xfrm>
            <a:off x="6175828" y="1417638"/>
            <a:ext cx="5754914" cy="4610555"/>
          </a:xfrm>
        </p:spPr>
        <p:txBody>
          <a:bodyPr>
            <a:noAutofit/>
          </a:bodyPr>
          <a:lstStyle/>
          <a:p>
            <a:pPr marL="50800" indent="0">
              <a:buNone/>
            </a:pPr>
            <a:r>
              <a:rPr lang="en-US" b="1" dirty="0">
                <a:latin typeface="Times New Roman" panose="02020603050405020304" pitchFamily="18" charset="0"/>
                <a:cs typeface="Times New Roman" panose="02020603050405020304" pitchFamily="18" charset="0"/>
              </a:rPr>
              <a:t>Weaknesses</a:t>
            </a:r>
          </a:p>
          <a:p>
            <a:r>
              <a:rPr lang="en-US" b="0" i="0" dirty="0">
                <a:effectLst/>
                <a:latin typeface="Times New Roman" panose="02020603050405020304" pitchFamily="18" charset="0"/>
                <a:cs typeface="Times New Roman" panose="02020603050405020304" pitchFamily="18" charset="0"/>
              </a:rPr>
              <a:t>Doesn’t fully consider the effects a change has on others. Less apt to focus on team members’ individual needs.</a:t>
            </a:r>
          </a:p>
          <a:p>
            <a:endParaRPr lang="en-US" sz="300" b="0" i="0" dirty="0">
              <a:effectLst/>
              <a:latin typeface="Times New Roman" panose="02020603050405020304" pitchFamily="18" charset="0"/>
              <a:cs typeface="Times New Roman" panose="02020603050405020304" pitchFamily="18" charset="0"/>
            </a:endParaRPr>
          </a:p>
          <a:p>
            <a:pPr>
              <a:spcBef>
                <a:spcPts val="300"/>
              </a:spcBef>
            </a:pPr>
            <a:r>
              <a:rPr lang="en-US" b="0" i="0" dirty="0">
                <a:effectLst/>
                <a:latin typeface="Times New Roman" panose="02020603050405020304" pitchFamily="18" charset="0"/>
                <a:cs typeface="Times New Roman" panose="02020603050405020304" pitchFamily="18" charset="0"/>
              </a:rPr>
              <a:t>Complains about lack of progress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a:t>
            </a:r>
            <a:r>
              <a:rPr lang="en-US" b="0" i="0" dirty="0">
                <a:effectLst/>
                <a:latin typeface="Times New Roman" panose="02020603050405020304" pitchFamily="18" charset="0"/>
                <a:cs typeface="Times New Roman" panose="02020603050405020304" pitchFamily="18" charset="0"/>
              </a:rPr>
              <a:t>oes not give sufficient attention to the process by which goals are met.</a:t>
            </a:r>
            <a:br>
              <a:rPr lang="en-US" dirty="0">
                <a:latin typeface="Times New Roman" panose="02020603050405020304" pitchFamily="18" charset="0"/>
                <a:cs typeface="Times New Roman" panose="02020603050405020304" pitchFamily="18" charset="0"/>
              </a:rPr>
            </a:br>
            <a:endParaRPr lang="en-US" sz="800" dirty="0">
              <a:latin typeface="Times New Roman" panose="02020603050405020304" pitchFamily="18" charset="0"/>
              <a:cs typeface="Times New Roman" panose="02020603050405020304" pitchFamily="18" charset="0"/>
            </a:endParaRPr>
          </a:p>
          <a:p>
            <a:pPr>
              <a:spcBef>
                <a:spcPts val="300"/>
              </a:spcBef>
            </a:pPr>
            <a:r>
              <a:rPr lang="en-US" b="0" i="0" dirty="0">
                <a:effectLst/>
                <a:latin typeface="Times New Roman" panose="02020603050405020304" pitchFamily="18" charset="0"/>
                <a:cs typeface="Times New Roman" panose="02020603050405020304" pitchFamily="18" charset="0"/>
              </a:rPr>
              <a:t>Neglects to ensure that the tactical details of the change process are handled.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75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0D7D-C809-4085-A563-5BF00F953FB7}"/>
              </a:ext>
            </a:extLst>
          </p:cNvPr>
          <p:cNvSpPr>
            <a:spLocks noGrp="1"/>
          </p:cNvSpPr>
          <p:nvPr>
            <p:ph type="title"/>
          </p:nvPr>
        </p:nvSpPr>
        <p:spPr>
          <a:xfrm>
            <a:off x="87085" y="274638"/>
            <a:ext cx="11985171" cy="1143000"/>
          </a:xfrm>
        </p:spPr>
        <p:txBody>
          <a:bodyPr>
            <a:normAutofit fontScale="90000"/>
          </a:bodyPr>
          <a:lstStyle/>
          <a:p>
            <a:pPr algn="l"/>
            <a:r>
              <a:rPr lang="en-US" sz="3600" dirty="0">
                <a:latin typeface="Times New Roman" panose="02020603050405020304" pitchFamily="18" charset="0"/>
                <a:cs typeface="Times New Roman" panose="02020603050405020304" pitchFamily="18" charset="0"/>
              </a:rPr>
              <a:t>                               Leading with your Heart</a:t>
            </a:r>
            <a:br>
              <a:rPr lang="en-US" sz="2000" dirty="0">
                <a:latin typeface="Times New Roman" panose="02020603050405020304" pitchFamily="18" charset="0"/>
                <a:cs typeface="Times New Roman" panose="02020603050405020304" pitchFamily="18" charset="0"/>
              </a:rPr>
            </a:br>
            <a:r>
              <a:rPr lang="en-US" sz="2200" b="0" i="0" dirty="0">
                <a:effectLst/>
                <a:latin typeface="Times New Roman" panose="02020603050405020304" pitchFamily="18" charset="0"/>
                <a:cs typeface="Times New Roman" panose="02020603050405020304" pitchFamily="18" charset="0"/>
              </a:rPr>
              <a:t>People who lead only with their heart can seem overly emotional, basing their decisions on whether or not someone’s feelings may get hurt. This type of behavior usually results in the leader avoiding conflict.</a:t>
            </a:r>
            <a:endParaRPr lang="en-US" sz="22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9424648-B38E-4261-B9BB-6DA65820B4B1}"/>
              </a:ext>
            </a:extLst>
          </p:cNvPr>
          <p:cNvSpPr>
            <a:spLocks noGrp="1"/>
          </p:cNvSpPr>
          <p:nvPr>
            <p:ph type="body" idx="1"/>
          </p:nvPr>
        </p:nvSpPr>
        <p:spPr/>
        <p:txBody>
          <a:bodyPr>
            <a:normAutofit/>
          </a:bodyPr>
          <a:lstStyle/>
          <a:p>
            <a:pPr marL="50800" indent="0">
              <a:buNone/>
            </a:pPr>
            <a:r>
              <a:rPr lang="en-US" b="1" i="0" dirty="0">
                <a:effectLst/>
                <a:latin typeface="Times New Roman" panose="02020603050405020304" pitchFamily="18" charset="0"/>
                <a:cs typeface="Times New Roman" panose="02020603050405020304" pitchFamily="18" charset="0"/>
              </a:rPr>
              <a:t>Strengths</a:t>
            </a:r>
            <a:br>
              <a:rPr lang="en-US" b="1" i="0" dirty="0">
                <a:effectLst/>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Encourages people to join in discussions, decisions.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Steps in to resolve process problems, such as conflict.</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Listens to all viewpoints.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Recognizes and praises others for their efforts.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Helps reduce stress by     lightening the mood.</a:t>
            </a: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952A83DD-4A20-49A5-AC88-14C1BF30AC86}"/>
              </a:ext>
            </a:extLst>
          </p:cNvPr>
          <p:cNvSpPr>
            <a:spLocks noGrp="1"/>
          </p:cNvSpPr>
          <p:nvPr>
            <p:ph type="body" idx="2"/>
          </p:nvPr>
        </p:nvSpPr>
        <p:spPr>
          <a:xfrm>
            <a:off x="6016171" y="1534886"/>
            <a:ext cx="5903686" cy="4525963"/>
          </a:xfrm>
        </p:spPr>
        <p:txBody>
          <a:bodyPr>
            <a:noAutofit/>
          </a:bodyPr>
          <a:lstStyle/>
          <a:p>
            <a:pPr marL="50800" indent="0">
              <a:spcBef>
                <a:spcPts val="1200"/>
              </a:spcBef>
              <a:spcAft>
                <a:spcPts val="600"/>
              </a:spcAft>
              <a:buNone/>
            </a:pPr>
            <a:r>
              <a:rPr lang="en-US" b="1" i="0" dirty="0">
                <a:effectLst/>
                <a:latin typeface="Times New Roman" panose="02020603050405020304" pitchFamily="18" charset="0"/>
                <a:cs typeface="Times New Roman" panose="02020603050405020304" pitchFamily="18" charset="0"/>
              </a:rPr>
              <a:t>Weaknesses</a:t>
            </a:r>
            <a:br>
              <a:rPr lang="en-US" b="1" i="0" dirty="0">
                <a:effectLst/>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Sees team process and organizational climate as ends in themselves.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Fails to challenge or contradict others.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Does not recognize the importance of accomplishing tasks.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Overuses humor and other conflict-mitigation techniques.</a:t>
            </a:r>
            <a:br>
              <a:rPr lang="en-US" dirty="0">
                <a:latin typeface="Times New Roman" panose="02020603050405020304" pitchFamily="18" charset="0"/>
                <a:cs typeface="Times New Roman" panose="02020603050405020304" pitchFamily="18" charset="0"/>
              </a:rPr>
            </a:br>
            <a:r>
              <a:rPr lang="en-US" b="0" i="0" dirty="0">
                <a:effectLst/>
                <a:latin typeface="Times New Roman" panose="02020603050405020304" pitchFamily="18" charset="0"/>
                <a:cs typeface="Times New Roman" panose="02020603050405020304" pitchFamily="18" charset="0"/>
              </a:rPr>
              <a:t>• Does not emphasize long-range planning</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407C722-4063-4F55-AE6F-C4407634E2DE}"/>
              </a:ext>
            </a:extLst>
          </p:cNvPr>
          <p:cNvSpPr txBox="1"/>
          <p:nvPr/>
        </p:nvSpPr>
        <p:spPr>
          <a:xfrm>
            <a:off x="1502230" y="6308727"/>
            <a:ext cx="10178142" cy="305282"/>
          </a:xfrm>
          <a:prstGeom prst="rect">
            <a:avLst/>
          </a:prstGeom>
          <a:noFill/>
        </p:spPr>
        <p:txBody>
          <a:bodyPr wrap="square" rtlCol="0">
            <a:spAutoFit/>
          </a:bodyPr>
          <a:lstStyle/>
          <a:p>
            <a:pPr algn="r"/>
            <a:r>
              <a:rPr lang="en-US" dirty="0">
                <a:solidFill>
                  <a:schemeClr val="bg1"/>
                </a:solidFill>
              </a:rPr>
              <a:t>Source: https://www.linkedin.com/pulse/head-vs-heart-leadership-great-debate-joshua-miller</a:t>
            </a:r>
          </a:p>
        </p:txBody>
      </p:sp>
    </p:spTree>
    <p:extLst>
      <p:ext uri="{BB962C8B-B14F-4D97-AF65-F5344CB8AC3E}">
        <p14:creationId xmlns:p14="http://schemas.microsoft.com/office/powerpoint/2010/main" val="425501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990600"/>
          </a:xfrm>
        </p:spPr>
        <p:txBody>
          <a:bodyPr>
            <a:normAutofit fontScale="90000"/>
          </a:bodyPr>
          <a:lstStyle/>
          <a:p>
            <a:r>
              <a:rPr lang="en-US" dirty="0"/>
              <a:t>Impact of Unconscious </a:t>
            </a:r>
            <a:br>
              <a:rPr lang="en-US" dirty="0"/>
            </a:br>
            <a:r>
              <a:rPr lang="en-US" dirty="0"/>
              <a:t>Bias in the Workplace</a:t>
            </a:r>
          </a:p>
        </p:txBody>
      </p:sp>
      <p:sp>
        <p:nvSpPr>
          <p:cNvPr id="3" name="Content Placeholder 2"/>
          <p:cNvSpPr>
            <a:spLocks noGrp="1"/>
          </p:cNvSpPr>
          <p:nvPr>
            <p:ph idx="1"/>
          </p:nvPr>
        </p:nvSpPr>
        <p:spPr>
          <a:xfrm>
            <a:off x="255270" y="1798637"/>
            <a:ext cx="11681460" cy="4525963"/>
          </a:xfrm>
        </p:spPr>
        <p:txBody>
          <a:bodyPr>
            <a:normAutofit/>
          </a:bodyPr>
          <a:lstStyle/>
          <a:p>
            <a:r>
              <a:rPr lang="en-US" dirty="0"/>
              <a:t>Race, gender, and age are some of the categories that come to mind when we think about biases.</a:t>
            </a:r>
          </a:p>
          <a:p>
            <a:pPr marL="0" indent="0">
              <a:buNone/>
            </a:pPr>
            <a:endParaRPr lang="en-US" dirty="0"/>
          </a:p>
          <a:p>
            <a:r>
              <a:rPr lang="en-US" dirty="0"/>
              <a:t>People carry unconscious biases, both positive and negative, about a myriad of characteristics that can be much more subtle.</a:t>
            </a:r>
          </a:p>
          <a:p>
            <a:pPr lvl="1"/>
            <a:r>
              <a:rPr lang="en-US" dirty="0"/>
              <a:t>For example, we hold stereotypes based on height and weight, marital or parental status, foreign or regional accents, country or region of origin, introversion or extroversion, just to name a few.</a:t>
            </a:r>
          </a:p>
        </p:txBody>
      </p:sp>
    </p:spTree>
    <p:extLst>
      <p:ext uri="{BB962C8B-B14F-4D97-AF65-F5344CB8AC3E}">
        <p14:creationId xmlns:p14="http://schemas.microsoft.com/office/powerpoint/2010/main" val="239472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Positive and Negative biases affect:	</a:t>
            </a:r>
          </a:p>
        </p:txBody>
      </p:sp>
      <p:sp>
        <p:nvSpPr>
          <p:cNvPr id="3" name="Content Placeholder 2"/>
          <p:cNvSpPr>
            <a:spLocks noGrp="1"/>
          </p:cNvSpPr>
          <p:nvPr>
            <p:ph idx="1"/>
          </p:nvPr>
        </p:nvSpPr>
        <p:spPr/>
        <p:txBody>
          <a:bodyPr>
            <a:normAutofit/>
          </a:bodyPr>
          <a:lstStyle/>
          <a:p>
            <a:r>
              <a:rPr lang="en-US"/>
              <a:t>Recruitment, hiring, and offer terms</a:t>
            </a:r>
          </a:p>
          <a:p>
            <a:r>
              <a:rPr lang="en-US"/>
              <a:t>Onboarding and benefit plan design</a:t>
            </a:r>
          </a:p>
          <a:p>
            <a:r>
              <a:rPr lang="en-US"/>
              <a:t>Employee interactions and employee satisfaction</a:t>
            </a:r>
          </a:p>
          <a:p>
            <a:r>
              <a:rPr lang="en-US"/>
              <a:t>Team and project assignments</a:t>
            </a:r>
          </a:p>
          <a:p>
            <a:r>
              <a:rPr lang="en-US"/>
              <a:t>Performance evaluations, compensation, and promotions</a:t>
            </a:r>
          </a:p>
          <a:p>
            <a:r>
              <a:rPr lang="en-US"/>
              <a:t>Client or customer service</a:t>
            </a:r>
          </a:p>
          <a:p>
            <a:r>
              <a:rPr lang="en-US"/>
              <a:t>Openness to new ideas and innovative solutions</a:t>
            </a:r>
          </a:p>
          <a:p>
            <a:r>
              <a:rPr lang="en-US"/>
              <a:t>Corrective action</a:t>
            </a:r>
          </a:p>
        </p:txBody>
      </p:sp>
    </p:spTree>
    <p:extLst>
      <p:ext uri="{BB962C8B-B14F-4D97-AF65-F5344CB8AC3E}">
        <p14:creationId xmlns:p14="http://schemas.microsoft.com/office/powerpoint/2010/main" val="282817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Affinity Bias and Micro-aggressions</a:t>
            </a:r>
          </a:p>
        </p:txBody>
      </p:sp>
      <p:sp>
        <p:nvSpPr>
          <p:cNvPr id="3" name="Content Placeholder 2"/>
          <p:cNvSpPr>
            <a:spLocks noGrp="1"/>
          </p:cNvSpPr>
          <p:nvPr>
            <p:ph idx="1"/>
          </p:nvPr>
        </p:nvSpPr>
        <p:spPr/>
        <p:txBody>
          <a:bodyPr>
            <a:normAutofit fontScale="92500"/>
          </a:bodyPr>
          <a:lstStyle/>
          <a:p>
            <a:r>
              <a:rPr lang="en-US" dirty="0"/>
              <a:t>Favoring our family members, members of our own community, and people with whom we feel a connection based on shared characteristics or experiences are examples of</a:t>
            </a:r>
            <a:r>
              <a:rPr lang="en-US" b="1" dirty="0"/>
              <a:t> Affinity Bias.</a:t>
            </a:r>
          </a:p>
          <a:p>
            <a:pPr marL="0" indent="0">
              <a:buNone/>
            </a:pPr>
            <a:r>
              <a:rPr lang="en-US" b="1" dirty="0"/>
              <a:t> </a:t>
            </a:r>
            <a:endParaRPr lang="en-US" dirty="0"/>
          </a:p>
          <a:p>
            <a:r>
              <a:rPr lang="en-US" b="1" dirty="0"/>
              <a:t>Micro-aggressions </a:t>
            </a:r>
            <a:r>
              <a:rPr lang="en-US" dirty="0"/>
              <a:t>are defined as “the brief and commonplace daily verbal, behavioral, and environmental indignities, whether intentional or unintentional, that communicate hostile, derogatory, or negative racial, gender, sexual-orientation, and religious slights and insults.“ –</a:t>
            </a:r>
            <a:r>
              <a:rPr lang="en-US" dirty="0" err="1"/>
              <a:t>Derald</a:t>
            </a:r>
            <a:r>
              <a:rPr lang="en-US" dirty="0"/>
              <a:t> Wing Sue, Ph.D.</a:t>
            </a:r>
          </a:p>
        </p:txBody>
      </p:sp>
    </p:spTree>
    <p:extLst>
      <p:ext uri="{BB962C8B-B14F-4D97-AF65-F5344CB8AC3E}">
        <p14:creationId xmlns:p14="http://schemas.microsoft.com/office/powerpoint/2010/main" val="338042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Examples of Racial Macroaggressions</a:t>
            </a:r>
          </a:p>
        </p:txBody>
      </p:sp>
      <p:sp>
        <p:nvSpPr>
          <p:cNvPr id="3" name="Content Placeholder 2"/>
          <p:cNvSpPr>
            <a:spLocks noGrp="1"/>
          </p:cNvSpPr>
          <p:nvPr>
            <p:ph sz="half" idx="1"/>
          </p:nvPr>
        </p:nvSpPr>
        <p:spPr/>
        <p:txBody>
          <a:bodyPr>
            <a:normAutofit/>
          </a:bodyPr>
          <a:lstStyle/>
          <a:p>
            <a:pPr marL="0" indent="0" algn="ctr">
              <a:buNone/>
            </a:pPr>
            <a:r>
              <a:rPr lang="en-US" dirty="0"/>
              <a:t>“You are a credit to your race.”</a:t>
            </a:r>
          </a:p>
          <a:p>
            <a:pPr marL="0" indent="0">
              <a:buNone/>
            </a:pPr>
            <a:endParaRPr lang="en-US" dirty="0"/>
          </a:p>
          <a:p>
            <a:pPr marL="0" indent="0" algn="ctr">
              <a:buNone/>
            </a:pPr>
            <a:endParaRPr lang="en-US" dirty="0"/>
          </a:p>
          <a:p>
            <a:pPr marL="0" indent="0" algn="ctr">
              <a:buNone/>
            </a:pPr>
            <a:r>
              <a:rPr lang="en-US" dirty="0"/>
              <a:t>“When I look at you, I don’t see color.”</a:t>
            </a:r>
          </a:p>
          <a:p>
            <a:pPr marL="0" indent="0" algn="ctr">
              <a:buNone/>
            </a:pPr>
            <a:endParaRPr lang="en-US" dirty="0"/>
          </a:p>
          <a:p>
            <a:pPr marL="0" indent="0" algn="ctr">
              <a:buNone/>
            </a:pPr>
            <a:endParaRPr lang="en-US" dirty="0"/>
          </a:p>
          <a:p>
            <a:pPr marL="0" indent="0" algn="ctr">
              <a:buNone/>
            </a:pPr>
            <a:r>
              <a:rPr lang="en-US" dirty="0"/>
              <a:t>“I’m not a racist. I have several minority friends.”</a:t>
            </a:r>
          </a:p>
        </p:txBody>
      </p:sp>
      <p:sp>
        <p:nvSpPr>
          <p:cNvPr id="4" name="Content Placeholder 3"/>
          <p:cNvSpPr>
            <a:spLocks noGrp="1"/>
          </p:cNvSpPr>
          <p:nvPr>
            <p:ph sz="half" idx="2"/>
          </p:nvPr>
        </p:nvSpPr>
        <p:spPr/>
        <p:txBody>
          <a:bodyPr>
            <a:normAutofit/>
          </a:bodyPr>
          <a:lstStyle/>
          <a:p>
            <a:pPr marL="0" indent="0" algn="ctr">
              <a:buNone/>
            </a:pPr>
            <a:r>
              <a:rPr lang="en-US" dirty="0"/>
              <a:t>People of my race are generally not as intelligent as others.</a:t>
            </a:r>
          </a:p>
          <a:p>
            <a:pPr marL="0" indent="0" algn="ctr">
              <a:buNone/>
            </a:pPr>
            <a:endParaRPr lang="en-US" dirty="0"/>
          </a:p>
          <a:p>
            <a:pPr marL="0" indent="0" algn="ctr">
              <a:buNone/>
            </a:pPr>
            <a:r>
              <a:rPr lang="en-US" dirty="0"/>
              <a:t>Denying a person of color’s racial/ethnic experiences.</a:t>
            </a:r>
          </a:p>
          <a:p>
            <a:pPr marL="0" indent="0" algn="ctr">
              <a:buNone/>
            </a:pPr>
            <a:endParaRPr lang="en-US" dirty="0"/>
          </a:p>
          <a:p>
            <a:pPr marL="0" indent="0" algn="ctr">
              <a:buNone/>
            </a:pPr>
            <a:endParaRPr lang="en-US" dirty="0"/>
          </a:p>
          <a:p>
            <a:pPr marL="0" indent="0" algn="ctr">
              <a:buNone/>
            </a:pPr>
            <a:r>
              <a:rPr lang="en-US" dirty="0"/>
              <a:t>I am immune to races because I have friends that are minorities.</a:t>
            </a:r>
          </a:p>
        </p:txBody>
      </p:sp>
      <p:cxnSp>
        <p:nvCxnSpPr>
          <p:cNvPr id="6" name="Straight Connector 5"/>
          <p:cNvCxnSpPr/>
          <p:nvPr/>
        </p:nvCxnSpPr>
        <p:spPr>
          <a:xfrm>
            <a:off x="2438400" y="30480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05600" y="30480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05600" y="43434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4367463"/>
            <a:ext cx="2971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82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90"/>
        <p:cNvGrpSpPr/>
        <p:nvPr/>
      </p:nvGrpSpPr>
      <p:grpSpPr>
        <a:xfrm>
          <a:off x="0" y="0"/>
          <a:ext cx="0" cy="0"/>
          <a:chOff x="0" y="0"/>
          <a:chExt cx="0" cy="0"/>
        </a:xfrm>
      </p:grpSpPr>
      <p:sp>
        <p:nvSpPr>
          <p:cNvPr id="791" name="Google Shape;791;g11147bf37a1_0_50"/>
          <p:cNvSpPr txBox="1">
            <a:spLocks noGrp="1"/>
          </p:cNvSpPr>
          <p:nvPr>
            <p:ph type="title"/>
          </p:nvPr>
        </p:nvSpPr>
        <p:spPr>
          <a:xfrm>
            <a:off x="2754525" y="448125"/>
            <a:ext cx="91203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1800"/>
              <a:buNone/>
            </a:pPr>
            <a:r>
              <a:rPr lang="en-US" sz="4411" dirty="0"/>
              <a:t>From </a:t>
            </a:r>
            <a:r>
              <a:rPr lang="en-US" sz="4411" i="1" dirty="0"/>
              <a:t>Moment  </a:t>
            </a:r>
            <a:r>
              <a:rPr lang="en-US" sz="4411" dirty="0"/>
              <a:t>to </a:t>
            </a:r>
            <a:r>
              <a:rPr lang="en-US" sz="4411" i="1" dirty="0"/>
              <a:t>Movement</a:t>
            </a:r>
            <a:br>
              <a:rPr lang="en-US" sz="4411" i="1" dirty="0"/>
            </a:br>
            <a:endParaRPr sz="6300" dirty="0"/>
          </a:p>
        </p:txBody>
      </p:sp>
      <p:sp>
        <p:nvSpPr>
          <p:cNvPr id="792" name="Google Shape;792;g11147bf37a1_0_50"/>
          <p:cNvSpPr txBox="1">
            <a:spLocks noGrp="1"/>
          </p:cNvSpPr>
          <p:nvPr>
            <p:ph type="body" idx="1"/>
          </p:nvPr>
        </p:nvSpPr>
        <p:spPr>
          <a:xfrm>
            <a:off x="344557" y="2722750"/>
            <a:ext cx="11847443" cy="4041000"/>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rgbClr val="F2F2F2"/>
              </a:buClr>
              <a:buSzPts val="3200"/>
              <a:buFont typeface="Calibri"/>
              <a:buChar char="•"/>
            </a:pPr>
            <a:r>
              <a:rPr lang="en-US" dirty="0">
                <a:solidFill>
                  <a:srgbClr val="F2F2F2"/>
                </a:solidFill>
                <a:latin typeface="Times New Roman" panose="02020603050405020304" pitchFamily="18" charset="0"/>
                <a:cs typeface="Times New Roman" panose="02020603050405020304" pitchFamily="18" charset="0"/>
              </a:rPr>
              <a:t>Public Health Administrator: Retired (25 years)</a:t>
            </a:r>
            <a:endParaRPr dirty="0">
              <a:solidFill>
                <a:srgbClr val="000000"/>
              </a:solidFill>
              <a:latin typeface="Times New Roman" panose="02020603050405020304" pitchFamily="18" charset="0"/>
              <a:cs typeface="Times New Roman" panose="02020603050405020304" pitchFamily="18" charset="0"/>
            </a:endParaRPr>
          </a:p>
          <a:p>
            <a:pPr marL="285750" indent="-285750">
              <a:spcBef>
                <a:spcPts val="0"/>
              </a:spcBef>
              <a:buClr>
                <a:srgbClr val="F2F2F2"/>
              </a:buClr>
              <a:buSzPts val="3200"/>
              <a:buFont typeface="Calibri"/>
              <a:buChar char="•"/>
            </a:pPr>
            <a:r>
              <a:rPr lang="en-US" dirty="0">
                <a:solidFill>
                  <a:srgbClr val="F2F2F2"/>
                </a:solidFill>
                <a:latin typeface="Times New Roman" panose="02020603050405020304" pitchFamily="18" charset="0"/>
                <a:cs typeface="Times New Roman" panose="02020603050405020304" pitchFamily="18" charset="0"/>
              </a:rPr>
              <a:t>Trainer/ Motivator/ Community Organizer</a:t>
            </a:r>
            <a:endParaRPr lang="en-US" dirty="0">
              <a:solidFill>
                <a:srgbClr val="000000"/>
              </a:solidFill>
              <a:latin typeface="Times New Roman" panose="02020603050405020304" pitchFamily="18" charset="0"/>
              <a:cs typeface="Times New Roman" panose="02020603050405020304" pitchFamily="18" charset="0"/>
            </a:endParaRPr>
          </a:p>
          <a:p>
            <a:pPr marL="285750" lvl="0" indent="-285750" algn="l" rtl="0">
              <a:lnSpc>
                <a:spcPct val="100000"/>
              </a:lnSpc>
              <a:spcBef>
                <a:spcPts val="0"/>
              </a:spcBef>
              <a:spcAft>
                <a:spcPts val="0"/>
              </a:spcAft>
              <a:buClr>
                <a:srgbClr val="F2F2F2"/>
              </a:buClr>
              <a:buSzPts val="3200"/>
              <a:buFont typeface="Calibri"/>
              <a:buChar char="•"/>
            </a:pPr>
            <a:r>
              <a:rPr lang="en-US" dirty="0">
                <a:solidFill>
                  <a:srgbClr val="F2F2F2"/>
                </a:solidFill>
                <a:latin typeface="Times New Roman" panose="02020603050405020304" pitchFamily="18" charset="0"/>
                <a:cs typeface="Times New Roman" panose="02020603050405020304" pitchFamily="18" charset="0"/>
              </a:rPr>
              <a:t>Human Impact Partners Health Equity Fellow</a:t>
            </a:r>
            <a:endParaRPr dirty="0">
              <a:solidFill>
                <a:srgbClr val="000000"/>
              </a:solidFill>
              <a:latin typeface="Times New Roman" panose="02020603050405020304" pitchFamily="18" charset="0"/>
              <a:cs typeface="Times New Roman" panose="02020603050405020304" pitchFamily="18" charset="0"/>
            </a:endParaRPr>
          </a:p>
          <a:p>
            <a:pPr marL="285750" lvl="0" indent="-285750" algn="l" rtl="0">
              <a:lnSpc>
                <a:spcPct val="100000"/>
              </a:lnSpc>
              <a:spcBef>
                <a:spcPts val="0"/>
              </a:spcBef>
              <a:spcAft>
                <a:spcPts val="0"/>
              </a:spcAft>
              <a:buClr>
                <a:srgbClr val="F2F2F2"/>
              </a:buClr>
              <a:buSzPts val="3200"/>
              <a:buFont typeface="Calibri"/>
              <a:buChar char="•"/>
            </a:pPr>
            <a:r>
              <a:rPr lang="en-US" dirty="0">
                <a:solidFill>
                  <a:srgbClr val="F2F2F2"/>
                </a:solidFill>
                <a:latin typeface="Times New Roman" panose="02020603050405020304" pitchFamily="18" charset="0"/>
                <a:cs typeface="Times New Roman" panose="02020603050405020304" pitchFamily="18" charset="0"/>
              </a:rPr>
              <a:t>RWJF Culture of Health Leader Alumni</a:t>
            </a:r>
            <a:endParaRPr dirty="0">
              <a:solidFill>
                <a:srgbClr val="000000"/>
              </a:solidFill>
              <a:latin typeface="Times New Roman" panose="02020603050405020304" pitchFamily="18" charset="0"/>
              <a:cs typeface="Times New Roman" panose="02020603050405020304" pitchFamily="18" charset="0"/>
            </a:endParaRPr>
          </a:p>
          <a:p>
            <a:pPr marL="285750" lvl="0" indent="-285750" algn="l" rtl="0">
              <a:lnSpc>
                <a:spcPct val="100000"/>
              </a:lnSpc>
              <a:spcBef>
                <a:spcPts val="0"/>
              </a:spcBef>
              <a:spcAft>
                <a:spcPts val="0"/>
              </a:spcAft>
              <a:buClr>
                <a:srgbClr val="F2F2F2"/>
              </a:buClr>
              <a:buSzPts val="3200"/>
              <a:buFont typeface="Calibri"/>
              <a:buChar char="•"/>
            </a:pPr>
            <a:r>
              <a:rPr lang="en-US" dirty="0">
                <a:solidFill>
                  <a:srgbClr val="F2F2F2"/>
                </a:solidFill>
                <a:latin typeface="Times New Roman" panose="02020603050405020304" pitchFamily="18" charset="0"/>
                <a:cs typeface="Times New Roman" panose="02020603050405020304" pitchFamily="18" charset="0"/>
              </a:rPr>
              <a:t>National Collaboratives for Health Equity Member</a:t>
            </a:r>
            <a:endParaRPr dirty="0">
              <a:solidFill>
                <a:srgbClr val="000000"/>
              </a:solidFill>
              <a:latin typeface="Times New Roman" panose="02020603050405020304" pitchFamily="18" charset="0"/>
              <a:cs typeface="Times New Roman" panose="02020603050405020304" pitchFamily="18" charset="0"/>
            </a:endParaRPr>
          </a:p>
          <a:p>
            <a:pPr marL="285750" lvl="0" indent="-285750" algn="l" rtl="0">
              <a:lnSpc>
                <a:spcPct val="100000"/>
              </a:lnSpc>
              <a:spcBef>
                <a:spcPts val="0"/>
              </a:spcBef>
              <a:spcAft>
                <a:spcPts val="0"/>
              </a:spcAft>
              <a:buClr>
                <a:srgbClr val="F2F2F2"/>
              </a:buClr>
              <a:buSzPts val="3200"/>
              <a:buFont typeface="Calibri"/>
              <a:buChar char="•"/>
            </a:pPr>
            <a:r>
              <a:rPr lang="en-US" dirty="0">
                <a:solidFill>
                  <a:srgbClr val="F2F2F2"/>
                </a:solidFill>
                <a:latin typeface="Times New Roman" panose="02020603050405020304" pitchFamily="18" charset="0"/>
                <a:cs typeface="Times New Roman" panose="02020603050405020304" pitchFamily="18" charset="0"/>
              </a:rPr>
              <a:t>Jefferson County, Al Health Equity Connector</a:t>
            </a:r>
            <a:endParaRPr dirty="0">
              <a:solidFill>
                <a:srgbClr val="000000"/>
              </a:solidFill>
              <a:latin typeface="Times New Roman" panose="02020603050405020304" pitchFamily="18" charset="0"/>
              <a:cs typeface="Times New Roman" panose="02020603050405020304" pitchFamily="18" charset="0"/>
            </a:endParaRPr>
          </a:p>
          <a:p>
            <a:pPr marL="285750" lvl="0" indent="-57150" algn="l" rtl="0">
              <a:lnSpc>
                <a:spcPct val="100000"/>
              </a:lnSpc>
              <a:spcBef>
                <a:spcPts val="0"/>
              </a:spcBef>
              <a:spcAft>
                <a:spcPts val="0"/>
              </a:spcAft>
              <a:buClr>
                <a:schemeClr val="dk1"/>
              </a:buClr>
              <a:buSzPts val="3600"/>
              <a:buFont typeface="Arial"/>
              <a:buNone/>
            </a:pPr>
            <a:endParaRPr sz="3600" dirty="0">
              <a:solidFill>
                <a:srgbClr val="F2F2F2"/>
              </a:solidFill>
              <a:latin typeface="Arial"/>
              <a:ea typeface="Arial"/>
              <a:cs typeface="Arial"/>
              <a:sym typeface="Arial"/>
            </a:endParaRPr>
          </a:p>
          <a:p>
            <a:pPr marL="0" lvl="0" indent="0" algn="l" rtl="0">
              <a:lnSpc>
                <a:spcPct val="100000"/>
              </a:lnSpc>
              <a:spcBef>
                <a:spcPts val="360"/>
              </a:spcBef>
              <a:spcAft>
                <a:spcPts val="0"/>
              </a:spcAft>
              <a:buSzPts val="1800"/>
              <a:buNone/>
            </a:pPr>
            <a:endParaRPr dirty="0"/>
          </a:p>
        </p:txBody>
      </p:sp>
      <p:pic>
        <p:nvPicPr>
          <p:cNvPr id="793" name="Google Shape;793;g11147bf37a1_0_50" descr="A person speaking into a microphone&#10;&#10;Description automatically generated with medium confidence"/>
          <p:cNvPicPr preferRelativeResize="0">
            <a:picLocks noGrp="1"/>
          </p:cNvPicPr>
          <p:nvPr>
            <p:ph type="pic" idx="2"/>
          </p:nvPr>
        </p:nvPicPr>
        <p:blipFill rotWithShape="1">
          <a:blip r:embed="rId3">
            <a:alphaModFix/>
          </a:blip>
          <a:srcRect t="4229" b="4228"/>
          <a:stretch/>
        </p:blipFill>
        <p:spPr>
          <a:xfrm flipH="1">
            <a:off x="0" y="0"/>
            <a:ext cx="2348900" cy="2503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Combating Microaggressions</a:t>
            </a:r>
          </a:p>
        </p:txBody>
      </p:sp>
      <p:sp>
        <p:nvSpPr>
          <p:cNvPr id="3" name="Content Placeholder 2"/>
          <p:cNvSpPr>
            <a:spLocks noGrp="1"/>
          </p:cNvSpPr>
          <p:nvPr>
            <p:ph idx="1"/>
          </p:nvPr>
        </p:nvSpPr>
        <p:spPr>
          <a:xfrm>
            <a:off x="609600" y="1417638"/>
            <a:ext cx="10972800" cy="4525963"/>
          </a:xfrm>
        </p:spPr>
        <p:txBody>
          <a:bodyPr>
            <a:noAutofit/>
          </a:bodyPr>
          <a:lstStyle/>
          <a:p>
            <a:pPr indent="-457200"/>
            <a:r>
              <a:rPr lang="en-US" dirty="0"/>
              <a:t>Don’t expect people to be the expert for their entire group (or others).  Do not “Single Out” individuals</a:t>
            </a:r>
          </a:p>
          <a:p>
            <a:pPr indent="-457200"/>
            <a:r>
              <a:rPr lang="en-US" dirty="0"/>
              <a:t>Establish clear ground rules and expectations when talking about issues of diversity</a:t>
            </a:r>
          </a:p>
          <a:p>
            <a:pPr indent="-457200"/>
            <a:r>
              <a:rPr lang="en-US" dirty="0"/>
              <a:t>Be aware of how you challenge opinions that do not agree with your own.</a:t>
            </a:r>
          </a:p>
          <a:p>
            <a:pPr indent="-457200"/>
            <a:r>
              <a:rPr lang="en-US" dirty="0"/>
              <a:t>Interrupt problematic behavior immediately</a:t>
            </a:r>
          </a:p>
          <a:p>
            <a:pPr marL="0" indent="0" algn="r">
              <a:buNone/>
            </a:pPr>
            <a:endParaRPr lang="en-US" dirty="0"/>
          </a:p>
          <a:p>
            <a:pPr marL="0" indent="0" algn="r">
              <a:buNone/>
            </a:pPr>
            <a:r>
              <a:rPr lang="en-US" dirty="0"/>
              <a:t>Source: Examples of Microaggressions in the Classrooms</a:t>
            </a:r>
          </a:p>
          <a:p>
            <a:pPr marL="0" indent="0" algn="r">
              <a:buNone/>
            </a:pPr>
            <a:r>
              <a:rPr lang="en-US" dirty="0"/>
              <a:t>www.earth.miami.edu</a:t>
            </a:r>
          </a:p>
          <a:p>
            <a:pPr marL="0" indent="0" algn="r">
              <a:buNone/>
            </a:pPr>
            <a:r>
              <a:rPr lang="en-US" dirty="0"/>
              <a:t> </a:t>
            </a:r>
          </a:p>
        </p:txBody>
      </p:sp>
    </p:spTree>
    <p:extLst>
      <p:ext uri="{BB962C8B-B14F-4D97-AF65-F5344CB8AC3E}">
        <p14:creationId xmlns:p14="http://schemas.microsoft.com/office/powerpoint/2010/main" val="198558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Combating Unconscious Bias</a:t>
            </a:r>
          </a:p>
        </p:txBody>
      </p:sp>
      <p:sp>
        <p:nvSpPr>
          <p:cNvPr id="3" name="Content Placeholder 2"/>
          <p:cNvSpPr>
            <a:spLocks noGrp="1"/>
          </p:cNvSpPr>
          <p:nvPr>
            <p:ph idx="1"/>
          </p:nvPr>
        </p:nvSpPr>
        <p:spPr/>
        <p:txBody>
          <a:bodyPr>
            <a:normAutofit fontScale="92500" lnSpcReduction="10000"/>
          </a:bodyPr>
          <a:lstStyle/>
          <a:p>
            <a:r>
              <a:rPr lang="en-US" sz="3600" dirty="0"/>
              <a:t>It’s universal, therefore it does not make us bad people</a:t>
            </a:r>
          </a:p>
          <a:p>
            <a:r>
              <a:rPr lang="en-US" sz="3600" dirty="0"/>
              <a:t>Recognize its harmful (albeit unintended) effects, and accept the challenge to work on counteracting the biases that we all have.</a:t>
            </a:r>
          </a:p>
          <a:p>
            <a:r>
              <a:rPr lang="en-US" sz="3600" dirty="0"/>
              <a:t>This does not need to involve complex new processes or costly initiatives.</a:t>
            </a:r>
          </a:p>
          <a:p>
            <a:r>
              <a:rPr lang="en-US" sz="3600" dirty="0"/>
              <a:t>Start with deliberate, conscious eﬀorts to incorporate inclusiveness in our business decisions and in our everyday workplace interactions. </a:t>
            </a:r>
          </a:p>
          <a:p>
            <a:pPr marL="0" indent="0">
              <a:buNone/>
            </a:pPr>
            <a:endParaRPr lang="en-US" dirty="0"/>
          </a:p>
        </p:txBody>
      </p:sp>
    </p:spTree>
    <p:extLst>
      <p:ext uri="{BB962C8B-B14F-4D97-AF65-F5344CB8AC3E}">
        <p14:creationId xmlns:p14="http://schemas.microsoft.com/office/powerpoint/2010/main" val="127200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Preventing Affinity Bias</a:t>
            </a:r>
          </a:p>
        </p:txBody>
      </p:sp>
      <p:sp>
        <p:nvSpPr>
          <p:cNvPr id="3" name="Content Placeholder 2"/>
          <p:cNvSpPr>
            <a:spLocks noGrp="1"/>
          </p:cNvSpPr>
          <p:nvPr>
            <p:ph idx="1"/>
          </p:nvPr>
        </p:nvSpPr>
        <p:spPr>
          <a:xfrm>
            <a:off x="182880" y="1600201"/>
            <a:ext cx="11887200" cy="5143499"/>
          </a:xfrm>
        </p:spPr>
        <p:txBody>
          <a:bodyPr>
            <a:normAutofit/>
          </a:bodyPr>
          <a:lstStyle/>
          <a:p>
            <a:r>
              <a:rPr lang="en-US" sz="3600" dirty="0"/>
              <a:t>Diverse interview team</a:t>
            </a:r>
          </a:p>
          <a:p>
            <a:endParaRPr lang="en-US" sz="1000" dirty="0"/>
          </a:p>
          <a:p>
            <a:r>
              <a:rPr lang="en-US" sz="3600" dirty="0"/>
              <a:t>Mentor people who are not like you</a:t>
            </a:r>
          </a:p>
          <a:p>
            <a:endParaRPr lang="en-US" sz="1000" dirty="0"/>
          </a:p>
          <a:p>
            <a:r>
              <a:rPr lang="en-US" sz="3600" dirty="0"/>
              <a:t>Expand who is providing input and new ideas</a:t>
            </a:r>
          </a:p>
          <a:p>
            <a:endParaRPr lang="en-US" sz="1000" dirty="0"/>
          </a:p>
          <a:p>
            <a:r>
              <a:rPr lang="en-US" sz="3600" dirty="0"/>
              <a:t>Ask, “do they resemble me in some way.”</a:t>
            </a:r>
          </a:p>
          <a:p>
            <a:endParaRPr lang="en-US" sz="1000" dirty="0"/>
          </a:p>
          <a:p>
            <a:r>
              <a:rPr lang="en-US" sz="3600" dirty="0"/>
              <a:t>Focus on skills</a:t>
            </a:r>
          </a:p>
        </p:txBody>
      </p:sp>
      <p:sp>
        <p:nvSpPr>
          <p:cNvPr id="5" name="TextBox 4">
            <a:extLst>
              <a:ext uri="{FF2B5EF4-FFF2-40B4-BE49-F238E27FC236}">
                <a16:creationId xmlns:a16="http://schemas.microsoft.com/office/drawing/2014/main" id="{A68EDCD0-0519-E37B-1CF0-5D05326F0FC1}"/>
              </a:ext>
            </a:extLst>
          </p:cNvPr>
          <p:cNvSpPr txBox="1"/>
          <p:nvPr/>
        </p:nvSpPr>
        <p:spPr>
          <a:xfrm>
            <a:off x="6206490" y="5912703"/>
            <a:ext cx="6097904" cy="830997"/>
          </a:xfrm>
          <a:prstGeom prst="rect">
            <a:avLst/>
          </a:prstGeom>
          <a:noFill/>
        </p:spPr>
        <p:txBody>
          <a:bodyPr wrap="square">
            <a:spAutoFit/>
          </a:bodyPr>
          <a:lstStyle/>
          <a:p>
            <a:r>
              <a:rPr lang="en-US" sz="1600" dirty="0">
                <a:solidFill>
                  <a:schemeClr val="bg1"/>
                </a:solidFill>
              </a:rPr>
              <a:t>Keith Reynolds, Director of DEI Training</a:t>
            </a:r>
          </a:p>
          <a:p>
            <a:r>
              <a:rPr lang="en-US" sz="1600" dirty="0">
                <a:solidFill>
                  <a:schemeClr val="bg1"/>
                </a:solidFill>
              </a:rPr>
              <a:t>Wichita Ks Public Schools Office of DEI</a:t>
            </a:r>
          </a:p>
          <a:p>
            <a:r>
              <a:rPr lang="en-US" sz="1600" dirty="0">
                <a:solidFill>
                  <a:schemeClr val="bg1"/>
                </a:solidFill>
              </a:rPr>
              <a:t>kreynolds1@usd259.net</a:t>
            </a:r>
          </a:p>
        </p:txBody>
      </p:sp>
    </p:spTree>
    <p:extLst>
      <p:ext uri="{BB962C8B-B14F-4D97-AF65-F5344CB8AC3E}">
        <p14:creationId xmlns:p14="http://schemas.microsoft.com/office/powerpoint/2010/main" val="255857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B32E-DD61-4E64-A083-28B9B030467C}"/>
              </a:ext>
            </a:extLst>
          </p:cNvPr>
          <p:cNvSpPr>
            <a:spLocks noGrp="1"/>
          </p:cNvSpPr>
          <p:nvPr>
            <p:ph type="title"/>
          </p:nvPr>
        </p:nvSpPr>
        <p:spPr/>
        <p:txBody>
          <a:bodyPr>
            <a:noAutofit/>
          </a:bodyPr>
          <a:lstStyle/>
          <a:p>
            <a:r>
              <a:rPr lang="en-US" sz="3600" b="1" dirty="0">
                <a:latin typeface="Times New Roman" panose="02020603050405020304" pitchFamily="18" charset="0"/>
                <a:cs typeface="Times New Roman" panose="02020603050405020304" pitchFamily="18" charset="0"/>
              </a:rPr>
              <a:t>Which type are you?</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Head vs. Heart</a:t>
            </a:r>
          </a:p>
        </p:txBody>
      </p:sp>
      <p:sp>
        <p:nvSpPr>
          <p:cNvPr id="8" name="Text Placeholder 7">
            <a:extLst>
              <a:ext uri="{FF2B5EF4-FFF2-40B4-BE49-F238E27FC236}">
                <a16:creationId xmlns:a16="http://schemas.microsoft.com/office/drawing/2014/main" id="{13C9625D-3425-4087-81E4-7EA2CB385326}"/>
              </a:ext>
            </a:extLst>
          </p:cNvPr>
          <p:cNvSpPr>
            <a:spLocks noGrp="1"/>
          </p:cNvSpPr>
          <p:nvPr>
            <p:ph type="body" idx="1"/>
          </p:nvPr>
        </p:nvSpPr>
        <p:spPr>
          <a:xfrm>
            <a:off x="609600" y="1502230"/>
            <a:ext cx="10972800" cy="4525963"/>
          </a:xfrm>
        </p:spPr>
        <p:txBody>
          <a:bodyPr>
            <a:normAutofit/>
          </a:bodyPr>
          <a:lstStyle/>
          <a:p>
            <a:pPr marL="114300" indent="0">
              <a:buNone/>
            </a:pP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To handle yourself, use your head; to handle others , use your heart.” </a:t>
            </a:r>
            <a:r>
              <a:rPr lang="en-US" sz="3600" dirty="0">
                <a:latin typeface="Times New Roman" panose="02020603050405020304" pitchFamily="18" charset="0"/>
                <a:cs typeface="Times New Roman" panose="02020603050405020304" pitchFamily="18" charset="0"/>
              </a:rPr>
              <a:t>~ Eleanor Roosevelt</a:t>
            </a:r>
          </a:p>
          <a:p>
            <a:pPr marL="114300" indent="0">
              <a:buNone/>
            </a:pPr>
            <a:endParaRPr lang="en-US" sz="3600" dirty="0">
              <a:latin typeface="Times New Roman" panose="02020603050405020304" pitchFamily="18" charset="0"/>
              <a:cs typeface="Times New Roman" panose="02020603050405020304" pitchFamily="18" charset="0"/>
            </a:endParaRPr>
          </a:p>
          <a:p>
            <a:pPr marL="114300" indent="0">
              <a:buNone/>
            </a:pP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A good head and a good heart are always a formidable combination</a:t>
            </a:r>
            <a:r>
              <a:rPr lang="en-US" sz="3600" dirty="0">
                <a:latin typeface="Times New Roman" panose="02020603050405020304" pitchFamily="18" charset="0"/>
                <a:cs typeface="Times New Roman" panose="02020603050405020304" pitchFamily="18" charset="0"/>
              </a:rPr>
              <a:t>.” ~ Nelson Mandela</a:t>
            </a:r>
          </a:p>
        </p:txBody>
      </p:sp>
      <p:pic>
        <p:nvPicPr>
          <p:cNvPr id="4" name="Picture 3">
            <a:extLst>
              <a:ext uri="{FF2B5EF4-FFF2-40B4-BE49-F238E27FC236}">
                <a16:creationId xmlns:a16="http://schemas.microsoft.com/office/drawing/2014/main" id="{782150FB-5FED-463F-B8DF-732F2AFBE57D}"/>
              </a:ext>
            </a:extLst>
          </p:cNvPr>
          <p:cNvPicPr>
            <a:picLocks noChangeAspect="1"/>
          </p:cNvPicPr>
          <p:nvPr/>
        </p:nvPicPr>
        <p:blipFill>
          <a:blip r:embed="rId3"/>
          <a:stretch>
            <a:fillRect/>
          </a:stretch>
        </p:blipFill>
        <p:spPr>
          <a:xfrm>
            <a:off x="3479789" y="4589414"/>
            <a:ext cx="4161982" cy="2102195"/>
          </a:xfrm>
          <a:prstGeom prst="rect">
            <a:avLst/>
          </a:prstGeom>
        </p:spPr>
      </p:pic>
    </p:spTree>
    <p:extLst>
      <p:ext uri="{BB962C8B-B14F-4D97-AF65-F5344CB8AC3E}">
        <p14:creationId xmlns:p14="http://schemas.microsoft.com/office/powerpoint/2010/main" val="223223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B620-E78C-4C39-A650-FFB946E7381A}"/>
              </a:ext>
            </a:extLst>
          </p:cNvPr>
          <p:cNvSpPr>
            <a:spLocks noGrp="1"/>
          </p:cNvSpPr>
          <p:nvPr>
            <p:ph type="title"/>
          </p:nvPr>
        </p:nvSpPr>
        <p:spPr/>
        <p:txBody>
          <a:bodyPr>
            <a:normAutofit fontScale="90000"/>
          </a:bodyPr>
          <a:lstStyle/>
          <a:p>
            <a:r>
              <a:rPr lang="en-US" dirty="0">
                <a:latin typeface="Times New Roman" panose="02020603050405020304" pitchFamily="18" charset="0"/>
                <a:ea typeface="Calibri" panose="020F0502020204030204" pitchFamily="34" charset="0"/>
              </a:rPr>
              <a:t>What Is Implicit Bias? </a:t>
            </a:r>
            <a:br>
              <a:rPr lang="en-US" dirty="0">
                <a:latin typeface="Calibri" panose="020F0502020204030204" pitchFamily="34" charset="0"/>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48543760-2CED-4F35-B4EB-DBD42388B29A}"/>
              </a:ext>
            </a:extLst>
          </p:cNvPr>
          <p:cNvSpPr>
            <a:spLocks noGrp="1"/>
          </p:cNvSpPr>
          <p:nvPr>
            <p:ph type="body" idx="1"/>
          </p:nvPr>
        </p:nvSpPr>
        <p:spPr/>
        <p:txBody>
          <a:bodyPr>
            <a:noAutofit/>
          </a:bodyPr>
          <a:lstStyle/>
          <a:p>
            <a:pPr marL="0" marR="0" indent="0" fontAlgn="base">
              <a:spcBef>
                <a:spcPts val="0"/>
              </a:spcBef>
              <a:spcAft>
                <a:spcPts val="0"/>
              </a:spcAft>
              <a:buNone/>
            </a:pPr>
            <a:r>
              <a:rPr lang="en-US" sz="3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Implicit Bias</a:t>
            </a:r>
            <a:r>
              <a:rPr lang="en-US" sz="3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im•plic•it bi•as: The attitudes or stereotypes that affect our understanding, actions, and decisions in an unconscious manner. Activated involuntarily, without awareness or intentional control. Can be either positive or negative. Everyone is susceptible. </a:t>
            </a:r>
          </a:p>
          <a:p>
            <a:endParaRPr lang="en-US" sz="3600" dirty="0">
              <a:latin typeface="Times New Roman" panose="02020603050405020304" pitchFamily="18" charset="0"/>
              <a:cs typeface="Times New Roman" panose="02020603050405020304" pitchFamily="18" charset="0"/>
            </a:endParaRPr>
          </a:p>
          <a:p>
            <a:pPr marL="114300" indent="0">
              <a:buNone/>
            </a:pPr>
            <a:r>
              <a:rPr lang="en-US" sz="3600" b="1" i="1" dirty="0">
                <a:latin typeface="Times New Roman" panose="02020603050405020304" pitchFamily="18" charset="0"/>
                <a:cs typeface="Times New Roman" panose="02020603050405020304" pitchFamily="18" charset="0"/>
              </a:rPr>
              <a:t>Implicit Bias </a:t>
            </a:r>
            <a:r>
              <a:rPr lang="en-US" sz="3600" dirty="0">
                <a:latin typeface="Times New Roman" panose="02020603050405020304" pitchFamily="18" charset="0"/>
                <a:cs typeface="Times New Roman" panose="02020603050405020304" pitchFamily="18" charset="0"/>
              </a:rPr>
              <a:t>exists when people unconsciously hold attitudes toward others or associate stereotypes with them. </a:t>
            </a:r>
          </a:p>
        </p:txBody>
      </p:sp>
    </p:spTree>
    <p:extLst>
      <p:ext uri="{BB962C8B-B14F-4D97-AF65-F5344CB8AC3E}">
        <p14:creationId xmlns:p14="http://schemas.microsoft.com/office/powerpoint/2010/main" val="76180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746"/>
        <p:cNvGrpSpPr/>
        <p:nvPr/>
      </p:nvGrpSpPr>
      <p:grpSpPr>
        <a:xfrm>
          <a:off x="0" y="0"/>
          <a:ext cx="0" cy="0"/>
          <a:chOff x="0" y="0"/>
          <a:chExt cx="0" cy="0"/>
        </a:xfrm>
      </p:grpSpPr>
      <p:sp>
        <p:nvSpPr>
          <p:cNvPr id="747" name="Google Shape;747;p5"/>
          <p:cNvSpPr txBox="1">
            <a:spLocks noGrp="1"/>
          </p:cNvSpPr>
          <p:nvPr>
            <p:ph type="title"/>
          </p:nvPr>
        </p:nvSpPr>
        <p:spPr>
          <a:xfrm>
            <a:off x="427383" y="516775"/>
            <a:ext cx="10515600" cy="17500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dirty="0"/>
              <a:t>The Fierce Urgency of Now </a:t>
            </a:r>
            <a:endParaRPr dirty="0"/>
          </a:p>
        </p:txBody>
      </p:sp>
      <p:pic>
        <p:nvPicPr>
          <p:cNvPr id="748" name="Google Shape;748;p5" descr="I Have a Dream | Date, Quotations, &amp; Facts | Britannica"/>
          <p:cNvPicPr preferRelativeResize="0"/>
          <p:nvPr/>
        </p:nvPicPr>
        <p:blipFill rotWithShape="1">
          <a:blip r:embed="rId3">
            <a:alphaModFix/>
          </a:blip>
          <a:srcRect/>
          <a:stretch/>
        </p:blipFill>
        <p:spPr>
          <a:xfrm>
            <a:off x="7384822" y="1391805"/>
            <a:ext cx="4619091" cy="3663387"/>
          </a:xfrm>
          <a:prstGeom prst="rect">
            <a:avLst/>
          </a:prstGeom>
          <a:noFill/>
          <a:ln>
            <a:noFill/>
          </a:ln>
        </p:spPr>
      </p:pic>
      <p:sp>
        <p:nvSpPr>
          <p:cNvPr id="749" name="Google Shape;749;p5"/>
          <p:cNvSpPr txBox="1"/>
          <p:nvPr/>
        </p:nvSpPr>
        <p:spPr>
          <a:xfrm>
            <a:off x="324090" y="1391805"/>
            <a:ext cx="6817489" cy="3436337"/>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r>
              <a:rPr lang="en-US" sz="3200" b="0" i="0" u="none" strike="noStrike" cap="none" dirty="0">
                <a:solidFill>
                  <a:schemeClr val="bg1"/>
                </a:solidFill>
                <a:latin typeface="Times New Roman" panose="02020603050405020304" pitchFamily="18" charset="0"/>
                <a:cs typeface="Times New Roman" panose="02020603050405020304" pitchFamily="18" charset="0"/>
                <a:sym typeface="Arial"/>
              </a:rPr>
              <a:t>“We are now faced with the fact that tomorrow is today. We are confronted with </a:t>
            </a:r>
            <a:r>
              <a:rPr lang="en-US" sz="3200" b="1" i="1" u="none" strike="noStrike" cap="none" dirty="0">
                <a:solidFill>
                  <a:srgbClr val="C00000"/>
                </a:solidFill>
                <a:latin typeface="Times New Roman" panose="02020603050405020304" pitchFamily="18" charset="0"/>
                <a:cs typeface="Times New Roman" panose="02020603050405020304" pitchFamily="18" charset="0"/>
                <a:sym typeface="Arial"/>
              </a:rPr>
              <a:t>the fierce urgency of now</a:t>
            </a:r>
            <a:r>
              <a:rPr lang="en-US" sz="3200" b="0" i="1" u="none" strike="noStrike" cap="none" dirty="0">
                <a:solidFill>
                  <a:srgbClr val="C00000"/>
                </a:solidFill>
                <a:latin typeface="Times New Roman" panose="02020603050405020304" pitchFamily="18" charset="0"/>
                <a:cs typeface="Times New Roman" panose="02020603050405020304" pitchFamily="18" charset="0"/>
                <a:sym typeface="Arial"/>
              </a:rPr>
              <a:t>. </a:t>
            </a:r>
            <a:r>
              <a:rPr lang="en-US" sz="3200" b="0" i="0" u="none" strike="noStrike" cap="none" dirty="0">
                <a:solidFill>
                  <a:schemeClr val="bg1"/>
                </a:solidFill>
                <a:latin typeface="Times New Roman" panose="02020603050405020304" pitchFamily="18" charset="0"/>
                <a:cs typeface="Times New Roman" panose="02020603050405020304" pitchFamily="18" charset="0"/>
                <a:sym typeface="Arial"/>
              </a:rPr>
              <a:t>In this unfolding conundrum of life and history, there 'is' such a thing as being too late. </a:t>
            </a:r>
            <a:r>
              <a:rPr lang="en-US" sz="3200" b="1" i="1" u="none" strike="noStrike" cap="none" dirty="0">
                <a:solidFill>
                  <a:srgbClr val="C00000"/>
                </a:solidFill>
                <a:latin typeface="Times New Roman" panose="02020603050405020304" pitchFamily="18" charset="0"/>
                <a:cs typeface="Times New Roman" panose="02020603050405020304" pitchFamily="18" charset="0"/>
                <a:sym typeface="Arial"/>
              </a:rPr>
              <a:t>This is no time for apathy or complacency</a:t>
            </a:r>
            <a:r>
              <a:rPr lang="en-US" sz="3200" b="1" i="0" u="none" strike="noStrike" cap="none" dirty="0">
                <a:solidFill>
                  <a:srgbClr val="C00000"/>
                </a:solidFill>
                <a:latin typeface="Times New Roman" panose="02020603050405020304" pitchFamily="18" charset="0"/>
                <a:cs typeface="Times New Roman" panose="02020603050405020304" pitchFamily="18" charset="0"/>
                <a:sym typeface="Arial"/>
              </a:rPr>
              <a:t>.</a:t>
            </a:r>
            <a:r>
              <a:rPr lang="en-US" sz="3200" b="1" i="0" u="none" strike="noStrike" cap="none" dirty="0">
                <a:solidFill>
                  <a:srgbClr val="002060"/>
                </a:solidFill>
                <a:latin typeface="Times New Roman" panose="02020603050405020304" pitchFamily="18" charset="0"/>
                <a:cs typeface="Times New Roman" panose="02020603050405020304" pitchFamily="18" charset="0"/>
                <a:sym typeface="Arial"/>
              </a:rPr>
              <a:t> </a:t>
            </a:r>
            <a:r>
              <a:rPr lang="en-US" sz="3200" b="0" i="0" u="none" strike="noStrike" cap="none" dirty="0">
                <a:solidFill>
                  <a:schemeClr val="bg1"/>
                </a:solidFill>
                <a:latin typeface="Times New Roman" panose="02020603050405020304" pitchFamily="18" charset="0"/>
                <a:cs typeface="Times New Roman" panose="02020603050405020304" pitchFamily="18" charset="0"/>
                <a:sym typeface="Arial"/>
              </a:rPr>
              <a:t>This is a time for vigorous and positive action.” </a:t>
            </a:r>
          </a:p>
          <a:p>
            <a:pPr marL="0" marR="0" lvl="0" indent="0" algn="l" rtl="0">
              <a:lnSpc>
                <a:spcPct val="100000"/>
              </a:lnSpc>
              <a:spcBef>
                <a:spcPts val="0"/>
              </a:spcBef>
              <a:spcAft>
                <a:spcPts val="0"/>
              </a:spcAft>
              <a:buNone/>
            </a:pPr>
            <a:r>
              <a:rPr lang="en-US" sz="3200" dirty="0">
                <a:solidFill>
                  <a:schemeClr val="bg1"/>
                </a:solidFill>
                <a:latin typeface="Times New Roman" panose="02020603050405020304" pitchFamily="18" charset="0"/>
                <a:cs typeface="Times New Roman" panose="02020603050405020304" pitchFamily="18" charset="0"/>
              </a:rPr>
              <a:t>   ~</a:t>
            </a:r>
            <a:r>
              <a:rPr lang="en-US" sz="3200" b="0" i="0" u="none" strike="noStrike" cap="none" dirty="0">
                <a:solidFill>
                  <a:schemeClr val="bg1"/>
                </a:solidFill>
                <a:latin typeface="Times New Roman" panose="02020603050405020304" pitchFamily="18" charset="0"/>
                <a:cs typeface="Times New Roman" panose="02020603050405020304" pitchFamily="18" charset="0"/>
                <a:sym typeface="Arial"/>
              </a:rPr>
              <a:t>Reverend Dr. Martin Luther King Jr.</a:t>
            </a:r>
            <a:endParaRPr sz="3200" b="0" i="0" u="none" strike="noStrike" cap="none"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8607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D818CF-AB3B-4CA8-4903-68EB0F51BF11}"/>
              </a:ext>
            </a:extLst>
          </p:cNvPr>
          <p:cNvSpPr>
            <a:spLocks noGrp="1"/>
          </p:cNvSpPr>
          <p:nvPr>
            <p:ph type="body" idx="1"/>
          </p:nvPr>
        </p:nvSpPr>
        <p:spPr>
          <a:xfrm>
            <a:off x="536360" y="1245267"/>
            <a:ext cx="11192343" cy="4752310"/>
          </a:xfrm>
        </p:spPr>
        <p:txBody>
          <a:bodyPr>
            <a:normAutofit/>
          </a:bodyPr>
          <a:lstStyle/>
          <a:p>
            <a:pPr marL="76200" indent="0">
              <a:buNone/>
            </a:pPr>
            <a:r>
              <a:rPr lang="en-US" sz="2800" dirty="0">
                <a:solidFill>
                  <a:schemeClr val="bg1"/>
                </a:solidFill>
                <a:latin typeface="Helvetica Neue"/>
              </a:rPr>
              <a:t>We all hold biases. Here’s an opportunity for you to recognize and overcome them. </a:t>
            </a:r>
            <a:r>
              <a:rPr lang="en-US" sz="2800" b="0" i="0" dirty="0">
                <a:solidFill>
                  <a:schemeClr val="bg1"/>
                </a:solidFill>
                <a:effectLst/>
                <a:latin typeface="Helvetica Neue"/>
              </a:rPr>
              <a:t>This resource is a two-part tool that allows an individual to unpack specific behaviors to identify if those behaviors may be rooted in implicit bias. The tool consists of a list of yes/no questions and a brief reflection on each question. </a:t>
            </a:r>
          </a:p>
          <a:p>
            <a:r>
              <a:rPr lang="en-US" sz="2800" dirty="0">
                <a:solidFill>
                  <a:schemeClr val="bg1"/>
                </a:solidFill>
              </a:rPr>
              <a:t>Implicit Bias  Analysis Guide: </a:t>
            </a:r>
            <a:r>
              <a:rPr lang="en-US" sz="2800" dirty="0">
                <a:solidFill>
                  <a:schemeClr val="bg1"/>
                </a:solidFill>
                <a:hlinkClick r:id="rId3">
                  <a:extLst>
                    <a:ext uri="{A12FA001-AC4F-418D-AE19-62706E023703}">
                      <ahyp:hlinkClr xmlns:ahyp="http://schemas.microsoft.com/office/drawing/2018/hyperlinkcolor" val="tx"/>
                    </a:ext>
                  </a:extLst>
                </a:hlinkClick>
              </a:rPr>
              <a:t>https://drive.google.com/file/d/1cRe8PUliGkT6u8FNGy9qYVKeV_Btd4l9/view</a:t>
            </a:r>
            <a:endParaRPr lang="en-US" sz="2800" dirty="0">
              <a:solidFill>
                <a:schemeClr val="bg1"/>
              </a:solidFill>
            </a:endParaRPr>
          </a:p>
          <a:p>
            <a:r>
              <a:rPr lang="en-US" sz="2800" dirty="0">
                <a:solidFill>
                  <a:schemeClr val="bg1"/>
                </a:solidFill>
              </a:rPr>
              <a:t>Implicit Bias Test (Harvard): https://implicit.harvard.edu/implicit/takeatest.html</a:t>
            </a:r>
          </a:p>
        </p:txBody>
      </p:sp>
      <p:sp>
        <p:nvSpPr>
          <p:cNvPr id="3" name="Title 2">
            <a:extLst>
              <a:ext uri="{FF2B5EF4-FFF2-40B4-BE49-F238E27FC236}">
                <a16:creationId xmlns:a16="http://schemas.microsoft.com/office/drawing/2014/main" id="{E2A70E46-5E29-6CDC-5112-4D5C5E3980CE}"/>
              </a:ext>
            </a:extLst>
          </p:cNvPr>
          <p:cNvSpPr>
            <a:spLocks noGrp="1"/>
          </p:cNvSpPr>
          <p:nvPr>
            <p:ph type="title"/>
          </p:nvPr>
        </p:nvSpPr>
        <p:spPr/>
        <p:txBody>
          <a:bodyPr/>
          <a:lstStyle/>
          <a:p>
            <a:pPr algn="ctr"/>
            <a:r>
              <a:rPr lang="en-US" dirty="0">
                <a:solidFill>
                  <a:schemeClr val="bg1"/>
                </a:solidFill>
              </a:rPr>
              <a:t>Tools</a:t>
            </a:r>
          </a:p>
        </p:txBody>
      </p:sp>
    </p:spTree>
    <p:extLst>
      <p:ext uri="{BB962C8B-B14F-4D97-AF65-F5344CB8AC3E}">
        <p14:creationId xmlns:p14="http://schemas.microsoft.com/office/powerpoint/2010/main" val="3335122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62178-5DE6-44C8-AE62-8B9F37AC0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C072A-164C-5E1F-8325-37E2985A77D2}"/>
              </a:ext>
            </a:extLst>
          </p:cNvPr>
          <p:cNvSpPr>
            <a:spLocks noGrp="1"/>
          </p:cNvSpPr>
          <p:nvPr>
            <p:ph type="title"/>
          </p:nvPr>
        </p:nvSpPr>
        <p:spPr>
          <a:xfrm>
            <a:off x="838200" y="1724858"/>
            <a:ext cx="4375151" cy="2308324"/>
          </a:xfrm>
        </p:spPr>
        <p:txBody>
          <a:bodyPr vert="horz" lIns="91440" tIns="45720" rIns="91440" bIns="45720" rtlCol="0" anchor="b">
            <a:normAutofit/>
          </a:bodyPr>
          <a:lstStyle/>
          <a:p>
            <a:pPr algn="l">
              <a:lnSpc>
                <a:spcPct val="90000"/>
              </a:lnSpc>
              <a:spcBef>
                <a:spcPct val="0"/>
              </a:spcBef>
            </a:pPr>
            <a:r>
              <a:rPr lang="en-US" sz="7200" kern="1200" dirty="0">
                <a:solidFill>
                  <a:schemeClr val="bg1"/>
                </a:solidFill>
                <a:latin typeface="+mj-lt"/>
                <a:ea typeface="+mj-ea"/>
                <a:cs typeface="+mj-cs"/>
              </a:rPr>
              <a:t>4 Steps Forward</a:t>
            </a:r>
          </a:p>
        </p:txBody>
      </p:sp>
      <p:grpSp>
        <p:nvGrpSpPr>
          <p:cNvPr id="13" name="Group 12">
            <a:extLst>
              <a:ext uri="{FF2B5EF4-FFF2-40B4-BE49-F238E27FC236}">
                <a16:creationId xmlns:a16="http://schemas.microsoft.com/office/drawing/2014/main" id="{6C9B5098-7722-4D8E-A5A6-44E6AA2EEA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6559644" cy="6858000"/>
            <a:chOff x="5632356" y="0"/>
            <a:chExt cx="6559644" cy="6858000"/>
          </a:xfrm>
          <a:effectLst>
            <a:outerShdw blurRad="381000" dist="152400" dir="10800000" algn="ctr" rotWithShape="0">
              <a:srgbClr val="000000">
                <a:alpha val="10000"/>
              </a:srgbClr>
            </a:outerShdw>
          </a:effectLst>
        </p:grpSpPr>
        <p:grpSp>
          <p:nvGrpSpPr>
            <p:cNvPr id="14" name="Group 13">
              <a:extLst>
                <a:ext uri="{FF2B5EF4-FFF2-40B4-BE49-F238E27FC236}">
                  <a16:creationId xmlns:a16="http://schemas.microsoft.com/office/drawing/2014/main" id="{1C5DE6B4-C26A-40A1-9695-34DA0FA163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82343" y="2"/>
              <a:ext cx="6509657" cy="6857998"/>
              <a:chOff x="5682343" y="2"/>
              <a:chExt cx="6509657" cy="6857998"/>
            </a:xfrm>
          </p:grpSpPr>
          <p:sp>
            <p:nvSpPr>
              <p:cNvPr id="18" name="Freeform: Shape 17">
                <a:extLst>
                  <a:ext uri="{FF2B5EF4-FFF2-40B4-BE49-F238E27FC236}">
                    <a16:creationId xmlns:a16="http://schemas.microsoft.com/office/drawing/2014/main" id="{23377864-4099-4A86-A171-A3F354F9E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82343" y="2"/>
                <a:ext cx="6509657" cy="6857998"/>
              </a:xfrm>
              <a:custGeom>
                <a:avLst/>
                <a:gdLst>
                  <a:gd name="connsiteX0" fmla="*/ 5757500 w 6509657"/>
                  <a:gd name="connsiteY0" fmla="*/ 6118149 h 6857998"/>
                  <a:gd name="connsiteX1" fmla="*/ 5778719 w 6509657"/>
                  <a:gd name="connsiteY1" fmla="*/ 6133723 h 6857998"/>
                  <a:gd name="connsiteX2" fmla="*/ 5794879 w 6509657"/>
                  <a:gd name="connsiteY2" fmla="*/ 6149380 h 6857998"/>
                  <a:gd name="connsiteX3" fmla="*/ 5800355 w 6509657"/>
                  <a:gd name="connsiteY3" fmla="*/ 6166562 h 6857998"/>
                  <a:gd name="connsiteX4" fmla="*/ 5794879 w 6509657"/>
                  <a:gd name="connsiteY4" fmla="*/ 6149379 h 6857998"/>
                  <a:gd name="connsiteX5" fmla="*/ 5778719 w 6509657"/>
                  <a:gd name="connsiteY5" fmla="*/ 6133722 h 6857998"/>
                  <a:gd name="connsiteX6" fmla="*/ 5757500 w 6509657"/>
                  <a:gd name="connsiteY6" fmla="*/ 6118149 h 6857998"/>
                  <a:gd name="connsiteX7" fmla="*/ 5665657 w 6509657"/>
                  <a:gd name="connsiteY7" fmla="*/ 4941372 h 6857998"/>
                  <a:gd name="connsiteX8" fmla="*/ 5668987 w 6509657"/>
                  <a:gd name="connsiteY8" fmla="*/ 4950869 h 6857998"/>
                  <a:gd name="connsiteX9" fmla="*/ 5678672 w 6509657"/>
                  <a:gd name="connsiteY9" fmla="*/ 4991382 h 6857998"/>
                  <a:gd name="connsiteX10" fmla="*/ 5668987 w 6509657"/>
                  <a:gd name="connsiteY10" fmla="*/ 4950868 h 6857998"/>
                  <a:gd name="connsiteX11" fmla="*/ 5669596 w 6509657"/>
                  <a:gd name="connsiteY11" fmla="*/ 4749807 h 6857998"/>
                  <a:gd name="connsiteX12" fmla="*/ 5654889 w 6509657"/>
                  <a:gd name="connsiteY12" fmla="*/ 4799797 h 6857998"/>
                  <a:gd name="connsiteX13" fmla="*/ 5669596 w 6509657"/>
                  <a:gd name="connsiteY13" fmla="*/ 4749807 h 6857998"/>
                  <a:gd name="connsiteX14" fmla="*/ 5687394 w 6509657"/>
                  <a:gd name="connsiteY14" fmla="*/ 4543185 h 6857998"/>
                  <a:gd name="connsiteX15" fmla="*/ 5692800 w 6509657"/>
                  <a:gd name="connsiteY15" fmla="*/ 4557092 h 6857998"/>
                  <a:gd name="connsiteX16" fmla="*/ 5719165 w 6509657"/>
                  <a:gd name="connsiteY16" fmla="*/ 4602021 h 6857998"/>
                  <a:gd name="connsiteX17" fmla="*/ 5692800 w 6509657"/>
                  <a:gd name="connsiteY17" fmla="*/ 4557091 h 6857998"/>
                  <a:gd name="connsiteX18" fmla="*/ 6153612 w 6509657"/>
                  <a:gd name="connsiteY18" fmla="*/ 2819253 h 6857998"/>
                  <a:gd name="connsiteX19" fmla="*/ 6165256 w 6509657"/>
                  <a:gd name="connsiteY19" fmla="*/ 2827484 h 6857998"/>
                  <a:gd name="connsiteX20" fmla="*/ 6165258 w 6509657"/>
                  <a:gd name="connsiteY20" fmla="*/ 2827486 h 6857998"/>
                  <a:gd name="connsiteX21" fmla="*/ 6193761 w 6509657"/>
                  <a:gd name="connsiteY21" fmla="*/ 2861156 h 6857998"/>
                  <a:gd name="connsiteX22" fmla="*/ 6184107 w 6509657"/>
                  <a:gd name="connsiteY22" fmla="*/ 2842392 h 6857998"/>
                  <a:gd name="connsiteX23" fmla="*/ 6165258 w 6509657"/>
                  <a:gd name="connsiteY23" fmla="*/ 2827486 h 6857998"/>
                  <a:gd name="connsiteX24" fmla="*/ 6165256 w 6509657"/>
                  <a:gd name="connsiteY24" fmla="*/ 2827483 h 6857998"/>
                  <a:gd name="connsiteX25" fmla="*/ 6083958 w 6509657"/>
                  <a:gd name="connsiteY25" fmla="*/ 1974015 h 6857998"/>
                  <a:gd name="connsiteX26" fmla="*/ 6077444 w 6509657"/>
                  <a:gd name="connsiteY26" fmla="*/ 1999763 h 6857998"/>
                  <a:gd name="connsiteX27" fmla="*/ 6059716 w 6509657"/>
                  <a:gd name="connsiteY27" fmla="*/ 2023547 h 6857998"/>
                  <a:gd name="connsiteX28" fmla="*/ 6083958 w 6509657"/>
                  <a:gd name="connsiteY28" fmla="*/ 1974015 h 6857998"/>
                  <a:gd name="connsiteX29" fmla="*/ 6066764 w 6509657"/>
                  <a:gd name="connsiteY29" fmla="*/ 1768838 h 6857998"/>
                  <a:gd name="connsiteX30" fmla="*/ 6058162 w 6509657"/>
                  <a:gd name="connsiteY30" fmla="*/ 1785412 h 6857998"/>
                  <a:gd name="connsiteX31" fmla="*/ 6057382 w 6509657"/>
                  <a:gd name="connsiteY31" fmla="*/ 1801558 h 6857998"/>
                  <a:gd name="connsiteX32" fmla="*/ 6066764 w 6509657"/>
                  <a:gd name="connsiteY32" fmla="*/ 1768838 h 6857998"/>
                  <a:gd name="connsiteX33" fmla="*/ 6176353 w 6509657"/>
                  <a:gd name="connsiteY33" fmla="*/ 520953 h 6857998"/>
                  <a:gd name="connsiteX34" fmla="*/ 6169625 w 6509657"/>
                  <a:gd name="connsiteY34" fmla="*/ 549926 h 6857998"/>
                  <a:gd name="connsiteX35" fmla="*/ 6163371 w 6509657"/>
                  <a:gd name="connsiteY35" fmla="*/ 566616 h 6857998"/>
                  <a:gd name="connsiteX36" fmla="*/ 6157421 w 6509657"/>
                  <a:gd name="connsiteY36" fmla="*/ 581804 h 6857998"/>
                  <a:gd name="connsiteX37" fmla="*/ 6157002 w 6509657"/>
                  <a:gd name="connsiteY37" fmla="*/ 583595 h 6857998"/>
                  <a:gd name="connsiteX38" fmla="*/ 6154828 w 6509657"/>
                  <a:gd name="connsiteY38" fmla="*/ 589388 h 6857998"/>
                  <a:gd name="connsiteX39" fmla="*/ 6150205 w 6509657"/>
                  <a:gd name="connsiteY39" fmla="*/ 612658 h 6857998"/>
                  <a:gd name="connsiteX40" fmla="*/ 6157002 w 6509657"/>
                  <a:gd name="connsiteY40" fmla="*/ 583595 h 6857998"/>
                  <a:gd name="connsiteX41" fmla="*/ 6163319 w 6509657"/>
                  <a:gd name="connsiteY41" fmla="*/ 566754 h 6857998"/>
                  <a:gd name="connsiteX42" fmla="*/ 6163371 w 6509657"/>
                  <a:gd name="connsiteY42" fmla="*/ 566616 h 6857998"/>
                  <a:gd name="connsiteX43" fmla="*/ 6169209 w 6509657"/>
                  <a:gd name="connsiteY43" fmla="*/ 551717 h 6857998"/>
                  <a:gd name="connsiteX44" fmla="*/ 6169625 w 6509657"/>
                  <a:gd name="connsiteY44" fmla="*/ 549926 h 6857998"/>
                  <a:gd name="connsiteX45" fmla="*/ 6171790 w 6509657"/>
                  <a:gd name="connsiteY45" fmla="*/ 544146 h 6857998"/>
                  <a:gd name="connsiteX46" fmla="*/ 6176353 w 6509657"/>
                  <a:gd name="connsiteY46" fmla="*/ 520953 h 6857998"/>
                  <a:gd name="connsiteX47" fmla="*/ 6125250 w 6509657"/>
                  <a:gd name="connsiteY47" fmla="*/ 268794 h 6857998"/>
                  <a:gd name="connsiteX48" fmla="*/ 6120374 w 6509657"/>
                  <a:gd name="connsiteY48" fmla="*/ 299164 h 6857998"/>
                  <a:gd name="connsiteX49" fmla="*/ 6121819 w 6509657"/>
                  <a:gd name="connsiteY49" fmla="*/ 328017 h 6857998"/>
                  <a:gd name="connsiteX50" fmla="*/ 0 w 6509657"/>
                  <a:gd name="connsiteY50" fmla="*/ 0 h 6857998"/>
                  <a:gd name="connsiteX51" fmla="*/ 6442666 w 6509657"/>
                  <a:gd name="connsiteY51" fmla="*/ 0 h 6857998"/>
                  <a:gd name="connsiteX52" fmla="*/ 6438451 w 6509657"/>
                  <a:gd name="connsiteY52" fmla="*/ 24480 h 6857998"/>
                  <a:gd name="connsiteX53" fmla="*/ 6426440 w 6509657"/>
                  <a:gd name="connsiteY53" fmla="*/ 47806 h 6857998"/>
                  <a:gd name="connsiteX54" fmla="*/ 6417296 w 6509657"/>
                  <a:gd name="connsiteY54" fmla="*/ 105718 h 6857998"/>
                  <a:gd name="connsiteX55" fmla="*/ 6418631 w 6509657"/>
                  <a:gd name="connsiteY55" fmla="*/ 152584 h 6857998"/>
                  <a:gd name="connsiteX56" fmla="*/ 6420344 w 6509657"/>
                  <a:gd name="connsiteY56" fmla="*/ 234883 h 6857998"/>
                  <a:gd name="connsiteX57" fmla="*/ 6424727 w 6509657"/>
                  <a:gd name="connsiteY57" fmla="*/ 261173 h 6857998"/>
                  <a:gd name="connsiteX58" fmla="*/ 6412152 w 6509657"/>
                  <a:gd name="connsiteY58" fmla="*/ 380050 h 6857998"/>
                  <a:gd name="connsiteX59" fmla="*/ 6411200 w 6509657"/>
                  <a:gd name="connsiteY59" fmla="*/ 447870 h 6857998"/>
                  <a:gd name="connsiteX60" fmla="*/ 6395577 w 6509657"/>
                  <a:gd name="connsiteY60" fmla="*/ 524262 h 6857998"/>
                  <a:gd name="connsiteX61" fmla="*/ 6396339 w 6509657"/>
                  <a:gd name="connsiteY61" fmla="*/ 546552 h 6857998"/>
                  <a:gd name="connsiteX62" fmla="*/ 6397674 w 6509657"/>
                  <a:gd name="connsiteY62" fmla="*/ 571508 h 6857998"/>
                  <a:gd name="connsiteX63" fmla="*/ 6398818 w 6509657"/>
                  <a:gd name="connsiteY63" fmla="*/ 648092 h 6857998"/>
                  <a:gd name="connsiteX64" fmla="*/ 6404531 w 6509657"/>
                  <a:gd name="connsiteY64" fmla="*/ 694576 h 6857998"/>
                  <a:gd name="connsiteX65" fmla="*/ 6401104 w 6509657"/>
                  <a:gd name="connsiteY65" fmla="*/ 783158 h 6857998"/>
                  <a:gd name="connsiteX66" fmla="*/ 6406056 w 6509657"/>
                  <a:gd name="connsiteY66" fmla="*/ 815929 h 6857998"/>
                  <a:gd name="connsiteX67" fmla="*/ 6406628 w 6509657"/>
                  <a:gd name="connsiteY67" fmla="*/ 898797 h 6857998"/>
                  <a:gd name="connsiteX68" fmla="*/ 6403770 w 6509657"/>
                  <a:gd name="connsiteY68" fmla="*/ 973095 h 6857998"/>
                  <a:gd name="connsiteX69" fmla="*/ 6405294 w 6509657"/>
                  <a:gd name="connsiteY69" fmla="*/ 1044725 h 6857998"/>
                  <a:gd name="connsiteX70" fmla="*/ 6411580 w 6509657"/>
                  <a:gd name="connsiteY70" fmla="*/ 1095972 h 6857998"/>
                  <a:gd name="connsiteX71" fmla="*/ 6415391 w 6509657"/>
                  <a:gd name="connsiteY71" fmla="*/ 1151600 h 6857998"/>
                  <a:gd name="connsiteX72" fmla="*/ 6438060 w 6509657"/>
                  <a:gd name="connsiteY72" fmla="*/ 1304955 h 6857998"/>
                  <a:gd name="connsiteX73" fmla="*/ 6432537 w 6509657"/>
                  <a:gd name="connsiteY73" fmla="*/ 1333341 h 6857998"/>
                  <a:gd name="connsiteX74" fmla="*/ 6427393 w 6509657"/>
                  <a:gd name="connsiteY74" fmla="*/ 1494509 h 6857998"/>
                  <a:gd name="connsiteX75" fmla="*/ 6427775 w 6509657"/>
                  <a:gd name="connsiteY75" fmla="*/ 1529563 h 6857998"/>
                  <a:gd name="connsiteX76" fmla="*/ 6405294 w 6509657"/>
                  <a:gd name="connsiteY76" fmla="*/ 1623675 h 6857998"/>
                  <a:gd name="connsiteX77" fmla="*/ 6440919 w 6509657"/>
                  <a:gd name="connsiteY77" fmla="*/ 1768838 h 6857998"/>
                  <a:gd name="connsiteX78" fmla="*/ 6485496 w 6509657"/>
                  <a:gd name="connsiteY78" fmla="*/ 1904673 h 6857998"/>
                  <a:gd name="connsiteX79" fmla="*/ 6491212 w 6509657"/>
                  <a:gd name="connsiteY79" fmla="*/ 1921817 h 6857998"/>
                  <a:gd name="connsiteX80" fmla="*/ 6500928 w 6509657"/>
                  <a:gd name="connsiteY80" fmla="*/ 1970586 h 6857998"/>
                  <a:gd name="connsiteX81" fmla="*/ 6504358 w 6509657"/>
                  <a:gd name="connsiteY81" fmla="*/ 2030977 h 6857998"/>
                  <a:gd name="connsiteX82" fmla="*/ 6509406 w 6509657"/>
                  <a:gd name="connsiteY82" fmla="*/ 2069340 h 6857998"/>
                  <a:gd name="connsiteX83" fmla="*/ 6509657 w 6509657"/>
                  <a:gd name="connsiteY83" fmla="*/ 2072225 h 6857998"/>
                  <a:gd name="connsiteX84" fmla="*/ 6509657 w 6509657"/>
                  <a:gd name="connsiteY84" fmla="*/ 2131532 h 6857998"/>
                  <a:gd name="connsiteX85" fmla="*/ 6508786 w 6509657"/>
                  <a:gd name="connsiteY85" fmla="*/ 2138304 h 6857998"/>
                  <a:gd name="connsiteX86" fmla="*/ 6502262 w 6509657"/>
                  <a:gd name="connsiteY86" fmla="*/ 2168903 h 6857998"/>
                  <a:gd name="connsiteX87" fmla="*/ 6486640 w 6509657"/>
                  <a:gd name="connsiteY87" fmla="*/ 2254633 h 6857998"/>
                  <a:gd name="connsiteX88" fmla="*/ 6471780 w 6509657"/>
                  <a:gd name="connsiteY88" fmla="*/ 2335405 h 6857998"/>
                  <a:gd name="connsiteX89" fmla="*/ 6489306 w 6509657"/>
                  <a:gd name="connsiteY89" fmla="*/ 2360933 h 6857998"/>
                  <a:gd name="connsiteX90" fmla="*/ 6504547 w 6509657"/>
                  <a:gd name="connsiteY90" fmla="*/ 2400369 h 6857998"/>
                  <a:gd name="connsiteX91" fmla="*/ 6486258 w 6509657"/>
                  <a:gd name="connsiteY91" fmla="*/ 2444184 h 6857998"/>
                  <a:gd name="connsiteX92" fmla="*/ 6448350 w 6509657"/>
                  <a:gd name="connsiteY92" fmla="*/ 2546678 h 6857998"/>
                  <a:gd name="connsiteX93" fmla="*/ 6446633 w 6509657"/>
                  <a:gd name="connsiteY93" fmla="*/ 2611450 h 6857998"/>
                  <a:gd name="connsiteX94" fmla="*/ 6430441 w 6509657"/>
                  <a:gd name="connsiteY94" fmla="*/ 2752235 h 6857998"/>
                  <a:gd name="connsiteX95" fmla="*/ 6407389 w 6509657"/>
                  <a:gd name="connsiteY95" fmla="*/ 2844248 h 6857998"/>
                  <a:gd name="connsiteX96" fmla="*/ 6381291 w 6509657"/>
                  <a:gd name="connsiteY96" fmla="*/ 2910353 h 6857998"/>
                  <a:gd name="connsiteX97" fmla="*/ 6347189 w 6509657"/>
                  <a:gd name="connsiteY97" fmla="*/ 3005035 h 6857998"/>
                  <a:gd name="connsiteX98" fmla="*/ 6329473 w 6509657"/>
                  <a:gd name="connsiteY98" fmla="*/ 3100099 h 6857998"/>
                  <a:gd name="connsiteX99" fmla="*/ 6307182 w 6509657"/>
                  <a:gd name="connsiteY99" fmla="*/ 3168870 h 6857998"/>
                  <a:gd name="connsiteX100" fmla="*/ 6291942 w 6509657"/>
                  <a:gd name="connsiteY100" fmla="*/ 3252885 h 6857998"/>
                  <a:gd name="connsiteX101" fmla="*/ 6291371 w 6509657"/>
                  <a:gd name="connsiteY101" fmla="*/ 3323372 h 6857998"/>
                  <a:gd name="connsiteX102" fmla="*/ 6294039 w 6509657"/>
                  <a:gd name="connsiteY102" fmla="*/ 3433866 h 6857998"/>
                  <a:gd name="connsiteX103" fmla="*/ 6247937 w 6509657"/>
                  <a:gd name="connsiteY103" fmla="*/ 3569124 h 6857998"/>
                  <a:gd name="connsiteX104" fmla="*/ 6237648 w 6509657"/>
                  <a:gd name="connsiteY104" fmla="*/ 3623799 h 6857998"/>
                  <a:gd name="connsiteX105" fmla="*/ 6232886 w 6509657"/>
                  <a:gd name="connsiteY105" fmla="*/ 3675238 h 6857998"/>
                  <a:gd name="connsiteX106" fmla="*/ 6202214 w 6509657"/>
                  <a:gd name="connsiteY106" fmla="*/ 3784397 h 6857998"/>
                  <a:gd name="connsiteX107" fmla="*/ 6192116 w 6509657"/>
                  <a:gd name="connsiteY107" fmla="*/ 3828785 h 6857998"/>
                  <a:gd name="connsiteX108" fmla="*/ 6192308 w 6509657"/>
                  <a:gd name="connsiteY108" fmla="*/ 3890891 h 6857998"/>
                  <a:gd name="connsiteX109" fmla="*/ 6178210 w 6509657"/>
                  <a:gd name="connsiteY109" fmla="*/ 4003861 h 6857998"/>
                  <a:gd name="connsiteX110" fmla="*/ 6137060 w 6509657"/>
                  <a:gd name="connsiteY110" fmla="*/ 4116641 h 6857998"/>
                  <a:gd name="connsiteX111" fmla="*/ 6141062 w 6509657"/>
                  <a:gd name="connsiteY111" fmla="*/ 4164458 h 6857998"/>
                  <a:gd name="connsiteX112" fmla="*/ 6140110 w 6509657"/>
                  <a:gd name="connsiteY112" fmla="*/ 4181603 h 6857998"/>
                  <a:gd name="connsiteX113" fmla="*/ 6117439 w 6509657"/>
                  <a:gd name="connsiteY113" fmla="*/ 4335722 h 6857998"/>
                  <a:gd name="connsiteX114" fmla="*/ 6114962 w 6509657"/>
                  <a:gd name="connsiteY114" fmla="*/ 4351154 h 6857998"/>
                  <a:gd name="connsiteX115" fmla="*/ 6094769 w 6509657"/>
                  <a:gd name="connsiteY115" fmla="*/ 4423545 h 6857998"/>
                  <a:gd name="connsiteX116" fmla="*/ 6082195 w 6509657"/>
                  <a:gd name="connsiteY116" fmla="*/ 4606053 h 6857998"/>
                  <a:gd name="connsiteX117" fmla="*/ 6080672 w 6509657"/>
                  <a:gd name="connsiteY117" fmla="*/ 4617291 h 6857998"/>
                  <a:gd name="connsiteX118" fmla="*/ 6090768 w 6509657"/>
                  <a:gd name="connsiteY118" fmla="*/ 4678445 h 6857998"/>
                  <a:gd name="connsiteX119" fmla="*/ 6105056 w 6509657"/>
                  <a:gd name="connsiteY119" fmla="*/ 4708734 h 6857998"/>
                  <a:gd name="connsiteX120" fmla="*/ 6119916 w 6509657"/>
                  <a:gd name="connsiteY120" fmla="*/ 4755980 h 6857998"/>
                  <a:gd name="connsiteX121" fmla="*/ 6125441 w 6509657"/>
                  <a:gd name="connsiteY121" fmla="*/ 4803988 h 6857998"/>
                  <a:gd name="connsiteX122" fmla="*/ 6102960 w 6509657"/>
                  <a:gd name="connsiteY122" fmla="*/ 4884572 h 6857998"/>
                  <a:gd name="connsiteX123" fmla="*/ 6100674 w 6509657"/>
                  <a:gd name="connsiteY123" fmla="*/ 4913909 h 6857998"/>
                  <a:gd name="connsiteX124" fmla="*/ 6089816 w 6509657"/>
                  <a:gd name="connsiteY124" fmla="*/ 4979253 h 6857998"/>
                  <a:gd name="connsiteX125" fmla="*/ 6090577 w 6509657"/>
                  <a:gd name="connsiteY125" fmla="*/ 5036405 h 6857998"/>
                  <a:gd name="connsiteX126" fmla="*/ 6107914 w 6509657"/>
                  <a:gd name="connsiteY126" fmla="*/ 5082317 h 6857998"/>
                  <a:gd name="connsiteX127" fmla="*/ 6111342 w 6509657"/>
                  <a:gd name="connsiteY127" fmla="*/ 5148995 h 6857998"/>
                  <a:gd name="connsiteX128" fmla="*/ 6098770 w 6509657"/>
                  <a:gd name="connsiteY128" fmla="*/ 5192051 h 6857998"/>
                  <a:gd name="connsiteX129" fmla="*/ 6097056 w 6509657"/>
                  <a:gd name="connsiteY129" fmla="*/ 5200813 h 6857998"/>
                  <a:gd name="connsiteX130" fmla="*/ 6096291 w 6509657"/>
                  <a:gd name="connsiteY130" fmla="*/ 5313403 h 6857998"/>
                  <a:gd name="connsiteX131" fmla="*/ 6134203 w 6509657"/>
                  <a:gd name="connsiteY131" fmla="*/ 5453995 h 6857998"/>
                  <a:gd name="connsiteX132" fmla="*/ 6142206 w 6509657"/>
                  <a:gd name="connsiteY132" fmla="*/ 5477239 h 6857998"/>
                  <a:gd name="connsiteX133" fmla="*/ 6156112 w 6509657"/>
                  <a:gd name="connsiteY133" fmla="*/ 5590590 h 6857998"/>
                  <a:gd name="connsiteX134" fmla="*/ 6170210 w 6509657"/>
                  <a:gd name="connsiteY134" fmla="*/ 5651360 h 6857998"/>
                  <a:gd name="connsiteX135" fmla="*/ 6170972 w 6509657"/>
                  <a:gd name="connsiteY135" fmla="*/ 5695178 h 6857998"/>
                  <a:gd name="connsiteX136" fmla="*/ 6195927 w 6509657"/>
                  <a:gd name="connsiteY136" fmla="*/ 5748136 h 6857998"/>
                  <a:gd name="connsiteX137" fmla="*/ 6206787 w 6509657"/>
                  <a:gd name="connsiteY137" fmla="*/ 5765474 h 6857998"/>
                  <a:gd name="connsiteX138" fmla="*/ 6213264 w 6509657"/>
                  <a:gd name="connsiteY138" fmla="*/ 5786239 h 6857998"/>
                  <a:gd name="connsiteX139" fmla="*/ 6233839 w 6509657"/>
                  <a:gd name="connsiteY139" fmla="*/ 5880348 h 6857998"/>
                  <a:gd name="connsiteX140" fmla="*/ 6245457 w 6509657"/>
                  <a:gd name="connsiteY140" fmla="*/ 5897114 h 6857998"/>
                  <a:gd name="connsiteX141" fmla="*/ 6252699 w 6509657"/>
                  <a:gd name="connsiteY141" fmla="*/ 5908355 h 6857998"/>
                  <a:gd name="connsiteX142" fmla="*/ 6264891 w 6509657"/>
                  <a:gd name="connsiteY142" fmla="*/ 5999796 h 6857998"/>
                  <a:gd name="connsiteX143" fmla="*/ 6299372 w 6509657"/>
                  <a:gd name="connsiteY143" fmla="*/ 6056948 h 6857998"/>
                  <a:gd name="connsiteX144" fmla="*/ 6314041 w 6509657"/>
                  <a:gd name="connsiteY144" fmla="*/ 6072569 h 6857998"/>
                  <a:gd name="connsiteX145" fmla="*/ 6336139 w 6509657"/>
                  <a:gd name="connsiteY145" fmla="*/ 6127247 h 6857998"/>
                  <a:gd name="connsiteX146" fmla="*/ 6378623 w 6509657"/>
                  <a:gd name="connsiteY146" fmla="*/ 6311084 h 6857998"/>
                  <a:gd name="connsiteX147" fmla="*/ 6363571 w 6509657"/>
                  <a:gd name="connsiteY147" fmla="*/ 6363664 h 6857998"/>
                  <a:gd name="connsiteX148" fmla="*/ 6403960 w 6509657"/>
                  <a:gd name="connsiteY148" fmla="*/ 6463490 h 6857998"/>
                  <a:gd name="connsiteX149" fmla="*/ 6426820 w 6509657"/>
                  <a:gd name="connsiteY149" fmla="*/ 6550742 h 6857998"/>
                  <a:gd name="connsiteX150" fmla="*/ 6432347 w 6509657"/>
                  <a:gd name="connsiteY150" fmla="*/ 6583128 h 6857998"/>
                  <a:gd name="connsiteX151" fmla="*/ 6442443 w 6509657"/>
                  <a:gd name="connsiteY151" fmla="*/ 6685617 h 6857998"/>
                  <a:gd name="connsiteX152" fmla="*/ 6465303 w 6509657"/>
                  <a:gd name="connsiteY152" fmla="*/ 6738388 h 6857998"/>
                  <a:gd name="connsiteX153" fmla="*/ 6482807 w 6509657"/>
                  <a:gd name="connsiteY153" fmla="*/ 6796804 h 6857998"/>
                  <a:gd name="connsiteX154" fmla="*/ 6487578 w 6509657"/>
                  <a:gd name="connsiteY154" fmla="*/ 6857457 h 6857998"/>
                  <a:gd name="connsiteX155" fmla="*/ 6360339 w 6509657"/>
                  <a:gd name="connsiteY155" fmla="*/ 6857457 h 6857998"/>
                  <a:gd name="connsiteX156" fmla="*/ 6360339 w 6509657"/>
                  <a:gd name="connsiteY156" fmla="*/ 6857998 h 6857998"/>
                  <a:gd name="connsiteX157" fmla="*/ 0 w 6509657"/>
                  <a:gd name="connsiteY15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509657" h="6857998">
                    <a:moveTo>
                      <a:pt x="5757500" y="6118149"/>
                    </a:moveTo>
                    <a:cubicBezTo>
                      <a:pt x="5764049" y="6124102"/>
                      <a:pt x="5771670" y="6129341"/>
                      <a:pt x="5778719" y="6133723"/>
                    </a:cubicBezTo>
                    <a:cubicBezTo>
                      <a:pt x="5785863" y="6138152"/>
                      <a:pt x="5791209" y="6143474"/>
                      <a:pt x="5794879" y="6149380"/>
                    </a:cubicBezTo>
                    <a:lnTo>
                      <a:pt x="5800355" y="6166562"/>
                    </a:lnTo>
                    <a:lnTo>
                      <a:pt x="5794879" y="6149379"/>
                    </a:lnTo>
                    <a:cubicBezTo>
                      <a:pt x="5791209" y="6143474"/>
                      <a:pt x="5785863" y="6138152"/>
                      <a:pt x="5778719" y="6133722"/>
                    </a:cubicBezTo>
                    <a:cubicBezTo>
                      <a:pt x="5771670" y="6129341"/>
                      <a:pt x="5764049" y="6124102"/>
                      <a:pt x="5757500" y="6118149"/>
                    </a:cubicBezTo>
                    <a:close/>
                    <a:moveTo>
                      <a:pt x="5665657" y="4941372"/>
                    </a:moveTo>
                    <a:lnTo>
                      <a:pt x="5668987" y="4950869"/>
                    </a:lnTo>
                    <a:lnTo>
                      <a:pt x="5678672" y="4991382"/>
                    </a:lnTo>
                    <a:lnTo>
                      <a:pt x="5668987" y="4950868"/>
                    </a:lnTo>
                    <a:close/>
                    <a:moveTo>
                      <a:pt x="5669596" y="4749807"/>
                    </a:moveTo>
                    <a:cubicBezTo>
                      <a:pt x="5657460" y="4762826"/>
                      <a:pt x="5656603" y="4781365"/>
                      <a:pt x="5654889" y="4799797"/>
                    </a:cubicBezTo>
                    <a:cubicBezTo>
                      <a:pt x="5656603" y="4781365"/>
                      <a:pt x="5657460" y="4762827"/>
                      <a:pt x="5669596" y="4749807"/>
                    </a:cubicBezTo>
                    <a:close/>
                    <a:moveTo>
                      <a:pt x="5687394" y="4543185"/>
                    </a:moveTo>
                    <a:cubicBezTo>
                      <a:pt x="5688372" y="4548281"/>
                      <a:pt x="5690419" y="4553662"/>
                      <a:pt x="5692800" y="4557092"/>
                    </a:cubicBezTo>
                    <a:cubicBezTo>
                      <a:pt x="5704421" y="4573618"/>
                      <a:pt x="5713208" y="4588275"/>
                      <a:pt x="5719165" y="4602021"/>
                    </a:cubicBezTo>
                    <a:cubicBezTo>
                      <a:pt x="5713208" y="4588275"/>
                      <a:pt x="5704421" y="4573618"/>
                      <a:pt x="5692800" y="4557091"/>
                    </a:cubicBezTo>
                    <a:close/>
                    <a:moveTo>
                      <a:pt x="6153612" y="2819253"/>
                    </a:moveTo>
                    <a:lnTo>
                      <a:pt x="6165256" y="2827484"/>
                    </a:lnTo>
                    <a:lnTo>
                      <a:pt x="6165258" y="2827486"/>
                    </a:lnTo>
                    <a:lnTo>
                      <a:pt x="6193761" y="2861156"/>
                    </a:lnTo>
                    <a:lnTo>
                      <a:pt x="6184107" y="2842392"/>
                    </a:lnTo>
                    <a:lnTo>
                      <a:pt x="6165258" y="2827486"/>
                    </a:lnTo>
                    <a:lnTo>
                      <a:pt x="6165256" y="2827483"/>
                    </a:lnTo>
                    <a:close/>
                    <a:moveTo>
                      <a:pt x="6083958" y="1974015"/>
                    </a:moveTo>
                    <a:lnTo>
                      <a:pt x="6077444" y="1999763"/>
                    </a:lnTo>
                    <a:cubicBezTo>
                      <a:pt x="6073635" y="2008056"/>
                      <a:pt x="6067955" y="2016020"/>
                      <a:pt x="6059716" y="2023547"/>
                    </a:cubicBezTo>
                    <a:cubicBezTo>
                      <a:pt x="6076195" y="2008497"/>
                      <a:pt x="6082433" y="1991685"/>
                      <a:pt x="6083958" y="1974015"/>
                    </a:cubicBezTo>
                    <a:close/>
                    <a:moveTo>
                      <a:pt x="6066764" y="1768838"/>
                    </a:moveTo>
                    <a:cubicBezTo>
                      <a:pt x="6062383" y="1774411"/>
                      <a:pt x="6059620" y="1779948"/>
                      <a:pt x="6058162" y="1785412"/>
                    </a:cubicBezTo>
                    <a:lnTo>
                      <a:pt x="6057382" y="1801558"/>
                    </a:lnTo>
                    <a:cubicBezTo>
                      <a:pt x="6055715" y="1790986"/>
                      <a:pt x="6058001" y="1779981"/>
                      <a:pt x="6066764" y="1768838"/>
                    </a:cubicBezTo>
                    <a:close/>
                    <a:moveTo>
                      <a:pt x="6176353" y="520953"/>
                    </a:moveTo>
                    <a:lnTo>
                      <a:pt x="6169625" y="549926"/>
                    </a:lnTo>
                    <a:lnTo>
                      <a:pt x="6163371" y="566616"/>
                    </a:lnTo>
                    <a:lnTo>
                      <a:pt x="6157421" y="581804"/>
                    </a:lnTo>
                    <a:lnTo>
                      <a:pt x="6157002" y="583595"/>
                    </a:lnTo>
                    <a:lnTo>
                      <a:pt x="6154828" y="589388"/>
                    </a:lnTo>
                    <a:cubicBezTo>
                      <a:pt x="6152427" y="597005"/>
                      <a:pt x="6150670" y="604728"/>
                      <a:pt x="6150205" y="612658"/>
                    </a:cubicBezTo>
                    <a:lnTo>
                      <a:pt x="6157002" y="583595"/>
                    </a:lnTo>
                    <a:lnTo>
                      <a:pt x="6163319" y="566754"/>
                    </a:lnTo>
                    <a:lnTo>
                      <a:pt x="6163371" y="566616"/>
                    </a:lnTo>
                    <a:lnTo>
                      <a:pt x="6169209" y="551717"/>
                    </a:lnTo>
                    <a:lnTo>
                      <a:pt x="6169625" y="549926"/>
                    </a:lnTo>
                    <a:lnTo>
                      <a:pt x="6171790" y="544146"/>
                    </a:lnTo>
                    <a:cubicBezTo>
                      <a:pt x="6174177" y="536547"/>
                      <a:pt x="6175914" y="528850"/>
                      <a:pt x="6176353" y="520953"/>
                    </a:cubicBezTo>
                    <a:close/>
                    <a:moveTo>
                      <a:pt x="6125250" y="268794"/>
                    </a:moveTo>
                    <a:cubicBezTo>
                      <a:pt x="6122725" y="279176"/>
                      <a:pt x="6121022" y="289296"/>
                      <a:pt x="6120374" y="299164"/>
                    </a:cubicBezTo>
                    <a:cubicBezTo>
                      <a:pt x="6119725" y="309031"/>
                      <a:pt x="6120130" y="318646"/>
                      <a:pt x="6121819" y="328017"/>
                    </a:cubicBezTo>
                    <a:close/>
                    <a:moveTo>
                      <a:pt x="0" y="0"/>
                    </a:moveTo>
                    <a:lnTo>
                      <a:pt x="6442666" y="0"/>
                    </a:lnTo>
                    <a:lnTo>
                      <a:pt x="6438451" y="24480"/>
                    </a:lnTo>
                    <a:cubicBezTo>
                      <a:pt x="6435966" y="32636"/>
                      <a:pt x="6432204" y="40471"/>
                      <a:pt x="6426440" y="47806"/>
                    </a:cubicBezTo>
                    <a:cubicBezTo>
                      <a:pt x="6411580" y="66857"/>
                      <a:pt x="6415009" y="85336"/>
                      <a:pt x="6417296" y="105718"/>
                    </a:cubicBezTo>
                    <a:cubicBezTo>
                      <a:pt x="6419010" y="121150"/>
                      <a:pt x="6418439" y="136963"/>
                      <a:pt x="6418631" y="152584"/>
                    </a:cubicBezTo>
                    <a:cubicBezTo>
                      <a:pt x="6419200" y="180017"/>
                      <a:pt x="6419391" y="207450"/>
                      <a:pt x="6420344" y="234883"/>
                    </a:cubicBezTo>
                    <a:cubicBezTo>
                      <a:pt x="6420724" y="243648"/>
                      <a:pt x="6425489" y="252600"/>
                      <a:pt x="6424727" y="261173"/>
                    </a:cubicBezTo>
                    <a:cubicBezTo>
                      <a:pt x="6421106" y="300800"/>
                      <a:pt x="6415391" y="340425"/>
                      <a:pt x="6412152" y="380050"/>
                    </a:cubicBezTo>
                    <a:cubicBezTo>
                      <a:pt x="6410248" y="402529"/>
                      <a:pt x="6413865" y="425581"/>
                      <a:pt x="6411200" y="447870"/>
                    </a:cubicBezTo>
                    <a:cubicBezTo>
                      <a:pt x="6408152" y="473587"/>
                      <a:pt x="6400342" y="498733"/>
                      <a:pt x="6395577" y="524262"/>
                    </a:cubicBezTo>
                    <a:cubicBezTo>
                      <a:pt x="6394245" y="531310"/>
                      <a:pt x="6395960" y="539121"/>
                      <a:pt x="6396339" y="546552"/>
                    </a:cubicBezTo>
                    <a:cubicBezTo>
                      <a:pt x="6396721" y="554933"/>
                      <a:pt x="6397483" y="563125"/>
                      <a:pt x="6397674" y="571508"/>
                    </a:cubicBezTo>
                    <a:cubicBezTo>
                      <a:pt x="6398056" y="597037"/>
                      <a:pt x="6397483" y="622564"/>
                      <a:pt x="6398818" y="648092"/>
                    </a:cubicBezTo>
                    <a:cubicBezTo>
                      <a:pt x="6399579" y="663713"/>
                      <a:pt x="6407389" y="680096"/>
                      <a:pt x="6404531" y="694576"/>
                    </a:cubicBezTo>
                    <a:cubicBezTo>
                      <a:pt x="6399008" y="724104"/>
                      <a:pt x="6411390" y="753633"/>
                      <a:pt x="6401104" y="783158"/>
                    </a:cubicBezTo>
                    <a:cubicBezTo>
                      <a:pt x="6398056" y="792306"/>
                      <a:pt x="6405676" y="804877"/>
                      <a:pt x="6406056" y="815929"/>
                    </a:cubicBezTo>
                    <a:cubicBezTo>
                      <a:pt x="6407008" y="843552"/>
                      <a:pt x="6406818" y="871173"/>
                      <a:pt x="6406628" y="898797"/>
                    </a:cubicBezTo>
                    <a:cubicBezTo>
                      <a:pt x="6406438" y="923562"/>
                      <a:pt x="6409104" y="949281"/>
                      <a:pt x="6403770" y="973095"/>
                    </a:cubicBezTo>
                    <a:cubicBezTo>
                      <a:pt x="6398056" y="998052"/>
                      <a:pt x="6398818" y="1020529"/>
                      <a:pt x="6405294" y="1044725"/>
                    </a:cubicBezTo>
                    <a:cubicBezTo>
                      <a:pt x="6409676" y="1061298"/>
                      <a:pt x="6410248" y="1078826"/>
                      <a:pt x="6411580" y="1095972"/>
                    </a:cubicBezTo>
                    <a:cubicBezTo>
                      <a:pt x="6413104" y="1114449"/>
                      <a:pt x="6409104" y="1134834"/>
                      <a:pt x="6415391" y="1151600"/>
                    </a:cubicBezTo>
                    <a:cubicBezTo>
                      <a:pt x="6434060" y="1201512"/>
                      <a:pt x="6438060" y="1252757"/>
                      <a:pt x="6438060" y="1304955"/>
                    </a:cubicBezTo>
                    <a:cubicBezTo>
                      <a:pt x="6438060" y="1314483"/>
                      <a:pt x="6435395" y="1324198"/>
                      <a:pt x="6432537" y="1333341"/>
                    </a:cubicBezTo>
                    <a:cubicBezTo>
                      <a:pt x="6415391" y="1386684"/>
                      <a:pt x="6416914" y="1440216"/>
                      <a:pt x="6427393" y="1494509"/>
                    </a:cubicBezTo>
                    <a:cubicBezTo>
                      <a:pt x="6429679" y="1505751"/>
                      <a:pt x="6430060" y="1518324"/>
                      <a:pt x="6427775" y="1529563"/>
                    </a:cubicBezTo>
                    <a:cubicBezTo>
                      <a:pt x="6421106" y="1561189"/>
                      <a:pt x="6410056" y="1591859"/>
                      <a:pt x="6405294" y="1623675"/>
                    </a:cubicBezTo>
                    <a:cubicBezTo>
                      <a:pt x="6397483" y="1676253"/>
                      <a:pt x="6423771" y="1721785"/>
                      <a:pt x="6440919" y="1768838"/>
                    </a:cubicBezTo>
                    <a:cubicBezTo>
                      <a:pt x="6457112" y="1813610"/>
                      <a:pt x="6493689" y="1851709"/>
                      <a:pt x="6485496" y="1904673"/>
                    </a:cubicBezTo>
                    <a:cubicBezTo>
                      <a:pt x="6484735" y="1910004"/>
                      <a:pt x="6489878" y="1915912"/>
                      <a:pt x="6491212" y="1921817"/>
                    </a:cubicBezTo>
                    <a:cubicBezTo>
                      <a:pt x="6494833" y="1938009"/>
                      <a:pt x="6499211" y="1954202"/>
                      <a:pt x="6500928" y="1970586"/>
                    </a:cubicBezTo>
                    <a:cubicBezTo>
                      <a:pt x="6503215" y="1990589"/>
                      <a:pt x="6502454" y="2010974"/>
                      <a:pt x="6504358" y="2030977"/>
                    </a:cubicBezTo>
                    <a:cubicBezTo>
                      <a:pt x="6505501" y="2043835"/>
                      <a:pt x="6507596" y="2056600"/>
                      <a:pt x="6509406" y="2069340"/>
                    </a:cubicBezTo>
                    <a:lnTo>
                      <a:pt x="6509657" y="2072225"/>
                    </a:lnTo>
                    <a:lnTo>
                      <a:pt x="6509657" y="2131532"/>
                    </a:lnTo>
                    <a:lnTo>
                      <a:pt x="6508786" y="2138304"/>
                    </a:lnTo>
                    <a:cubicBezTo>
                      <a:pt x="6506595" y="2148519"/>
                      <a:pt x="6503977" y="2158712"/>
                      <a:pt x="6502262" y="2168903"/>
                    </a:cubicBezTo>
                    <a:cubicBezTo>
                      <a:pt x="6497499" y="2197670"/>
                      <a:pt x="6498833" y="2229296"/>
                      <a:pt x="6486640" y="2254633"/>
                    </a:cubicBezTo>
                    <a:cubicBezTo>
                      <a:pt x="6473686" y="2281683"/>
                      <a:pt x="6467780" y="2307402"/>
                      <a:pt x="6471780" y="2335405"/>
                    </a:cubicBezTo>
                    <a:cubicBezTo>
                      <a:pt x="6473114" y="2344741"/>
                      <a:pt x="6481116" y="2356744"/>
                      <a:pt x="6489306" y="2360933"/>
                    </a:cubicBezTo>
                    <a:cubicBezTo>
                      <a:pt x="6507595" y="2370270"/>
                      <a:pt x="6510835" y="2383032"/>
                      <a:pt x="6504547" y="2400369"/>
                    </a:cubicBezTo>
                    <a:cubicBezTo>
                      <a:pt x="6499211" y="2415420"/>
                      <a:pt x="6496546" y="2433897"/>
                      <a:pt x="6486258" y="2444184"/>
                    </a:cubicBezTo>
                    <a:cubicBezTo>
                      <a:pt x="6457112" y="2473333"/>
                      <a:pt x="6456160" y="2510483"/>
                      <a:pt x="6448350" y="2546678"/>
                    </a:cubicBezTo>
                    <a:cubicBezTo>
                      <a:pt x="6443585" y="2568774"/>
                      <a:pt x="6443395" y="2589352"/>
                      <a:pt x="6446633" y="2611450"/>
                    </a:cubicBezTo>
                    <a:cubicBezTo>
                      <a:pt x="6453872" y="2659455"/>
                      <a:pt x="6443585" y="2706131"/>
                      <a:pt x="6430441" y="2752235"/>
                    </a:cubicBezTo>
                    <a:cubicBezTo>
                      <a:pt x="6421679" y="2782716"/>
                      <a:pt x="6416344" y="2813958"/>
                      <a:pt x="6407389" y="2844248"/>
                    </a:cubicBezTo>
                    <a:cubicBezTo>
                      <a:pt x="6400531" y="2866918"/>
                      <a:pt x="6392339" y="2889587"/>
                      <a:pt x="6381291" y="2910353"/>
                    </a:cubicBezTo>
                    <a:cubicBezTo>
                      <a:pt x="6365097" y="2940455"/>
                      <a:pt x="6340712" y="2966742"/>
                      <a:pt x="6347189" y="3005035"/>
                    </a:cubicBezTo>
                    <a:cubicBezTo>
                      <a:pt x="6352904" y="3038756"/>
                      <a:pt x="6340904" y="3069235"/>
                      <a:pt x="6329473" y="3100099"/>
                    </a:cubicBezTo>
                    <a:cubicBezTo>
                      <a:pt x="6321091" y="3122770"/>
                      <a:pt x="6312516" y="3145436"/>
                      <a:pt x="6307182" y="3168870"/>
                    </a:cubicBezTo>
                    <a:cubicBezTo>
                      <a:pt x="6300896" y="3196686"/>
                      <a:pt x="6303564" y="3228119"/>
                      <a:pt x="6291942" y="3252885"/>
                    </a:cubicBezTo>
                    <a:cubicBezTo>
                      <a:pt x="6279750" y="3278795"/>
                      <a:pt x="6287942" y="3300319"/>
                      <a:pt x="6291371" y="3323372"/>
                    </a:cubicBezTo>
                    <a:cubicBezTo>
                      <a:pt x="6296706" y="3360139"/>
                      <a:pt x="6306612" y="3396719"/>
                      <a:pt x="6294039" y="3433866"/>
                    </a:cubicBezTo>
                    <a:cubicBezTo>
                      <a:pt x="6278798" y="3479015"/>
                      <a:pt x="6262414" y="3523785"/>
                      <a:pt x="6247937" y="3569124"/>
                    </a:cubicBezTo>
                    <a:cubicBezTo>
                      <a:pt x="6242410" y="3586653"/>
                      <a:pt x="6240124" y="3605509"/>
                      <a:pt x="6237648" y="3623799"/>
                    </a:cubicBezTo>
                    <a:cubicBezTo>
                      <a:pt x="6235551" y="3641134"/>
                      <a:pt x="6240887" y="3661899"/>
                      <a:pt x="6232886" y="3675238"/>
                    </a:cubicBezTo>
                    <a:cubicBezTo>
                      <a:pt x="6212312" y="3709529"/>
                      <a:pt x="6202214" y="3744770"/>
                      <a:pt x="6202214" y="3784397"/>
                    </a:cubicBezTo>
                    <a:cubicBezTo>
                      <a:pt x="6202214" y="3799258"/>
                      <a:pt x="6193641" y="3813737"/>
                      <a:pt x="6192116" y="3828785"/>
                    </a:cubicBezTo>
                    <a:cubicBezTo>
                      <a:pt x="6190212" y="3849362"/>
                      <a:pt x="6185068" y="3872985"/>
                      <a:pt x="6192308" y="3890891"/>
                    </a:cubicBezTo>
                    <a:cubicBezTo>
                      <a:pt x="6209454" y="3932993"/>
                      <a:pt x="6195163" y="3967091"/>
                      <a:pt x="6178210" y="4003861"/>
                    </a:cubicBezTo>
                    <a:cubicBezTo>
                      <a:pt x="6161446" y="4040058"/>
                      <a:pt x="6148111" y="4078159"/>
                      <a:pt x="6137060" y="4116641"/>
                    </a:cubicBezTo>
                    <a:cubicBezTo>
                      <a:pt x="6133060" y="4131119"/>
                      <a:pt x="6139729" y="4148453"/>
                      <a:pt x="6141062" y="4164458"/>
                    </a:cubicBezTo>
                    <a:cubicBezTo>
                      <a:pt x="6141443" y="4170174"/>
                      <a:pt x="6142014" y="4176461"/>
                      <a:pt x="6140110" y="4181603"/>
                    </a:cubicBezTo>
                    <a:cubicBezTo>
                      <a:pt x="6121819" y="4231324"/>
                      <a:pt x="6107914" y="4281810"/>
                      <a:pt x="6117439" y="4335722"/>
                    </a:cubicBezTo>
                    <a:cubicBezTo>
                      <a:pt x="6118392" y="4340674"/>
                      <a:pt x="6116295" y="4346201"/>
                      <a:pt x="6114962" y="4351154"/>
                    </a:cubicBezTo>
                    <a:cubicBezTo>
                      <a:pt x="6108104" y="4375349"/>
                      <a:pt x="6097246" y="4398972"/>
                      <a:pt x="6094769" y="4423545"/>
                    </a:cubicBezTo>
                    <a:cubicBezTo>
                      <a:pt x="6088673" y="4484127"/>
                      <a:pt x="6086195" y="4545086"/>
                      <a:pt x="6082195" y="4606053"/>
                    </a:cubicBezTo>
                    <a:cubicBezTo>
                      <a:pt x="6082006" y="4609863"/>
                      <a:pt x="6082006" y="4613864"/>
                      <a:pt x="6080672" y="4617291"/>
                    </a:cubicBezTo>
                    <a:cubicBezTo>
                      <a:pt x="6072479" y="4639772"/>
                      <a:pt x="6075148" y="4659393"/>
                      <a:pt x="6090768" y="4678445"/>
                    </a:cubicBezTo>
                    <a:cubicBezTo>
                      <a:pt x="6097626" y="4686828"/>
                      <a:pt x="6101246" y="4698258"/>
                      <a:pt x="6105056" y="4708734"/>
                    </a:cubicBezTo>
                    <a:cubicBezTo>
                      <a:pt x="6110772" y="4724167"/>
                      <a:pt x="6116295" y="4739978"/>
                      <a:pt x="6119916" y="4755980"/>
                    </a:cubicBezTo>
                    <a:cubicBezTo>
                      <a:pt x="6123345" y="4771793"/>
                      <a:pt x="6128106" y="4788747"/>
                      <a:pt x="6125441" y="4803988"/>
                    </a:cubicBezTo>
                    <a:cubicBezTo>
                      <a:pt x="6120679" y="4831420"/>
                      <a:pt x="6110010" y="4857522"/>
                      <a:pt x="6102960" y="4884572"/>
                    </a:cubicBezTo>
                    <a:cubicBezTo>
                      <a:pt x="6100482" y="4893907"/>
                      <a:pt x="6100866" y="4904195"/>
                      <a:pt x="6100674" y="4913909"/>
                    </a:cubicBezTo>
                    <a:cubicBezTo>
                      <a:pt x="6100104" y="4936201"/>
                      <a:pt x="6105628" y="4959061"/>
                      <a:pt x="6089816" y="4979253"/>
                    </a:cubicBezTo>
                    <a:cubicBezTo>
                      <a:pt x="6074956" y="4997922"/>
                      <a:pt x="6079337" y="5016785"/>
                      <a:pt x="6090577" y="5036405"/>
                    </a:cubicBezTo>
                    <a:cubicBezTo>
                      <a:pt x="6098579" y="5050504"/>
                      <a:pt x="6104866" y="5066505"/>
                      <a:pt x="6107914" y="5082317"/>
                    </a:cubicBezTo>
                    <a:cubicBezTo>
                      <a:pt x="6112104" y="5104036"/>
                      <a:pt x="6113820" y="5125562"/>
                      <a:pt x="6111342" y="5148995"/>
                    </a:cubicBezTo>
                    <a:cubicBezTo>
                      <a:pt x="6109628" y="5165570"/>
                      <a:pt x="6108866" y="5179097"/>
                      <a:pt x="6098770" y="5192051"/>
                    </a:cubicBezTo>
                    <a:cubicBezTo>
                      <a:pt x="6097246" y="5194145"/>
                      <a:pt x="6096864" y="5197955"/>
                      <a:pt x="6097056" y="5200813"/>
                    </a:cubicBezTo>
                    <a:cubicBezTo>
                      <a:pt x="6100294" y="5238343"/>
                      <a:pt x="6098579" y="5275491"/>
                      <a:pt x="6096291" y="5313403"/>
                    </a:cubicBezTo>
                    <a:cubicBezTo>
                      <a:pt x="6093247" y="5361598"/>
                      <a:pt x="6102198" y="5412276"/>
                      <a:pt x="6134203" y="5453995"/>
                    </a:cubicBezTo>
                    <a:cubicBezTo>
                      <a:pt x="6138967" y="5460092"/>
                      <a:pt x="6141062" y="5469236"/>
                      <a:pt x="6142206" y="5477239"/>
                    </a:cubicBezTo>
                    <a:cubicBezTo>
                      <a:pt x="6147158" y="5514957"/>
                      <a:pt x="6150587" y="5552869"/>
                      <a:pt x="6156112" y="5590590"/>
                    </a:cubicBezTo>
                    <a:cubicBezTo>
                      <a:pt x="6159160" y="5611164"/>
                      <a:pt x="6161827" y="5632691"/>
                      <a:pt x="6170210" y="5651360"/>
                    </a:cubicBezTo>
                    <a:cubicBezTo>
                      <a:pt x="6178400" y="5669647"/>
                      <a:pt x="6188116" y="5684320"/>
                      <a:pt x="6170972" y="5695178"/>
                    </a:cubicBezTo>
                    <a:cubicBezTo>
                      <a:pt x="6180116" y="5714607"/>
                      <a:pt x="6187737" y="5731564"/>
                      <a:pt x="6195927" y="5748136"/>
                    </a:cubicBezTo>
                    <a:cubicBezTo>
                      <a:pt x="6198974" y="5754234"/>
                      <a:pt x="6203929" y="5759378"/>
                      <a:pt x="6206787" y="5765474"/>
                    </a:cubicBezTo>
                    <a:cubicBezTo>
                      <a:pt x="6209834" y="5771953"/>
                      <a:pt x="6211739" y="5779191"/>
                      <a:pt x="6213264" y="5786239"/>
                    </a:cubicBezTo>
                    <a:cubicBezTo>
                      <a:pt x="6220122" y="5817674"/>
                      <a:pt x="6226408" y="5849107"/>
                      <a:pt x="6233839" y="5880348"/>
                    </a:cubicBezTo>
                    <a:cubicBezTo>
                      <a:pt x="6235362" y="5886447"/>
                      <a:pt x="6241458" y="5891590"/>
                      <a:pt x="6245457" y="5897114"/>
                    </a:cubicBezTo>
                    <a:cubicBezTo>
                      <a:pt x="6248126" y="5900735"/>
                      <a:pt x="6252127" y="5904353"/>
                      <a:pt x="6252699" y="5908355"/>
                    </a:cubicBezTo>
                    <a:cubicBezTo>
                      <a:pt x="6257271" y="5938836"/>
                      <a:pt x="6262606" y="5969124"/>
                      <a:pt x="6264891" y="5999796"/>
                    </a:cubicBezTo>
                    <a:cubicBezTo>
                      <a:pt x="6266794" y="6025515"/>
                      <a:pt x="6266225" y="6050282"/>
                      <a:pt x="6299372" y="6056948"/>
                    </a:cubicBezTo>
                    <a:cubicBezTo>
                      <a:pt x="6305088" y="6058092"/>
                      <a:pt x="6311185" y="6066284"/>
                      <a:pt x="6314041" y="6072569"/>
                    </a:cubicBezTo>
                    <a:cubicBezTo>
                      <a:pt x="6322233" y="6090477"/>
                      <a:pt x="6327758" y="6109530"/>
                      <a:pt x="6336139" y="6127247"/>
                    </a:cubicBezTo>
                    <a:cubicBezTo>
                      <a:pt x="6364144" y="6185351"/>
                      <a:pt x="6381862" y="6246121"/>
                      <a:pt x="6378623" y="6311084"/>
                    </a:cubicBezTo>
                    <a:cubicBezTo>
                      <a:pt x="6377671" y="6331277"/>
                      <a:pt x="6367382" y="6350899"/>
                      <a:pt x="6363571" y="6363664"/>
                    </a:cubicBezTo>
                    <a:cubicBezTo>
                      <a:pt x="6378623" y="6400429"/>
                      <a:pt x="6393101" y="6431292"/>
                      <a:pt x="6403960" y="6463490"/>
                    </a:cubicBezTo>
                    <a:cubicBezTo>
                      <a:pt x="6413676" y="6491874"/>
                      <a:pt x="6419772" y="6521593"/>
                      <a:pt x="6426820" y="6550742"/>
                    </a:cubicBezTo>
                    <a:cubicBezTo>
                      <a:pt x="6429489" y="6561411"/>
                      <a:pt x="6431012" y="6572269"/>
                      <a:pt x="6432347" y="6583128"/>
                    </a:cubicBezTo>
                    <a:cubicBezTo>
                      <a:pt x="6436537" y="6617036"/>
                      <a:pt x="6426440" y="6652472"/>
                      <a:pt x="6442443" y="6685617"/>
                    </a:cubicBezTo>
                    <a:cubicBezTo>
                      <a:pt x="6450825" y="6702955"/>
                      <a:pt x="6460921" y="6720103"/>
                      <a:pt x="6465303" y="6738388"/>
                    </a:cubicBezTo>
                    <a:cubicBezTo>
                      <a:pt x="6470066" y="6758011"/>
                      <a:pt x="6477496" y="6777207"/>
                      <a:pt x="6482807" y="6796804"/>
                    </a:cubicBezTo>
                    <a:lnTo>
                      <a:pt x="6487578" y="6857457"/>
                    </a:lnTo>
                    <a:lnTo>
                      <a:pt x="6360339" y="6857457"/>
                    </a:lnTo>
                    <a:lnTo>
                      <a:pt x="6360339" y="6857998"/>
                    </a:lnTo>
                    <a:lnTo>
                      <a:pt x="0" y="6857998"/>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2063333-816F-442C-A0E6-238F0678B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82343" y="2"/>
                <a:ext cx="6509657" cy="6857998"/>
              </a:xfrm>
              <a:custGeom>
                <a:avLst/>
                <a:gdLst>
                  <a:gd name="connsiteX0" fmla="*/ 5757500 w 6509657"/>
                  <a:gd name="connsiteY0" fmla="*/ 6118149 h 6857998"/>
                  <a:gd name="connsiteX1" fmla="*/ 5778719 w 6509657"/>
                  <a:gd name="connsiteY1" fmla="*/ 6133723 h 6857998"/>
                  <a:gd name="connsiteX2" fmla="*/ 5794879 w 6509657"/>
                  <a:gd name="connsiteY2" fmla="*/ 6149380 h 6857998"/>
                  <a:gd name="connsiteX3" fmla="*/ 5800355 w 6509657"/>
                  <a:gd name="connsiteY3" fmla="*/ 6166562 h 6857998"/>
                  <a:gd name="connsiteX4" fmla="*/ 5794879 w 6509657"/>
                  <a:gd name="connsiteY4" fmla="*/ 6149379 h 6857998"/>
                  <a:gd name="connsiteX5" fmla="*/ 5778719 w 6509657"/>
                  <a:gd name="connsiteY5" fmla="*/ 6133722 h 6857998"/>
                  <a:gd name="connsiteX6" fmla="*/ 5757500 w 6509657"/>
                  <a:gd name="connsiteY6" fmla="*/ 6118149 h 6857998"/>
                  <a:gd name="connsiteX7" fmla="*/ 5665657 w 6509657"/>
                  <a:gd name="connsiteY7" fmla="*/ 4941372 h 6857998"/>
                  <a:gd name="connsiteX8" fmla="*/ 5668987 w 6509657"/>
                  <a:gd name="connsiteY8" fmla="*/ 4950869 h 6857998"/>
                  <a:gd name="connsiteX9" fmla="*/ 5678672 w 6509657"/>
                  <a:gd name="connsiteY9" fmla="*/ 4991382 h 6857998"/>
                  <a:gd name="connsiteX10" fmla="*/ 5668987 w 6509657"/>
                  <a:gd name="connsiteY10" fmla="*/ 4950868 h 6857998"/>
                  <a:gd name="connsiteX11" fmla="*/ 5669596 w 6509657"/>
                  <a:gd name="connsiteY11" fmla="*/ 4749807 h 6857998"/>
                  <a:gd name="connsiteX12" fmla="*/ 5654889 w 6509657"/>
                  <a:gd name="connsiteY12" fmla="*/ 4799797 h 6857998"/>
                  <a:gd name="connsiteX13" fmla="*/ 5669596 w 6509657"/>
                  <a:gd name="connsiteY13" fmla="*/ 4749807 h 6857998"/>
                  <a:gd name="connsiteX14" fmla="*/ 5687394 w 6509657"/>
                  <a:gd name="connsiteY14" fmla="*/ 4543185 h 6857998"/>
                  <a:gd name="connsiteX15" fmla="*/ 5692800 w 6509657"/>
                  <a:gd name="connsiteY15" fmla="*/ 4557092 h 6857998"/>
                  <a:gd name="connsiteX16" fmla="*/ 5719165 w 6509657"/>
                  <a:gd name="connsiteY16" fmla="*/ 4602021 h 6857998"/>
                  <a:gd name="connsiteX17" fmla="*/ 5692800 w 6509657"/>
                  <a:gd name="connsiteY17" fmla="*/ 4557091 h 6857998"/>
                  <a:gd name="connsiteX18" fmla="*/ 6153612 w 6509657"/>
                  <a:gd name="connsiteY18" fmla="*/ 2819253 h 6857998"/>
                  <a:gd name="connsiteX19" fmla="*/ 6165256 w 6509657"/>
                  <a:gd name="connsiteY19" fmla="*/ 2827484 h 6857998"/>
                  <a:gd name="connsiteX20" fmla="*/ 6165258 w 6509657"/>
                  <a:gd name="connsiteY20" fmla="*/ 2827486 h 6857998"/>
                  <a:gd name="connsiteX21" fmla="*/ 6193761 w 6509657"/>
                  <a:gd name="connsiteY21" fmla="*/ 2861156 h 6857998"/>
                  <a:gd name="connsiteX22" fmla="*/ 6184107 w 6509657"/>
                  <a:gd name="connsiteY22" fmla="*/ 2842392 h 6857998"/>
                  <a:gd name="connsiteX23" fmla="*/ 6165258 w 6509657"/>
                  <a:gd name="connsiteY23" fmla="*/ 2827486 h 6857998"/>
                  <a:gd name="connsiteX24" fmla="*/ 6165256 w 6509657"/>
                  <a:gd name="connsiteY24" fmla="*/ 2827483 h 6857998"/>
                  <a:gd name="connsiteX25" fmla="*/ 6083958 w 6509657"/>
                  <a:gd name="connsiteY25" fmla="*/ 1974015 h 6857998"/>
                  <a:gd name="connsiteX26" fmla="*/ 6077444 w 6509657"/>
                  <a:gd name="connsiteY26" fmla="*/ 1999763 h 6857998"/>
                  <a:gd name="connsiteX27" fmla="*/ 6059716 w 6509657"/>
                  <a:gd name="connsiteY27" fmla="*/ 2023547 h 6857998"/>
                  <a:gd name="connsiteX28" fmla="*/ 6083958 w 6509657"/>
                  <a:gd name="connsiteY28" fmla="*/ 1974015 h 6857998"/>
                  <a:gd name="connsiteX29" fmla="*/ 6066764 w 6509657"/>
                  <a:gd name="connsiteY29" fmla="*/ 1768838 h 6857998"/>
                  <a:gd name="connsiteX30" fmla="*/ 6058162 w 6509657"/>
                  <a:gd name="connsiteY30" fmla="*/ 1785412 h 6857998"/>
                  <a:gd name="connsiteX31" fmla="*/ 6057382 w 6509657"/>
                  <a:gd name="connsiteY31" fmla="*/ 1801558 h 6857998"/>
                  <a:gd name="connsiteX32" fmla="*/ 6066764 w 6509657"/>
                  <a:gd name="connsiteY32" fmla="*/ 1768838 h 6857998"/>
                  <a:gd name="connsiteX33" fmla="*/ 6176353 w 6509657"/>
                  <a:gd name="connsiteY33" fmla="*/ 520953 h 6857998"/>
                  <a:gd name="connsiteX34" fmla="*/ 6169625 w 6509657"/>
                  <a:gd name="connsiteY34" fmla="*/ 549926 h 6857998"/>
                  <a:gd name="connsiteX35" fmla="*/ 6163371 w 6509657"/>
                  <a:gd name="connsiteY35" fmla="*/ 566616 h 6857998"/>
                  <a:gd name="connsiteX36" fmla="*/ 6157421 w 6509657"/>
                  <a:gd name="connsiteY36" fmla="*/ 581804 h 6857998"/>
                  <a:gd name="connsiteX37" fmla="*/ 6157002 w 6509657"/>
                  <a:gd name="connsiteY37" fmla="*/ 583595 h 6857998"/>
                  <a:gd name="connsiteX38" fmla="*/ 6154828 w 6509657"/>
                  <a:gd name="connsiteY38" fmla="*/ 589388 h 6857998"/>
                  <a:gd name="connsiteX39" fmla="*/ 6150205 w 6509657"/>
                  <a:gd name="connsiteY39" fmla="*/ 612658 h 6857998"/>
                  <a:gd name="connsiteX40" fmla="*/ 6157002 w 6509657"/>
                  <a:gd name="connsiteY40" fmla="*/ 583595 h 6857998"/>
                  <a:gd name="connsiteX41" fmla="*/ 6163319 w 6509657"/>
                  <a:gd name="connsiteY41" fmla="*/ 566754 h 6857998"/>
                  <a:gd name="connsiteX42" fmla="*/ 6163371 w 6509657"/>
                  <a:gd name="connsiteY42" fmla="*/ 566616 h 6857998"/>
                  <a:gd name="connsiteX43" fmla="*/ 6169209 w 6509657"/>
                  <a:gd name="connsiteY43" fmla="*/ 551717 h 6857998"/>
                  <a:gd name="connsiteX44" fmla="*/ 6169625 w 6509657"/>
                  <a:gd name="connsiteY44" fmla="*/ 549926 h 6857998"/>
                  <a:gd name="connsiteX45" fmla="*/ 6171790 w 6509657"/>
                  <a:gd name="connsiteY45" fmla="*/ 544146 h 6857998"/>
                  <a:gd name="connsiteX46" fmla="*/ 6176353 w 6509657"/>
                  <a:gd name="connsiteY46" fmla="*/ 520953 h 6857998"/>
                  <a:gd name="connsiteX47" fmla="*/ 6125250 w 6509657"/>
                  <a:gd name="connsiteY47" fmla="*/ 268794 h 6857998"/>
                  <a:gd name="connsiteX48" fmla="*/ 6120374 w 6509657"/>
                  <a:gd name="connsiteY48" fmla="*/ 299164 h 6857998"/>
                  <a:gd name="connsiteX49" fmla="*/ 6121819 w 6509657"/>
                  <a:gd name="connsiteY49" fmla="*/ 328017 h 6857998"/>
                  <a:gd name="connsiteX50" fmla="*/ 0 w 6509657"/>
                  <a:gd name="connsiteY50" fmla="*/ 0 h 6857998"/>
                  <a:gd name="connsiteX51" fmla="*/ 6442666 w 6509657"/>
                  <a:gd name="connsiteY51" fmla="*/ 0 h 6857998"/>
                  <a:gd name="connsiteX52" fmla="*/ 6438451 w 6509657"/>
                  <a:gd name="connsiteY52" fmla="*/ 24480 h 6857998"/>
                  <a:gd name="connsiteX53" fmla="*/ 6426440 w 6509657"/>
                  <a:gd name="connsiteY53" fmla="*/ 47806 h 6857998"/>
                  <a:gd name="connsiteX54" fmla="*/ 6417296 w 6509657"/>
                  <a:gd name="connsiteY54" fmla="*/ 105718 h 6857998"/>
                  <a:gd name="connsiteX55" fmla="*/ 6418631 w 6509657"/>
                  <a:gd name="connsiteY55" fmla="*/ 152584 h 6857998"/>
                  <a:gd name="connsiteX56" fmla="*/ 6420344 w 6509657"/>
                  <a:gd name="connsiteY56" fmla="*/ 234883 h 6857998"/>
                  <a:gd name="connsiteX57" fmla="*/ 6424727 w 6509657"/>
                  <a:gd name="connsiteY57" fmla="*/ 261173 h 6857998"/>
                  <a:gd name="connsiteX58" fmla="*/ 6412152 w 6509657"/>
                  <a:gd name="connsiteY58" fmla="*/ 380050 h 6857998"/>
                  <a:gd name="connsiteX59" fmla="*/ 6411200 w 6509657"/>
                  <a:gd name="connsiteY59" fmla="*/ 447870 h 6857998"/>
                  <a:gd name="connsiteX60" fmla="*/ 6395577 w 6509657"/>
                  <a:gd name="connsiteY60" fmla="*/ 524262 h 6857998"/>
                  <a:gd name="connsiteX61" fmla="*/ 6396339 w 6509657"/>
                  <a:gd name="connsiteY61" fmla="*/ 546552 h 6857998"/>
                  <a:gd name="connsiteX62" fmla="*/ 6397674 w 6509657"/>
                  <a:gd name="connsiteY62" fmla="*/ 571508 h 6857998"/>
                  <a:gd name="connsiteX63" fmla="*/ 6398818 w 6509657"/>
                  <a:gd name="connsiteY63" fmla="*/ 648092 h 6857998"/>
                  <a:gd name="connsiteX64" fmla="*/ 6404531 w 6509657"/>
                  <a:gd name="connsiteY64" fmla="*/ 694576 h 6857998"/>
                  <a:gd name="connsiteX65" fmla="*/ 6401104 w 6509657"/>
                  <a:gd name="connsiteY65" fmla="*/ 783158 h 6857998"/>
                  <a:gd name="connsiteX66" fmla="*/ 6406056 w 6509657"/>
                  <a:gd name="connsiteY66" fmla="*/ 815929 h 6857998"/>
                  <a:gd name="connsiteX67" fmla="*/ 6406628 w 6509657"/>
                  <a:gd name="connsiteY67" fmla="*/ 898797 h 6857998"/>
                  <a:gd name="connsiteX68" fmla="*/ 6403770 w 6509657"/>
                  <a:gd name="connsiteY68" fmla="*/ 973095 h 6857998"/>
                  <a:gd name="connsiteX69" fmla="*/ 6405294 w 6509657"/>
                  <a:gd name="connsiteY69" fmla="*/ 1044725 h 6857998"/>
                  <a:gd name="connsiteX70" fmla="*/ 6411580 w 6509657"/>
                  <a:gd name="connsiteY70" fmla="*/ 1095972 h 6857998"/>
                  <a:gd name="connsiteX71" fmla="*/ 6415391 w 6509657"/>
                  <a:gd name="connsiteY71" fmla="*/ 1151600 h 6857998"/>
                  <a:gd name="connsiteX72" fmla="*/ 6438060 w 6509657"/>
                  <a:gd name="connsiteY72" fmla="*/ 1304955 h 6857998"/>
                  <a:gd name="connsiteX73" fmla="*/ 6432537 w 6509657"/>
                  <a:gd name="connsiteY73" fmla="*/ 1333341 h 6857998"/>
                  <a:gd name="connsiteX74" fmla="*/ 6427393 w 6509657"/>
                  <a:gd name="connsiteY74" fmla="*/ 1494509 h 6857998"/>
                  <a:gd name="connsiteX75" fmla="*/ 6427775 w 6509657"/>
                  <a:gd name="connsiteY75" fmla="*/ 1529563 h 6857998"/>
                  <a:gd name="connsiteX76" fmla="*/ 6405294 w 6509657"/>
                  <a:gd name="connsiteY76" fmla="*/ 1623675 h 6857998"/>
                  <a:gd name="connsiteX77" fmla="*/ 6440919 w 6509657"/>
                  <a:gd name="connsiteY77" fmla="*/ 1768838 h 6857998"/>
                  <a:gd name="connsiteX78" fmla="*/ 6485496 w 6509657"/>
                  <a:gd name="connsiteY78" fmla="*/ 1904673 h 6857998"/>
                  <a:gd name="connsiteX79" fmla="*/ 6491212 w 6509657"/>
                  <a:gd name="connsiteY79" fmla="*/ 1921817 h 6857998"/>
                  <a:gd name="connsiteX80" fmla="*/ 6500928 w 6509657"/>
                  <a:gd name="connsiteY80" fmla="*/ 1970586 h 6857998"/>
                  <a:gd name="connsiteX81" fmla="*/ 6504358 w 6509657"/>
                  <a:gd name="connsiteY81" fmla="*/ 2030977 h 6857998"/>
                  <a:gd name="connsiteX82" fmla="*/ 6509406 w 6509657"/>
                  <a:gd name="connsiteY82" fmla="*/ 2069340 h 6857998"/>
                  <a:gd name="connsiteX83" fmla="*/ 6509657 w 6509657"/>
                  <a:gd name="connsiteY83" fmla="*/ 2072225 h 6857998"/>
                  <a:gd name="connsiteX84" fmla="*/ 6509657 w 6509657"/>
                  <a:gd name="connsiteY84" fmla="*/ 2131532 h 6857998"/>
                  <a:gd name="connsiteX85" fmla="*/ 6508786 w 6509657"/>
                  <a:gd name="connsiteY85" fmla="*/ 2138304 h 6857998"/>
                  <a:gd name="connsiteX86" fmla="*/ 6502262 w 6509657"/>
                  <a:gd name="connsiteY86" fmla="*/ 2168903 h 6857998"/>
                  <a:gd name="connsiteX87" fmla="*/ 6486640 w 6509657"/>
                  <a:gd name="connsiteY87" fmla="*/ 2254633 h 6857998"/>
                  <a:gd name="connsiteX88" fmla="*/ 6471780 w 6509657"/>
                  <a:gd name="connsiteY88" fmla="*/ 2335405 h 6857998"/>
                  <a:gd name="connsiteX89" fmla="*/ 6489306 w 6509657"/>
                  <a:gd name="connsiteY89" fmla="*/ 2360933 h 6857998"/>
                  <a:gd name="connsiteX90" fmla="*/ 6504547 w 6509657"/>
                  <a:gd name="connsiteY90" fmla="*/ 2400369 h 6857998"/>
                  <a:gd name="connsiteX91" fmla="*/ 6486258 w 6509657"/>
                  <a:gd name="connsiteY91" fmla="*/ 2444184 h 6857998"/>
                  <a:gd name="connsiteX92" fmla="*/ 6448350 w 6509657"/>
                  <a:gd name="connsiteY92" fmla="*/ 2546678 h 6857998"/>
                  <a:gd name="connsiteX93" fmla="*/ 6446633 w 6509657"/>
                  <a:gd name="connsiteY93" fmla="*/ 2611450 h 6857998"/>
                  <a:gd name="connsiteX94" fmla="*/ 6430441 w 6509657"/>
                  <a:gd name="connsiteY94" fmla="*/ 2752235 h 6857998"/>
                  <a:gd name="connsiteX95" fmla="*/ 6407389 w 6509657"/>
                  <a:gd name="connsiteY95" fmla="*/ 2844248 h 6857998"/>
                  <a:gd name="connsiteX96" fmla="*/ 6381291 w 6509657"/>
                  <a:gd name="connsiteY96" fmla="*/ 2910353 h 6857998"/>
                  <a:gd name="connsiteX97" fmla="*/ 6347189 w 6509657"/>
                  <a:gd name="connsiteY97" fmla="*/ 3005035 h 6857998"/>
                  <a:gd name="connsiteX98" fmla="*/ 6329473 w 6509657"/>
                  <a:gd name="connsiteY98" fmla="*/ 3100099 h 6857998"/>
                  <a:gd name="connsiteX99" fmla="*/ 6307182 w 6509657"/>
                  <a:gd name="connsiteY99" fmla="*/ 3168870 h 6857998"/>
                  <a:gd name="connsiteX100" fmla="*/ 6291942 w 6509657"/>
                  <a:gd name="connsiteY100" fmla="*/ 3252885 h 6857998"/>
                  <a:gd name="connsiteX101" fmla="*/ 6291371 w 6509657"/>
                  <a:gd name="connsiteY101" fmla="*/ 3323372 h 6857998"/>
                  <a:gd name="connsiteX102" fmla="*/ 6294039 w 6509657"/>
                  <a:gd name="connsiteY102" fmla="*/ 3433866 h 6857998"/>
                  <a:gd name="connsiteX103" fmla="*/ 6247937 w 6509657"/>
                  <a:gd name="connsiteY103" fmla="*/ 3569124 h 6857998"/>
                  <a:gd name="connsiteX104" fmla="*/ 6237648 w 6509657"/>
                  <a:gd name="connsiteY104" fmla="*/ 3623799 h 6857998"/>
                  <a:gd name="connsiteX105" fmla="*/ 6232886 w 6509657"/>
                  <a:gd name="connsiteY105" fmla="*/ 3675238 h 6857998"/>
                  <a:gd name="connsiteX106" fmla="*/ 6202214 w 6509657"/>
                  <a:gd name="connsiteY106" fmla="*/ 3784397 h 6857998"/>
                  <a:gd name="connsiteX107" fmla="*/ 6192116 w 6509657"/>
                  <a:gd name="connsiteY107" fmla="*/ 3828785 h 6857998"/>
                  <a:gd name="connsiteX108" fmla="*/ 6192308 w 6509657"/>
                  <a:gd name="connsiteY108" fmla="*/ 3890891 h 6857998"/>
                  <a:gd name="connsiteX109" fmla="*/ 6178210 w 6509657"/>
                  <a:gd name="connsiteY109" fmla="*/ 4003861 h 6857998"/>
                  <a:gd name="connsiteX110" fmla="*/ 6137060 w 6509657"/>
                  <a:gd name="connsiteY110" fmla="*/ 4116641 h 6857998"/>
                  <a:gd name="connsiteX111" fmla="*/ 6141062 w 6509657"/>
                  <a:gd name="connsiteY111" fmla="*/ 4164458 h 6857998"/>
                  <a:gd name="connsiteX112" fmla="*/ 6140110 w 6509657"/>
                  <a:gd name="connsiteY112" fmla="*/ 4181603 h 6857998"/>
                  <a:gd name="connsiteX113" fmla="*/ 6117439 w 6509657"/>
                  <a:gd name="connsiteY113" fmla="*/ 4335722 h 6857998"/>
                  <a:gd name="connsiteX114" fmla="*/ 6114962 w 6509657"/>
                  <a:gd name="connsiteY114" fmla="*/ 4351154 h 6857998"/>
                  <a:gd name="connsiteX115" fmla="*/ 6094769 w 6509657"/>
                  <a:gd name="connsiteY115" fmla="*/ 4423545 h 6857998"/>
                  <a:gd name="connsiteX116" fmla="*/ 6082195 w 6509657"/>
                  <a:gd name="connsiteY116" fmla="*/ 4606053 h 6857998"/>
                  <a:gd name="connsiteX117" fmla="*/ 6080672 w 6509657"/>
                  <a:gd name="connsiteY117" fmla="*/ 4617291 h 6857998"/>
                  <a:gd name="connsiteX118" fmla="*/ 6090768 w 6509657"/>
                  <a:gd name="connsiteY118" fmla="*/ 4678445 h 6857998"/>
                  <a:gd name="connsiteX119" fmla="*/ 6105056 w 6509657"/>
                  <a:gd name="connsiteY119" fmla="*/ 4708734 h 6857998"/>
                  <a:gd name="connsiteX120" fmla="*/ 6119916 w 6509657"/>
                  <a:gd name="connsiteY120" fmla="*/ 4755980 h 6857998"/>
                  <a:gd name="connsiteX121" fmla="*/ 6125441 w 6509657"/>
                  <a:gd name="connsiteY121" fmla="*/ 4803988 h 6857998"/>
                  <a:gd name="connsiteX122" fmla="*/ 6102960 w 6509657"/>
                  <a:gd name="connsiteY122" fmla="*/ 4884572 h 6857998"/>
                  <a:gd name="connsiteX123" fmla="*/ 6100674 w 6509657"/>
                  <a:gd name="connsiteY123" fmla="*/ 4913909 h 6857998"/>
                  <a:gd name="connsiteX124" fmla="*/ 6089816 w 6509657"/>
                  <a:gd name="connsiteY124" fmla="*/ 4979253 h 6857998"/>
                  <a:gd name="connsiteX125" fmla="*/ 6090577 w 6509657"/>
                  <a:gd name="connsiteY125" fmla="*/ 5036405 h 6857998"/>
                  <a:gd name="connsiteX126" fmla="*/ 6107914 w 6509657"/>
                  <a:gd name="connsiteY126" fmla="*/ 5082317 h 6857998"/>
                  <a:gd name="connsiteX127" fmla="*/ 6111342 w 6509657"/>
                  <a:gd name="connsiteY127" fmla="*/ 5148995 h 6857998"/>
                  <a:gd name="connsiteX128" fmla="*/ 6098770 w 6509657"/>
                  <a:gd name="connsiteY128" fmla="*/ 5192051 h 6857998"/>
                  <a:gd name="connsiteX129" fmla="*/ 6097056 w 6509657"/>
                  <a:gd name="connsiteY129" fmla="*/ 5200813 h 6857998"/>
                  <a:gd name="connsiteX130" fmla="*/ 6096291 w 6509657"/>
                  <a:gd name="connsiteY130" fmla="*/ 5313403 h 6857998"/>
                  <a:gd name="connsiteX131" fmla="*/ 6134203 w 6509657"/>
                  <a:gd name="connsiteY131" fmla="*/ 5453995 h 6857998"/>
                  <a:gd name="connsiteX132" fmla="*/ 6142206 w 6509657"/>
                  <a:gd name="connsiteY132" fmla="*/ 5477239 h 6857998"/>
                  <a:gd name="connsiteX133" fmla="*/ 6156112 w 6509657"/>
                  <a:gd name="connsiteY133" fmla="*/ 5590590 h 6857998"/>
                  <a:gd name="connsiteX134" fmla="*/ 6170210 w 6509657"/>
                  <a:gd name="connsiteY134" fmla="*/ 5651360 h 6857998"/>
                  <a:gd name="connsiteX135" fmla="*/ 6170972 w 6509657"/>
                  <a:gd name="connsiteY135" fmla="*/ 5695178 h 6857998"/>
                  <a:gd name="connsiteX136" fmla="*/ 6195927 w 6509657"/>
                  <a:gd name="connsiteY136" fmla="*/ 5748136 h 6857998"/>
                  <a:gd name="connsiteX137" fmla="*/ 6206787 w 6509657"/>
                  <a:gd name="connsiteY137" fmla="*/ 5765474 h 6857998"/>
                  <a:gd name="connsiteX138" fmla="*/ 6213264 w 6509657"/>
                  <a:gd name="connsiteY138" fmla="*/ 5786239 h 6857998"/>
                  <a:gd name="connsiteX139" fmla="*/ 6233839 w 6509657"/>
                  <a:gd name="connsiteY139" fmla="*/ 5880348 h 6857998"/>
                  <a:gd name="connsiteX140" fmla="*/ 6245457 w 6509657"/>
                  <a:gd name="connsiteY140" fmla="*/ 5897114 h 6857998"/>
                  <a:gd name="connsiteX141" fmla="*/ 6252699 w 6509657"/>
                  <a:gd name="connsiteY141" fmla="*/ 5908355 h 6857998"/>
                  <a:gd name="connsiteX142" fmla="*/ 6264891 w 6509657"/>
                  <a:gd name="connsiteY142" fmla="*/ 5999796 h 6857998"/>
                  <a:gd name="connsiteX143" fmla="*/ 6299372 w 6509657"/>
                  <a:gd name="connsiteY143" fmla="*/ 6056948 h 6857998"/>
                  <a:gd name="connsiteX144" fmla="*/ 6314041 w 6509657"/>
                  <a:gd name="connsiteY144" fmla="*/ 6072569 h 6857998"/>
                  <a:gd name="connsiteX145" fmla="*/ 6336139 w 6509657"/>
                  <a:gd name="connsiteY145" fmla="*/ 6127247 h 6857998"/>
                  <a:gd name="connsiteX146" fmla="*/ 6378623 w 6509657"/>
                  <a:gd name="connsiteY146" fmla="*/ 6311084 h 6857998"/>
                  <a:gd name="connsiteX147" fmla="*/ 6363571 w 6509657"/>
                  <a:gd name="connsiteY147" fmla="*/ 6363664 h 6857998"/>
                  <a:gd name="connsiteX148" fmla="*/ 6403960 w 6509657"/>
                  <a:gd name="connsiteY148" fmla="*/ 6463490 h 6857998"/>
                  <a:gd name="connsiteX149" fmla="*/ 6426820 w 6509657"/>
                  <a:gd name="connsiteY149" fmla="*/ 6550742 h 6857998"/>
                  <a:gd name="connsiteX150" fmla="*/ 6432347 w 6509657"/>
                  <a:gd name="connsiteY150" fmla="*/ 6583128 h 6857998"/>
                  <a:gd name="connsiteX151" fmla="*/ 6442443 w 6509657"/>
                  <a:gd name="connsiteY151" fmla="*/ 6685617 h 6857998"/>
                  <a:gd name="connsiteX152" fmla="*/ 6465303 w 6509657"/>
                  <a:gd name="connsiteY152" fmla="*/ 6738388 h 6857998"/>
                  <a:gd name="connsiteX153" fmla="*/ 6482807 w 6509657"/>
                  <a:gd name="connsiteY153" fmla="*/ 6796804 h 6857998"/>
                  <a:gd name="connsiteX154" fmla="*/ 6487578 w 6509657"/>
                  <a:gd name="connsiteY154" fmla="*/ 6857457 h 6857998"/>
                  <a:gd name="connsiteX155" fmla="*/ 6360339 w 6509657"/>
                  <a:gd name="connsiteY155" fmla="*/ 6857457 h 6857998"/>
                  <a:gd name="connsiteX156" fmla="*/ 6360339 w 6509657"/>
                  <a:gd name="connsiteY156" fmla="*/ 6857998 h 6857998"/>
                  <a:gd name="connsiteX157" fmla="*/ 0 w 6509657"/>
                  <a:gd name="connsiteY15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509657" h="6857998">
                    <a:moveTo>
                      <a:pt x="5757500" y="6118149"/>
                    </a:moveTo>
                    <a:cubicBezTo>
                      <a:pt x="5764049" y="6124102"/>
                      <a:pt x="5771670" y="6129341"/>
                      <a:pt x="5778719" y="6133723"/>
                    </a:cubicBezTo>
                    <a:cubicBezTo>
                      <a:pt x="5785863" y="6138152"/>
                      <a:pt x="5791209" y="6143474"/>
                      <a:pt x="5794879" y="6149380"/>
                    </a:cubicBezTo>
                    <a:lnTo>
                      <a:pt x="5800355" y="6166562"/>
                    </a:lnTo>
                    <a:lnTo>
                      <a:pt x="5794879" y="6149379"/>
                    </a:lnTo>
                    <a:cubicBezTo>
                      <a:pt x="5791209" y="6143474"/>
                      <a:pt x="5785863" y="6138152"/>
                      <a:pt x="5778719" y="6133722"/>
                    </a:cubicBezTo>
                    <a:cubicBezTo>
                      <a:pt x="5771670" y="6129341"/>
                      <a:pt x="5764049" y="6124102"/>
                      <a:pt x="5757500" y="6118149"/>
                    </a:cubicBezTo>
                    <a:close/>
                    <a:moveTo>
                      <a:pt x="5665657" y="4941372"/>
                    </a:moveTo>
                    <a:lnTo>
                      <a:pt x="5668987" y="4950869"/>
                    </a:lnTo>
                    <a:lnTo>
                      <a:pt x="5678672" y="4991382"/>
                    </a:lnTo>
                    <a:lnTo>
                      <a:pt x="5668987" y="4950868"/>
                    </a:lnTo>
                    <a:close/>
                    <a:moveTo>
                      <a:pt x="5669596" y="4749807"/>
                    </a:moveTo>
                    <a:cubicBezTo>
                      <a:pt x="5657460" y="4762826"/>
                      <a:pt x="5656603" y="4781365"/>
                      <a:pt x="5654889" y="4799797"/>
                    </a:cubicBezTo>
                    <a:cubicBezTo>
                      <a:pt x="5656603" y="4781365"/>
                      <a:pt x="5657460" y="4762827"/>
                      <a:pt x="5669596" y="4749807"/>
                    </a:cubicBezTo>
                    <a:close/>
                    <a:moveTo>
                      <a:pt x="5687394" y="4543185"/>
                    </a:moveTo>
                    <a:cubicBezTo>
                      <a:pt x="5688372" y="4548281"/>
                      <a:pt x="5690419" y="4553662"/>
                      <a:pt x="5692800" y="4557092"/>
                    </a:cubicBezTo>
                    <a:cubicBezTo>
                      <a:pt x="5704421" y="4573618"/>
                      <a:pt x="5713208" y="4588275"/>
                      <a:pt x="5719165" y="4602021"/>
                    </a:cubicBezTo>
                    <a:cubicBezTo>
                      <a:pt x="5713208" y="4588275"/>
                      <a:pt x="5704421" y="4573618"/>
                      <a:pt x="5692800" y="4557091"/>
                    </a:cubicBezTo>
                    <a:close/>
                    <a:moveTo>
                      <a:pt x="6153612" y="2819253"/>
                    </a:moveTo>
                    <a:lnTo>
                      <a:pt x="6165256" y="2827484"/>
                    </a:lnTo>
                    <a:lnTo>
                      <a:pt x="6165258" y="2827486"/>
                    </a:lnTo>
                    <a:lnTo>
                      <a:pt x="6193761" y="2861156"/>
                    </a:lnTo>
                    <a:lnTo>
                      <a:pt x="6184107" y="2842392"/>
                    </a:lnTo>
                    <a:lnTo>
                      <a:pt x="6165258" y="2827486"/>
                    </a:lnTo>
                    <a:lnTo>
                      <a:pt x="6165256" y="2827483"/>
                    </a:lnTo>
                    <a:close/>
                    <a:moveTo>
                      <a:pt x="6083958" y="1974015"/>
                    </a:moveTo>
                    <a:lnTo>
                      <a:pt x="6077444" y="1999763"/>
                    </a:lnTo>
                    <a:cubicBezTo>
                      <a:pt x="6073635" y="2008056"/>
                      <a:pt x="6067955" y="2016020"/>
                      <a:pt x="6059716" y="2023547"/>
                    </a:cubicBezTo>
                    <a:cubicBezTo>
                      <a:pt x="6076195" y="2008497"/>
                      <a:pt x="6082433" y="1991685"/>
                      <a:pt x="6083958" y="1974015"/>
                    </a:cubicBezTo>
                    <a:close/>
                    <a:moveTo>
                      <a:pt x="6066764" y="1768838"/>
                    </a:moveTo>
                    <a:cubicBezTo>
                      <a:pt x="6062383" y="1774411"/>
                      <a:pt x="6059620" y="1779948"/>
                      <a:pt x="6058162" y="1785412"/>
                    </a:cubicBezTo>
                    <a:lnTo>
                      <a:pt x="6057382" y="1801558"/>
                    </a:lnTo>
                    <a:cubicBezTo>
                      <a:pt x="6055715" y="1790986"/>
                      <a:pt x="6058001" y="1779981"/>
                      <a:pt x="6066764" y="1768838"/>
                    </a:cubicBezTo>
                    <a:close/>
                    <a:moveTo>
                      <a:pt x="6176353" y="520953"/>
                    </a:moveTo>
                    <a:lnTo>
                      <a:pt x="6169625" y="549926"/>
                    </a:lnTo>
                    <a:lnTo>
                      <a:pt x="6163371" y="566616"/>
                    </a:lnTo>
                    <a:lnTo>
                      <a:pt x="6157421" y="581804"/>
                    </a:lnTo>
                    <a:lnTo>
                      <a:pt x="6157002" y="583595"/>
                    </a:lnTo>
                    <a:lnTo>
                      <a:pt x="6154828" y="589388"/>
                    </a:lnTo>
                    <a:cubicBezTo>
                      <a:pt x="6152427" y="597005"/>
                      <a:pt x="6150670" y="604728"/>
                      <a:pt x="6150205" y="612658"/>
                    </a:cubicBezTo>
                    <a:lnTo>
                      <a:pt x="6157002" y="583595"/>
                    </a:lnTo>
                    <a:lnTo>
                      <a:pt x="6163319" y="566754"/>
                    </a:lnTo>
                    <a:lnTo>
                      <a:pt x="6163371" y="566616"/>
                    </a:lnTo>
                    <a:lnTo>
                      <a:pt x="6169209" y="551717"/>
                    </a:lnTo>
                    <a:lnTo>
                      <a:pt x="6169625" y="549926"/>
                    </a:lnTo>
                    <a:lnTo>
                      <a:pt x="6171790" y="544146"/>
                    </a:lnTo>
                    <a:cubicBezTo>
                      <a:pt x="6174177" y="536547"/>
                      <a:pt x="6175914" y="528850"/>
                      <a:pt x="6176353" y="520953"/>
                    </a:cubicBezTo>
                    <a:close/>
                    <a:moveTo>
                      <a:pt x="6125250" y="268794"/>
                    </a:moveTo>
                    <a:cubicBezTo>
                      <a:pt x="6122725" y="279176"/>
                      <a:pt x="6121022" y="289296"/>
                      <a:pt x="6120374" y="299164"/>
                    </a:cubicBezTo>
                    <a:cubicBezTo>
                      <a:pt x="6119725" y="309031"/>
                      <a:pt x="6120130" y="318646"/>
                      <a:pt x="6121819" y="328017"/>
                    </a:cubicBezTo>
                    <a:close/>
                    <a:moveTo>
                      <a:pt x="0" y="0"/>
                    </a:moveTo>
                    <a:lnTo>
                      <a:pt x="6442666" y="0"/>
                    </a:lnTo>
                    <a:lnTo>
                      <a:pt x="6438451" y="24480"/>
                    </a:lnTo>
                    <a:cubicBezTo>
                      <a:pt x="6435966" y="32636"/>
                      <a:pt x="6432204" y="40471"/>
                      <a:pt x="6426440" y="47806"/>
                    </a:cubicBezTo>
                    <a:cubicBezTo>
                      <a:pt x="6411580" y="66857"/>
                      <a:pt x="6415009" y="85336"/>
                      <a:pt x="6417296" y="105718"/>
                    </a:cubicBezTo>
                    <a:cubicBezTo>
                      <a:pt x="6419010" y="121150"/>
                      <a:pt x="6418439" y="136963"/>
                      <a:pt x="6418631" y="152584"/>
                    </a:cubicBezTo>
                    <a:cubicBezTo>
                      <a:pt x="6419200" y="180017"/>
                      <a:pt x="6419391" y="207450"/>
                      <a:pt x="6420344" y="234883"/>
                    </a:cubicBezTo>
                    <a:cubicBezTo>
                      <a:pt x="6420724" y="243648"/>
                      <a:pt x="6425489" y="252600"/>
                      <a:pt x="6424727" y="261173"/>
                    </a:cubicBezTo>
                    <a:cubicBezTo>
                      <a:pt x="6421106" y="300800"/>
                      <a:pt x="6415391" y="340425"/>
                      <a:pt x="6412152" y="380050"/>
                    </a:cubicBezTo>
                    <a:cubicBezTo>
                      <a:pt x="6410248" y="402529"/>
                      <a:pt x="6413865" y="425581"/>
                      <a:pt x="6411200" y="447870"/>
                    </a:cubicBezTo>
                    <a:cubicBezTo>
                      <a:pt x="6408152" y="473587"/>
                      <a:pt x="6400342" y="498733"/>
                      <a:pt x="6395577" y="524262"/>
                    </a:cubicBezTo>
                    <a:cubicBezTo>
                      <a:pt x="6394245" y="531310"/>
                      <a:pt x="6395960" y="539121"/>
                      <a:pt x="6396339" y="546552"/>
                    </a:cubicBezTo>
                    <a:cubicBezTo>
                      <a:pt x="6396721" y="554933"/>
                      <a:pt x="6397483" y="563125"/>
                      <a:pt x="6397674" y="571508"/>
                    </a:cubicBezTo>
                    <a:cubicBezTo>
                      <a:pt x="6398056" y="597037"/>
                      <a:pt x="6397483" y="622564"/>
                      <a:pt x="6398818" y="648092"/>
                    </a:cubicBezTo>
                    <a:cubicBezTo>
                      <a:pt x="6399579" y="663713"/>
                      <a:pt x="6407389" y="680096"/>
                      <a:pt x="6404531" y="694576"/>
                    </a:cubicBezTo>
                    <a:cubicBezTo>
                      <a:pt x="6399008" y="724104"/>
                      <a:pt x="6411390" y="753633"/>
                      <a:pt x="6401104" y="783158"/>
                    </a:cubicBezTo>
                    <a:cubicBezTo>
                      <a:pt x="6398056" y="792306"/>
                      <a:pt x="6405676" y="804877"/>
                      <a:pt x="6406056" y="815929"/>
                    </a:cubicBezTo>
                    <a:cubicBezTo>
                      <a:pt x="6407008" y="843552"/>
                      <a:pt x="6406818" y="871173"/>
                      <a:pt x="6406628" y="898797"/>
                    </a:cubicBezTo>
                    <a:cubicBezTo>
                      <a:pt x="6406438" y="923562"/>
                      <a:pt x="6409104" y="949281"/>
                      <a:pt x="6403770" y="973095"/>
                    </a:cubicBezTo>
                    <a:cubicBezTo>
                      <a:pt x="6398056" y="998052"/>
                      <a:pt x="6398818" y="1020529"/>
                      <a:pt x="6405294" y="1044725"/>
                    </a:cubicBezTo>
                    <a:cubicBezTo>
                      <a:pt x="6409676" y="1061298"/>
                      <a:pt x="6410248" y="1078826"/>
                      <a:pt x="6411580" y="1095972"/>
                    </a:cubicBezTo>
                    <a:cubicBezTo>
                      <a:pt x="6413104" y="1114449"/>
                      <a:pt x="6409104" y="1134834"/>
                      <a:pt x="6415391" y="1151600"/>
                    </a:cubicBezTo>
                    <a:cubicBezTo>
                      <a:pt x="6434060" y="1201512"/>
                      <a:pt x="6438060" y="1252757"/>
                      <a:pt x="6438060" y="1304955"/>
                    </a:cubicBezTo>
                    <a:cubicBezTo>
                      <a:pt x="6438060" y="1314483"/>
                      <a:pt x="6435395" y="1324198"/>
                      <a:pt x="6432537" y="1333341"/>
                    </a:cubicBezTo>
                    <a:cubicBezTo>
                      <a:pt x="6415391" y="1386684"/>
                      <a:pt x="6416914" y="1440216"/>
                      <a:pt x="6427393" y="1494509"/>
                    </a:cubicBezTo>
                    <a:cubicBezTo>
                      <a:pt x="6429679" y="1505751"/>
                      <a:pt x="6430060" y="1518324"/>
                      <a:pt x="6427775" y="1529563"/>
                    </a:cubicBezTo>
                    <a:cubicBezTo>
                      <a:pt x="6421106" y="1561189"/>
                      <a:pt x="6410056" y="1591859"/>
                      <a:pt x="6405294" y="1623675"/>
                    </a:cubicBezTo>
                    <a:cubicBezTo>
                      <a:pt x="6397483" y="1676253"/>
                      <a:pt x="6423771" y="1721785"/>
                      <a:pt x="6440919" y="1768838"/>
                    </a:cubicBezTo>
                    <a:cubicBezTo>
                      <a:pt x="6457112" y="1813610"/>
                      <a:pt x="6493689" y="1851709"/>
                      <a:pt x="6485496" y="1904673"/>
                    </a:cubicBezTo>
                    <a:cubicBezTo>
                      <a:pt x="6484735" y="1910004"/>
                      <a:pt x="6489878" y="1915912"/>
                      <a:pt x="6491212" y="1921817"/>
                    </a:cubicBezTo>
                    <a:cubicBezTo>
                      <a:pt x="6494833" y="1938009"/>
                      <a:pt x="6499211" y="1954202"/>
                      <a:pt x="6500928" y="1970586"/>
                    </a:cubicBezTo>
                    <a:cubicBezTo>
                      <a:pt x="6503215" y="1990589"/>
                      <a:pt x="6502454" y="2010974"/>
                      <a:pt x="6504358" y="2030977"/>
                    </a:cubicBezTo>
                    <a:cubicBezTo>
                      <a:pt x="6505501" y="2043835"/>
                      <a:pt x="6507596" y="2056600"/>
                      <a:pt x="6509406" y="2069340"/>
                    </a:cubicBezTo>
                    <a:lnTo>
                      <a:pt x="6509657" y="2072225"/>
                    </a:lnTo>
                    <a:lnTo>
                      <a:pt x="6509657" y="2131532"/>
                    </a:lnTo>
                    <a:lnTo>
                      <a:pt x="6508786" y="2138304"/>
                    </a:lnTo>
                    <a:cubicBezTo>
                      <a:pt x="6506595" y="2148519"/>
                      <a:pt x="6503977" y="2158712"/>
                      <a:pt x="6502262" y="2168903"/>
                    </a:cubicBezTo>
                    <a:cubicBezTo>
                      <a:pt x="6497499" y="2197670"/>
                      <a:pt x="6498833" y="2229296"/>
                      <a:pt x="6486640" y="2254633"/>
                    </a:cubicBezTo>
                    <a:cubicBezTo>
                      <a:pt x="6473686" y="2281683"/>
                      <a:pt x="6467780" y="2307402"/>
                      <a:pt x="6471780" y="2335405"/>
                    </a:cubicBezTo>
                    <a:cubicBezTo>
                      <a:pt x="6473114" y="2344741"/>
                      <a:pt x="6481116" y="2356744"/>
                      <a:pt x="6489306" y="2360933"/>
                    </a:cubicBezTo>
                    <a:cubicBezTo>
                      <a:pt x="6507595" y="2370270"/>
                      <a:pt x="6510835" y="2383032"/>
                      <a:pt x="6504547" y="2400369"/>
                    </a:cubicBezTo>
                    <a:cubicBezTo>
                      <a:pt x="6499211" y="2415420"/>
                      <a:pt x="6496546" y="2433897"/>
                      <a:pt x="6486258" y="2444184"/>
                    </a:cubicBezTo>
                    <a:cubicBezTo>
                      <a:pt x="6457112" y="2473333"/>
                      <a:pt x="6456160" y="2510483"/>
                      <a:pt x="6448350" y="2546678"/>
                    </a:cubicBezTo>
                    <a:cubicBezTo>
                      <a:pt x="6443585" y="2568774"/>
                      <a:pt x="6443395" y="2589352"/>
                      <a:pt x="6446633" y="2611450"/>
                    </a:cubicBezTo>
                    <a:cubicBezTo>
                      <a:pt x="6453872" y="2659455"/>
                      <a:pt x="6443585" y="2706131"/>
                      <a:pt x="6430441" y="2752235"/>
                    </a:cubicBezTo>
                    <a:cubicBezTo>
                      <a:pt x="6421679" y="2782716"/>
                      <a:pt x="6416344" y="2813958"/>
                      <a:pt x="6407389" y="2844248"/>
                    </a:cubicBezTo>
                    <a:cubicBezTo>
                      <a:pt x="6400531" y="2866918"/>
                      <a:pt x="6392339" y="2889587"/>
                      <a:pt x="6381291" y="2910353"/>
                    </a:cubicBezTo>
                    <a:cubicBezTo>
                      <a:pt x="6365097" y="2940455"/>
                      <a:pt x="6340712" y="2966742"/>
                      <a:pt x="6347189" y="3005035"/>
                    </a:cubicBezTo>
                    <a:cubicBezTo>
                      <a:pt x="6352904" y="3038756"/>
                      <a:pt x="6340904" y="3069235"/>
                      <a:pt x="6329473" y="3100099"/>
                    </a:cubicBezTo>
                    <a:cubicBezTo>
                      <a:pt x="6321091" y="3122770"/>
                      <a:pt x="6312516" y="3145436"/>
                      <a:pt x="6307182" y="3168870"/>
                    </a:cubicBezTo>
                    <a:cubicBezTo>
                      <a:pt x="6300896" y="3196686"/>
                      <a:pt x="6303564" y="3228119"/>
                      <a:pt x="6291942" y="3252885"/>
                    </a:cubicBezTo>
                    <a:cubicBezTo>
                      <a:pt x="6279750" y="3278795"/>
                      <a:pt x="6287942" y="3300319"/>
                      <a:pt x="6291371" y="3323372"/>
                    </a:cubicBezTo>
                    <a:cubicBezTo>
                      <a:pt x="6296706" y="3360139"/>
                      <a:pt x="6306612" y="3396719"/>
                      <a:pt x="6294039" y="3433866"/>
                    </a:cubicBezTo>
                    <a:cubicBezTo>
                      <a:pt x="6278798" y="3479015"/>
                      <a:pt x="6262414" y="3523785"/>
                      <a:pt x="6247937" y="3569124"/>
                    </a:cubicBezTo>
                    <a:cubicBezTo>
                      <a:pt x="6242410" y="3586653"/>
                      <a:pt x="6240124" y="3605509"/>
                      <a:pt x="6237648" y="3623799"/>
                    </a:cubicBezTo>
                    <a:cubicBezTo>
                      <a:pt x="6235551" y="3641134"/>
                      <a:pt x="6240887" y="3661899"/>
                      <a:pt x="6232886" y="3675238"/>
                    </a:cubicBezTo>
                    <a:cubicBezTo>
                      <a:pt x="6212312" y="3709529"/>
                      <a:pt x="6202214" y="3744770"/>
                      <a:pt x="6202214" y="3784397"/>
                    </a:cubicBezTo>
                    <a:cubicBezTo>
                      <a:pt x="6202214" y="3799258"/>
                      <a:pt x="6193641" y="3813737"/>
                      <a:pt x="6192116" y="3828785"/>
                    </a:cubicBezTo>
                    <a:cubicBezTo>
                      <a:pt x="6190212" y="3849362"/>
                      <a:pt x="6185068" y="3872985"/>
                      <a:pt x="6192308" y="3890891"/>
                    </a:cubicBezTo>
                    <a:cubicBezTo>
                      <a:pt x="6209454" y="3932993"/>
                      <a:pt x="6195163" y="3967091"/>
                      <a:pt x="6178210" y="4003861"/>
                    </a:cubicBezTo>
                    <a:cubicBezTo>
                      <a:pt x="6161446" y="4040058"/>
                      <a:pt x="6148111" y="4078159"/>
                      <a:pt x="6137060" y="4116641"/>
                    </a:cubicBezTo>
                    <a:cubicBezTo>
                      <a:pt x="6133060" y="4131119"/>
                      <a:pt x="6139729" y="4148453"/>
                      <a:pt x="6141062" y="4164458"/>
                    </a:cubicBezTo>
                    <a:cubicBezTo>
                      <a:pt x="6141443" y="4170174"/>
                      <a:pt x="6142014" y="4176461"/>
                      <a:pt x="6140110" y="4181603"/>
                    </a:cubicBezTo>
                    <a:cubicBezTo>
                      <a:pt x="6121819" y="4231324"/>
                      <a:pt x="6107914" y="4281810"/>
                      <a:pt x="6117439" y="4335722"/>
                    </a:cubicBezTo>
                    <a:cubicBezTo>
                      <a:pt x="6118392" y="4340674"/>
                      <a:pt x="6116295" y="4346201"/>
                      <a:pt x="6114962" y="4351154"/>
                    </a:cubicBezTo>
                    <a:cubicBezTo>
                      <a:pt x="6108104" y="4375349"/>
                      <a:pt x="6097246" y="4398972"/>
                      <a:pt x="6094769" y="4423545"/>
                    </a:cubicBezTo>
                    <a:cubicBezTo>
                      <a:pt x="6088673" y="4484127"/>
                      <a:pt x="6086195" y="4545086"/>
                      <a:pt x="6082195" y="4606053"/>
                    </a:cubicBezTo>
                    <a:cubicBezTo>
                      <a:pt x="6082006" y="4609863"/>
                      <a:pt x="6082006" y="4613864"/>
                      <a:pt x="6080672" y="4617291"/>
                    </a:cubicBezTo>
                    <a:cubicBezTo>
                      <a:pt x="6072479" y="4639772"/>
                      <a:pt x="6075148" y="4659393"/>
                      <a:pt x="6090768" y="4678445"/>
                    </a:cubicBezTo>
                    <a:cubicBezTo>
                      <a:pt x="6097626" y="4686828"/>
                      <a:pt x="6101246" y="4698258"/>
                      <a:pt x="6105056" y="4708734"/>
                    </a:cubicBezTo>
                    <a:cubicBezTo>
                      <a:pt x="6110772" y="4724167"/>
                      <a:pt x="6116295" y="4739978"/>
                      <a:pt x="6119916" y="4755980"/>
                    </a:cubicBezTo>
                    <a:cubicBezTo>
                      <a:pt x="6123345" y="4771793"/>
                      <a:pt x="6128106" y="4788747"/>
                      <a:pt x="6125441" y="4803988"/>
                    </a:cubicBezTo>
                    <a:cubicBezTo>
                      <a:pt x="6120679" y="4831420"/>
                      <a:pt x="6110010" y="4857522"/>
                      <a:pt x="6102960" y="4884572"/>
                    </a:cubicBezTo>
                    <a:cubicBezTo>
                      <a:pt x="6100482" y="4893907"/>
                      <a:pt x="6100866" y="4904195"/>
                      <a:pt x="6100674" y="4913909"/>
                    </a:cubicBezTo>
                    <a:cubicBezTo>
                      <a:pt x="6100104" y="4936201"/>
                      <a:pt x="6105628" y="4959061"/>
                      <a:pt x="6089816" y="4979253"/>
                    </a:cubicBezTo>
                    <a:cubicBezTo>
                      <a:pt x="6074956" y="4997922"/>
                      <a:pt x="6079337" y="5016785"/>
                      <a:pt x="6090577" y="5036405"/>
                    </a:cubicBezTo>
                    <a:cubicBezTo>
                      <a:pt x="6098579" y="5050504"/>
                      <a:pt x="6104866" y="5066505"/>
                      <a:pt x="6107914" y="5082317"/>
                    </a:cubicBezTo>
                    <a:cubicBezTo>
                      <a:pt x="6112104" y="5104036"/>
                      <a:pt x="6113820" y="5125562"/>
                      <a:pt x="6111342" y="5148995"/>
                    </a:cubicBezTo>
                    <a:cubicBezTo>
                      <a:pt x="6109628" y="5165570"/>
                      <a:pt x="6108866" y="5179097"/>
                      <a:pt x="6098770" y="5192051"/>
                    </a:cubicBezTo>
                    <a:cubicBezTo>
                      <a:pt x="6097246" y="5194145"/>
                      <a:pt x="6096864" y="5197955"/>
                      <a:pt x="6097056" y="5200813"/>
                    </a:cubicBezTo>
                    <a:cubicBezTo>
                      <a:pt x="6100294" y="5238343"/>
                      <a:pt x="6098579" y="5275491"/>
                      <a:pt x="6096291" y="5313403"/>
                    </a:cubicBezTo>
                    <a:cubicBezTo>
                      <a:pt x="6093247" y="5361598"/>
                      <a:pt x="6102198" y="5412276"/>
                      <a:pt x="6134203" y="5453995"/>
                    </a:cubicBezTo>
                    <a:cubicBezTo>
                      <a:pt x="6138967" y="5460092"/>
                      <a:pt x="6141062" y="5469236"/>
                      <a:pt x="6142206" y="5477239"/>
                    </a:cubicBezTo>
                    <a:cubicBezTo>
                      <a:pt x="6147158" y="5514957"/>
                      <a:pt x="6150587" y="5552869"/>
                      <a:pt x="6156112" y="5590590"/>
                    </a:cubicBezTo>
                    <a:cubicBezTo>
                      <a:pt x="6159160" y="5611164"/>
                      <a:pt x="6161827" y="5632691"/>
                      <a:pt x="6170210" y="5651360"/>
                    </a:cubicBezTo>
                    <a:cubicBezTo>
                      <a:pt x="6178400" y="5669647"/>
                      <a:pt x="6188116" y="5684320"/>
                      <a:pt x="6170972" y="5695178"/>
                    </a:cubicBezTo>
                    <a:cubicBezTo>
                      <a:pt x="6180116" y="5714607"/>
                      <a:pt x="6187737" y="5731564"/>
                      <a:pt x="6195927" y="5748136"/>
                    </a:cubicBezTo>
                    <a:cubicBezTo>
                      <a:pt x="6198974" y="5754234"/>
                      <a:pt x="6203929" y="5759378"/>
                      <a:pt x="6206787" y="5765474"/>
                    </a:cubicBezTo>
                    <a:cubicBezTo>
                      <a:pt x="6209834" y="5771953"/>
                      <a:pt x="6211739" y="5779191"/>
                      <a:pt x="6213264" y="5786239"/>
                    </a:cubicBezTo>
                    <a:cubicBezTo>
                      <a:pt x="6220122" y="5817674"/>
                      <a:pt x="6226408" y="5849107"/>
                      <a:pt x="6233839" y="5880348"/>
                    </a:cubicBezTo>
                    <a:cubicBezTo>
                      <a:pt x="6235362" y="5886447"/>
                      <a:pt x="6241458" y="5891590"/>
                      <a:pt x="6245457" y="5897114"/>
                    </a:cubicBezTo>
                    <a:cubicBezTo>
                      <a:pt x="6248126" y="5900735"/>
                      <a:pt x="6252127" y="5904353"/>
                      <a:pt x="6252699" y="5908355"/>
                    </a:cubicBezTo>
                    <a:cubicBezTo>
                      <a:pt x="6257271" y="5938836"/>
                      <a:pt x="6262606" y="5969124"/>
                      <a:pt x="6264891" y="5999796"/>
                    </a:cubicBezTo>
                    <a:cubicBezTo>
                      <a:pt x="6266794" y="6025515"/>
                      <a:pt x="6266225" y="6050282"/>
                      <a:pt x="6299372" y="6056948"/>
                    </a:cubicBezTo>
                    <a:cubicBezTo>
                      <a:pt x="6305088" y="6058092"/>
                      <a:pt x="6311185" y="6066284"/>
                      <a:pt x="6314041" y="6072569"/>
                    </a:cubicBezTo>
                    <a:cubicBezTo>
                      <a:pt x="6322233" y="6090477"/>
                      <a:pt x="6327758" y="6109530"/>
                      <a:pt x="6336139" y="6127247"/>
                    </a:cubicBezTo>
                    <a:cubicBezTo>
                      <a:pt x="6364144" y="6185351"/>
                      <a:pt x="6381862" y="6246121"/>
                      <a:pt x="6378623" y="6311084"/>
                    </a:cubicBezTo>
                    <a:cubicBezTo>
                      <a:pt x="6377671" y="6331277"/>
                      <a:pt x="6367382" y="6350899"/>
                      <a:pt x="6363571" y="6363664"/>
                    </a:cubicBezTo>
                    <a:cubicBezTo>
                      <a:pt x="6378623" y="6400429"/>
                      <a:pt x="6393101" y="6431292"/>
                      <a:pt x="6403960" y="6463490"/>
                    </a:cubicBezTo>
                    <a:cubicBezTo>
                      <a:pt x="6413676" y="6491874"/>
                      <a:pt x="6419772" y="6521593"/>
                      <a:pt x="6426820" y="6550742"/>
                    </a:cubicBezTo>
                    <a:cubicBezTo>
                      <a:pt x="6429489" y="6561411"/>
                      <a:pt x="6431012" y="6572269"/>
                      <a:pt x="6432347" y="6583128"/>
                    </a:cubicBezTo>
                    <a:cubicBezTo>
                      <a:pt x="6436537" y="6617036"/>
                      <a:pt x="6426440" y="6652472"/>
                      <a:pt x="6442443" y="6685617"/>
                    </a:cubicBezTo>
                    <a:cubicBezTo>
                      <a:pt x="6450825" y="6702955"/>
                      <a:pt x="6460921" y="6720103"/>
                      <a:pt x="6465303" y="6738388"/>
                    </a:cubicBezTo>
                    <a:cubicBezTo>
                      <a:pt x="6470066" y="6758011"/>
                      <a:pt x="6477496" y="6777207"/>
                      <a:pt x="6482807" y="6796804"/>
                    </a:cubicBezTo>
                    <a:lnTo>
                      <a:pt x="6487578" y="6857457"/>
                    </a:lnTo>
                    <a:lnTo>
                      <a:pt x="6360339" y="6857457"/>
                    </a:lnTo>
                    <a:lnTo>
                      <a:pt x="6360339" y="6857998"/>
                    </a:lnTo>
                    <a:lnTo>
                      <a:pt x="0" y="6857998"/>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C9921A5F-4D4C-42B7-98D9-645B73D4BC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6" name="Freeform: Shape 15">
                <a:extLst>
                  <a:ext uri="{FF2B5EF4-FFF2-40B4-BE49-F238E27FC236}">
                    <a16:creationId xmlns:a16="http://schemas.microsoft.com/office/drawing/2014/main" id="{0FA6116F-BE83-42B4-8BDA-6EAC8FA16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EA09B1D-9740-4D06-93FD-71978CC5E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3" name="Picture 2" descr="A black and white image of a brain&#10;&#10;Description automatically generated with medium confidence">
            <a:extLst>
              <a:ext uri="{FF2B5EF4-FFF2-40B4-BE49-F238E27FC236}">
                <a16:creationId xmlns:a16="http://schemas.microsoft.com/office/drawing/2014/main" id="{930FF525-FA78-3DC2-0D3C-A5EEEFE84863}"/>
              </a:ext>
            </a:extLst>
          </p:cNvPr>
          <p:cNvPicPr>
            <a:picLocks noChangeAspect="1"/>
          </p:cNvPicPr>
          <p:nvPr/>
        </p:nvPicPr>
        <p:blipFill>
          <a:blip r:embed="rId4"/>
          <a:stretch>
            <a:fillRect/>
          </a:stretch>
        </p:blipFill>
        <p:spPr>
          <a:xfrm>
            <a:off x="6441538" y="435888"/>
            <a:ext cx="1614599" cy="1987200"/>
          </a:xfrm>
          <a:prstGeom prst="rect">
            <a:avLst/>
          </a:prstGeom>
        </p:spPr>
      </p:pic>
      <p:pic>
        <p:nvPicPr>
          <p:cNvPr id="5" name="Picture 4" descr="Logo&#10;&#10;Description automatically generated">
            <a:extLst>
              <a:ext uri="{FF2B5EF4-FFF2-40B4-BE49-F238E27FC236}">
                <a16:creationId xmlns:a16="http://schemas.microsoft.com/office/drawing/2014/main" id="{7F43F1C3-80AE-8CB3-0461-3172716D27C7}"/>
              </a:ext>
            </a:extLst>
          </p:cNvPr>
          <p:cNvPicPr>
            <a:picLocks noChangeAspect="1"/>
          </p:cNvPicPr>
          <p:nvPr/>
        </p:nvPicPr>
        <p:blipFill>
          <a:blip r:embed="rId5"/>
          <a:stretch>
            <a:fillRect/>
          </a:stretch>
        </p:blipFill>
        <p:spPr>
          <a:xfrm>
            <a:off x="9258300" y="412598"/>
            <a:ext cx="2479065" cy="1987200"/>
          </a:xfrm>
          <a:prstGeom prst="rect">
            <a:avLst/>
          </a:prstGeom>
        </p:spPr>
      </p:pic>
      <p:pic>
        <p:nvPicPr>
          <p:cNvPr id="4" name="Picture 3">
            <a:extLst>
              <a:ext uri="{FF2B5EF4-FFF2-40B4-BE49-F238E27FC236}">
                <a16:creationId xmlns:a16="http://schemas.microsoft.com/office/drawing/2014/main" id="{4051D692-3855-3CDE-9B6F-4C0E8055FFB9}"/>
              </a:ext>
            </a:extLst>
          </p:cNvPr>
          <p:cNvPicPr>
            <a:picLocks noChangeAspect="1"/>
          </p:cNvPicPr>
          <p:nvPr/>
        </p:nvPicPr>
        <p:blipFill>
          <a:blip r:embed="rId6"/>
          <a:stretch>
            <a:fillRect/>
          </a:stretch>
        </p:blipFill>
        <p:spPr>
          <a:xfrm rot="5400000">
            <a:off x="6861302" y="3635192"/>
            <a:ext cx="1520558" cy="2149200"/>
          </a:xfrm>
          <a:prstGeom prst="rect">
            <a:avLst/>
          </a:prstGeom>
        </p:spPr>
      </p:pic>
      <p:pic>
        <p:nvPicPr>
          <p:cNvPr id="6" name="Picture 5" descr="A close-up of a snake&#10;&#10;Description automatically generated with low confidence">
            <a:extLst>
              <a:ext uri="{FF2B5EF4-FFF2-40B4-BE49-F238E27FC236}">
                <a16:creationId xmlns:a16="http://schemas.microsoft.com/office/drawing/2014/main" id="{F1FB6E4F-64E8-234E-4689-7433D370263E}"/>
              </a:ext>
            </a:extLst>
          </p:cNvPr>
          <p:cNvPicPr>
            <a:picLocks noChangeAspect="1"/>
          </p:cNvPicPr>
          <p:nvPr/>
        </p:nvPicPr>
        <p:blipFill>
          <a:blip r:embed="rId7"/>
          <a:stretch>
            <a:fillRect/>
          </a:stretch>
        </p:blipFill>
        <p:spPr>
          <a:xfrm>
            <a:off x="9408125" y="4229227"/>
            <a:ext cx="2731302" cy="1344655"/>
          </a:xfrm>
          <a:prstGeom prst="rect">
            <a:avLst/>
          </a:prstGeom>
        </p:spPr>
      </p:pic>
      <p:sp>
        <p:nvSpPr>
          <p:cNvPr id="8" name="TextBox 7">
            <a:extLst>
              <a:ext uri="{FF2B5EF4-FFF2-40B4-BE49-F238E27FC236}">
                <a16:creationId xmlns:a16="http://schemas.microsoft.com/office/drawing/2014/main" id="{008D9FBC-AAEB-359E-C15A-FFEC3EA1A135}"/>
              </a:ext>
            </a:extLst>
          </p:cNvPr>
          <p:cNvSpPr txBox="1"/>
          <p:nvPr/>
        </p:nvSpPr>
        <p:spPr>
          <a:xfrm>
            <a:off x="6051551" y="2705085"/>
            <a:ext cx="2682280" cy="584775"/>
          </a:xfrm>
          <a:prstGeom prst="rect">
            <a:avLst/>
          </a:prstGeom>
          <a:noFill/>
        </p:spPr>
        <p:txBody>
          <a:bodyPr wrap="square" rtlCol="0">
            <a:spAutoFit/>
          </a:bodyPr>
          <a:lstStyle/>
          <a:p>
            <a:pPr algn="ctr"/>
            <a:r>
              <a:rPr lang="en-US" sz="3200" b="1" dirty="0">
                <a:solidFill>
                  <a:schemeClr val="bg1"/>
                </a:solidFill>
              </a:rPr>
              <a:t>We Think</a:t>
            </a:r>
          </a:p>
        </p:txBody>
      </p:sp>
      <p:sp>
        <p:nvSpPr>
          <p:cNvPr id="20" name="TextBox 19">
            <a:extLst>
              <a:ext uri="{FF2B5EF4-FFF2-40B4-BE49-F238E27FC236}">
                <a16:creationId xmlns:a16="http://schemas.microsoft.com/office/drawing/2014/main" id="{943BDB67-635B-5210-64F8-DAB1D2C42C74}"/>
              </a:ext>
            </a:extLst>
          </p:cNvPr>
          <p:cNvSpPr txBox="1"/>
          <p:nvPr/>
        </p:nvSpPr>
        <p:spPr>
          <a:xfrm>
            <a:off x="6584631" y="5871648"/>
            <a:ext cx="21492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cs typeface="Arial"/>
                <a:sym typeface="Arial"/>
              </a:rPr>
              <a:t>We Do</a:t>
            </a:r>
          </a:p>
        </p:txBody>
      </p:sp>
      <p:sp>
        <p:nvSpPr>
          <p:cNvPr id="22" name="TextBox 21">
            <a:extLst>
              <a:ext uri="{FF2B5EF4-FFF2-40B4-BE49-F238E27FC236}">
                <a16:creationId xmlns:a16="http://schemas.microsoft.com/office/drawing/2014/main" id="{72342FA1-2FB9-FDEF-3EF1-0BFB202624E8}"/>
              </a:ext>
            </a:extLst>
          </p:cNvPr>
          <p:cNvSpPr txBox="1"/>
          <p:nvPr/>
        </p:nvSpPr>
        <p:spPr>
          <a:xfrm>
            <a:off x="7430322" y="2635971"/>
            <a:ext cx="621220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cs typeface="Arial"/>
                <a:sym typeface="Arial"/>
              </a:rPr>
              <a:t>We Feel</a:t>
            </a:r>
          </a:p>
        </p:txBody>
      </p:sp>
      <p:sp>
        <p:nvSpPr>
          <p:cNvPr id="24" name="TextBox 23">
            <a:extLst>
              <a:ext uri="{FF2B5EF4-FFF2-40B4-BE49-F238E27FC236}">
                <a16:creationId xmlns:a16="http://schemas.microsoft.com/office/drawing/2014/main" id="{D5050E3A-911C-3D91-7C50-9993B92BE4D7}"/>
              </a:ext>
            </a:extLst>
          </p:cNvPr>
          <p:cNvSpPr txBox="1"/>
          <p:nvPr/>
        </p:nvSpPr>
        <p:spPr>
          <a:xfrm>
            <a:off x="7248837" y="5845838"/>
            <a:ext cx="682371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cs typeface="Arial"/>
                <a:sym typeface="Arial"/>
              </a:rPr>
              <a:t>We </a:t>
            </a:r>
            <a:r>
              <a:rPr lang="en-US" sz="3200" b="1" dirty="0">
                <a:solidFill>
                  <a:srgbClr val="FFFFFF"/>
                </a:solidFill>
              </a:rPr>
              <a:t>Build</a:t>
            </a:r>
            <a:endParaRPr kumimoji="0" lang="en-US" sz="3200" b="1"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6419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968"/>
        <p:cNvGrpSpPr/>
        <p:nvPr/>
      </p:nvGrpSpPr>
      <p:grpSpPr>
        <a:xfrm>
          <a:off x="0" y="0"/>
          <a:ext cx="0" cy="0"/>
          <a:chOff x="0" y="0"/>
          <a:chExt cx="0" cy="0"/>
        </a:xfrm>
      </p:grpSpPr>
      <p:sp>
        <p:nvSpPr>
          <p:cNvPr id="977" name="Rectangle 97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 name="Picture 1">
            <a:extLst>
              <a:ext uri="{FF2B5EF4-FFF2-40B4-BE49-F238E27FC236}">
                <a16:creationId xmlns:a16="http://schemas.microsoft.com/office/drawing/2014/main" id="{65BB0335-3E2E-8CD8-9D48-12E6C213D876}"/>
              </a:ext>
            </a:extLst>
          </p:cNvPr>
          <p:cNvPicPr>
            <a:picLocks noChangeAspect="1"/>
          </p:cNvPicPr>
          <p:nvPr/>
        </p:nvPicPr>
        <p:blipFill>
          <a:blip r:embed="rId3"/>
          <a:stretch>
            <a:fillRect/>
          </a:stretch>
        </p:blipFill>
        <p:spPr>
          <a:xfrm>
            <a:off x="97746" y="1671165"/>
            <a:ext cx="6332308" cy="4123763"/>
          </a:xfrm>
          <a:prstGeom prst="rect">
            <a:avLst/>
          </a:prstGeom>
        </p:spPr>
      </p:pic>
      <p:cxnSp>
        <p:nvCxnSpPr>
          <p:cNvPr id="979" name="Straight Connector 97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69" name="Google Shape;969;g11147bf37a1_0_159"/>
          <p:cNvSpPr txBox="1">
            <a:spLocks noGrp="1"/>
          </p:cNvSpPr>
          <p:nvPr>
            <p:ph type="body" idx="1"/>
          </p:nvPr>
        </p:nvSpPr>
        <p:spPr>
          <a:xfrm>
            <a:off x="6527800" y="1909192"/>
            <a:ext cx="4713997" cy="3647710"/>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lt1"/>
              </a:buClr>
              <a:buSzPts val="3600"/>
              <a:buFont typeface="Arial"/>
              <a:buNone/>
            </a:pPr>
            <a:endParaRPr lang="en-US" sz="3600" b="1" dirty="0">
              <a:solidFill>
                <a:schemeClr val="bg1"/>
              </a:solidFill>
              <a:latin typeface="Times New Roman" panose="02020603050405020304" pitchFamily="18" charset="0"/>
              <a:ea typeface="Arial"/>
              <a:cs typeface="Times New Roman" panose="02020603050405020304" pitchFamily="18" charset="0"/>
              <a:sym typeface="Arial"/>
            </a:endParaRPr>
          </a:p>
          <a:p>
            <a:pPr marL="0" lvl="0" indent="0" rtl="0">
              <a:lnSpc>
                <a:spcPct val="90000"/>
              </a:lnSpc>
              <a:spcBef>
                <a:spcPts val="0"/>
              </a:spcBef>
              <a:spcAft>
                <a:spcPts val="600"/>
              </a:spcAft>
              <a:buClr>
                <a:schemeClr val="lt1"/>
              </a:buClr>
              <a:buSzPts val="3600"/>
              <a:buFont typeface="Arial"/>
              <a:buNone/>
            </a:pPr>
            <a:r>
              <a:rPr lang="en-US" sz="3600" b="1" dirty="0">
                <a:solidFill>
                  <a:schemeClr val="bg1"/>
                </a:solidFill>
                <a:latin typeface="Times New Roman" panose="02020603050405020304" pitchFamily="18" charset="0"/>
                <a:ea typeface="Arial"/>
                <a:cs typeface="Times New Roman" panose="02020603050405020304" pitchFamily="18" charset="0"/>
                <a:sym typeface="Arial"/>
              </a:rPr>
              <a:t>THANK YOU!</a:t>
            </a:r>
          </a:p>
          <a:p>
            <a:pPr marL="0" lvl="0" indent="0" rtl="0">
              <a:lnSpc>
                <a:spcPct val="90000"/>
              </a:lnSpc>
              <a:spcBef>
                <a:spcPts val="0"/>
              </a:spcBef>
              <a:spcAft>
                <a:spcPts val="600"/>
              </a:spcAft>
              <a:buClr>
                <a:schemeClr val="lt1"/>
              </a:buClr>
              <a:buSzPts val="3600"/>
              <a:buFont typeface="Arial"/>
              <a:buNone/>
            </a:pPr>
            <a:endParaRPr lang="en-US" sz="2000" b="1" dirty="0">
              <a:solidFill>
                <a:schemeClr val="bg1"/>
              </a:solidFill>
              <a:latin typeface="Arial"/>
              <a:ea typeface="Arial"/>
              <a:cs typeface="Arial"/>
              <a:sym typeface="Arial"/>
            </a:endParaRPr>
          </a:p>
          <a:p>
            <a:pPr marL="0" lvl="0" indent="0" rtl="0">
              <a:lnSpc>
                <a:spcPct val="90000"/>
              </a:lnSpc>
              <a:spcBef>
                <a:spcPts val="0"/>
              </a:spcBef>
              <a:spcAft>
                <a:spcPts val="600"/>
              </a:spcAft>
              <a:buClr>
                <a:schemeClr val="lt1"/>
              </a:buClr>
              <a:buSzPts val="3600"/>
              <a:buFont typeface="Arial"/>
              <a:buNone/>
            </a:pPr>
            <a:endParaRPr lang="en-US" sz="2000" b="1" dirty="0">
              <a:solidFill>
                <a:schemeClr val="bg1"/>
              </a:solidFill>
              <a:latin typeface="Arial"/>
              <a:ea typeface="Arial"/>
              <a:cs typeface="Arial"/>
              <a:sym typeface="Arial"/>
            </a:endParaRPr>
          </a:p>
          <a:p>
            <a:pPr marL="0" lvl="0" indent="0" rtl="0">
              <a:lnSpc>
                <a:spcPct val="90000"/>
              </a:lnSpc>
              <a:spcBef>
                <a:spcPts val="0"/>
              </a:spcBef>
              <a:spcAft>
                <a:spcPts val="600"/>
              </a:spcAft>
              <a:buClr>
                <a:schemeClr val="lt1"/>
              </a:buClr>
              <a:buSzPts val="3600"/>
              <a:buFont typeface="Arial"/>
              <a:buNone/>
            </a:pPr>
            <a:endParaRPr lang="en-US" sz="2000" b="1" dirty="0">
              <a:solidFill>
                <a:schemeClr val="bg1"/>
              </a:solidFill>
              <a:latin typeface="Arial"/>
              <a:ea typeface="Arial"/>
              <a:cs typeface="Arial"/>
              <a:sym typeface="Arial"/>
            </a:endParaRPr>
          </a:p>
          <a:p>
            <a:pPr marL="0" lvl="0" indent="0" rtl="0">
              <a:lnSpc>
                <a:spcPct val="90000"/>
              </a:lnSpc>
              <a:spcBef>
                <a:spcPts val="0"/>
              </a:spcBef>
              <a:spcAft>
                <a:spcPts val="600"/>
              </a:spcAft>
              <a:buClr>
                <a:schemeClr val="lt1"/>
              </a:buClr>
              <a:buSzPts val="3600"/>
              <a:buFont typeface="Arial"/>
              <a:buNone/>
            </a:pPr>
            <a:endParaRPr lang="en-US" sz="2000" b="1" dirty="0">
              <a:solidFill>
                <a:schemeClr val="bg1"/>
              </a:solidFill>
              <a:latin typeface="Arial"/>
              <a:ea typeface="Arial"/>
              <a:cs typeface="Arial"/>
              <a:sym typeface="Arial"/>
            </a:endParaRPr>
          </a:p>
          <a:p>
            <a:pPr marL="0" lvl="0" indent="0" rtl="0">
              <a:lnSpc>
                <a:spcPct val="90000"/>
              </a:lnSpc>
              <a:spcBef>
                <a:spcPts val="0"/>
              </a:spcBef>
              <a:spcAft>
                <a:spcPts val="600"/>
              </a:spcAft>
              <a:buClr>
                <a:schemeClr val="lt1"/>
              </a:buClr>
              <a:buSzPts val="3600"/>
              <a:buFont typeface="Arial"/>
              <a:buNone/>
            </a:pPr>
            <a:br>
              <a:rPr lang="en-US" sz="2000" b="1" dirty="0">
                <a:solidFill>
                  <a:schemeClr val="bg1"/>
                </a:solidFill>
                <a:latin typeface="Arial"/>
                <a:ea typeface="Arial"/>
                <a:cs typeface="Arial"/>
                <a:sym typeface="Arial"/>
              </a:rPr>
            </a:br>
            <a:r>
              <a:rPr lang="en-US" sz="2000" b="1" dirty="0">
                <a:solidFill>
                  <a:schemeClr val="bg1"/>
                </a:solidFill>
                <a:latin typeface="Arial"/>
                <a:ea typeface="Arial"/>
                <a:cs typeface="Arial"/>
                <a:sym typeface="Arial"/>
              </a:rPr>
              <a:t>GREGORY C. TOWNSEND, M.P.P.M</a:t>
            </a:r>
            <a:br>
              <a:rPr lang="en-US" sz="2000" b="1" dirty="0">
                <a:solidFill>
                  <a:schemeClr val="bg1"/>
                </a:solidFill>
                <a:latin typeface="Arial"/>
                <a:ea typeface="Arial"/>
                <a:cs typeface="Arial"/>
                <a:sym typeface="Arial"/>
              </a:rPr>
            </a:br>
            <a:r>
              <a:rPr lang="en-US" sz="2000" b="1" dirty="0">
                <a:solidFill>
                  <a:schemeClr val="bg1"/>
                </a:solidFill>
                <a:latin typeface="Arial"/>
                <a:ea typeface="Arial"/>
                <a:cs typeface="Arial"/>
                <a:sym typeface="Arial"/>
              </a:rPr>
              <a:t>GCARLOSTOWNSEND@GMAIL.COM</a:t>
            </a:r>
            <a:endParaRPr lang="en-US" sz="2000" dirty="0">
              <a:solidFill>
                <a:schemeClr val="bg1"/>
              </a:solidFill>
            </a:endParaRPr>
          </a:p>
        </p:txBody>
      </p:sp>
      <p:cxnSp>
        <p:nvCxnSpPr>
          <p:cNvPr id="981" name="Straight Connector 98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98"/>
        <p:cNvGrpSpPr/>
        <p:nvPr/>
      </p:nvGrpSpPr>
      <p:grpSpPr>
        <a:xfrm>
          <a:off x="0" y="0"/>
          <a:ext cx="0" cy="0"/>
          <a:chOff x="0" y="0"/>
          <a:chExt cx="0" cy="0"/>
        </a:xfrm>
      </p:grpSpPr>
      <p:sp>
        <p:nvSpPr>
          <p:cNvPr id="799" name="Google Shape;799;g11147bf37a1_0_173"/>
          <p:cNvSpPr txBox="1">
            <a:spLocks noGrp="1"/>
          </p:cNvSpPr>
          <p:nvPr>
            <p:ph type="title"/>
          </p:nvPr>
        </p:nvSpPr>
        <p:spPr>
          <a:xfrm>
            <a:off x="214363" y="674175"/>
            <a:ext cx="6756737" cy="1143000"/>
          </a:xfrm>
          <a:prstGeom prst="rect">
            <a:avLst/>
          </a:prstGeom>
          <a:noFill/>
          <a:ln>
            <a:noFill/>
          </a:ln>
        </p:spPr>
        <p:txBody>
          <a:bodyPr spcFirstLastPara="1" wrap="square" lIns="91425" tIns="45700" rIns="91425" bIns="45700" anchor="ctr" anchorCtr="0">
            <a:noAutofit/>
          </a:bodyPr>
          <a:lstStyle/>
          <a:p>
            <a:pPr>
              <a:buSzPts val="990"/>
            </a:pPr>
            <a:r>
              <a:rPr lang="en-US" dirty="0"/>
              <a:t>Today’s Learning </a:t>
            </a:r>
            <a:r>
              <a:rPr lang="en-US" sz="4400" dirty="0">
                <a:effectLst/>
                <a:latin typeface="Calibri" panose="020F0502020204030204" pitchFamily="34" charset="0"/>
                <a:ea typeface="Calibri" panose="020F0502020204030204" pitchFamily="34" charset="0"/>
              </a:rPr>
              <a:t>Overview/ Learning Objectives</a:t>
            </a:r>
            <a:br>
              <a:rPr lang="en-US" sz="4400" dirty="0">
                <a:effectLst/>
                <a:latin typeface="Calibri" panose="020F0502020204030204" pitchFamily="34" charset="0"/>
                <a:ea typeface="Calibri" panose="020F0502020204030204" pitchFamily="34" charset="0"/>
              </a:rPr>
            </a:br>
            <a:endParaRPr dirty="0"/>
          </a:p>
        </p:txBody>
      </p:sp>
      <p:sp>
        <p:nvSpPr>
          <p:cNvPr id="800" name="Google Shape;800;g11147bf37a1_0_173"/>
          <p:cNvSpPr txBox="1">
            <a:spLocks noGrp="1"/>
          </p:cNvSpPr>
          <p:nvPr>
            <p:ph type="body" idx="1"/>
          </p:nvPr>
        </p:nvSpPr>
        <p:spPr>
          <a:xfrm>
            <a:off x="106017" y="1817174"/>
            <a:ext cx="7792279" cy="4982817"/>
          </a:xfrm>
          <a:prstGeom prst="rect">
            <a:avLst/>
          </a:prstGeom>
          <a:noFill/>
          <a:ln>
            <a:noFill/>
          </a:ln>
        </p:spPr>
        <p:txBody>
          <a:bodyPr spcFirstLastPara="1" wrap="square" lIns="91425" tIns="45700" rIns="91425" bIns="45700" anchor="t" anchorCtr="0">
            <a:normAutofit/>
          </a:bodyPr>
          <a:lstStyle/>
          <a:p>
            <a:pPr marL="0" indent="0">
              <a:spcBef>
                <a:spcPts val="300"/>
              </a:spcBef>
              <a:spcAft>
                <a:spcPts val="300"/>
              </a:spcAft>
              <a:buNone/>
            </a:pPr>
            <a:r>
              <a:rPr lang="en-US" b="1" u="none" strike="noStrike" dirty="0">
                <a:effectLst/>
                <a:latin typeface="Calibri" panose="020F0502020204030204" pitchFamily="34" charset="0"/>
                <a:ea typeface="Calibri" panose="020F0502020204030204" pitchFamily="34" charset="0"/>
              </a:rPr>
              <a:t>#1</a:t>
            </a:r>
            <a:r>
              <a:rPr lang="en-US" u="none" strike="noStrike" dirty="0">
                <a:effectLst/>
                <a:latin typeface="Calibri" panose="020F0502020204030204" pitchFamily="34" charset="0"/>
                <a:ea typeface="Calibri" panose="020F0502020204030204" pitchFamily="34" charset="0"/>
              </a:rPr>
              <a:t> ~ Participants will be able to define and identify your Unconscious Bias</a:t>
            </a:r>
          </a:p>
          <a:p>
            <a:pPr marL="0" indent="0">
              <a:spcBef>
                <a:spcPts val="300"/>
              </a:spcBef>
              <a:spcAft>
                <a:spcPts val="300"/>
              </a:spcAft>
              <a:buNone/>
            </a:pPr>
            <a:endParaRPr lang="en-US" u="none" strike="noStrike" dirty="0">
              <a:effectLst/>
              <a:latin typeface="Calibri" panose="020F0502020204030204" pitchFamily="34" charset="0"/>
              <a:ea typeface="Calibri" panose="020F0502020204030204" pitchFamily="34" charset="0"/>
            </a:endParaRPr>
          </a:p>
          <a:p>
            <a:pPr marL="0" indent="0">
              <a:spcBef>
                <a:spcPts val="300"/>
              </a:spcBef>
              <a:spcAft>
                <a:spcPts val="300"/>
              </a:spcAft>
              <a:buNone/>
            </a:pPr>
            <a:r>
              <a:rPr lang="en-US" b="1" u="none" strike="noStrike" dirty="0">
                <a:effectLst/>
                <a:latin typeface="Calibri" panose="020F0502020204030204" pitchFamily="34" charset="0"/>
                <a:ea typeface="Calibri" panose="020F0502020204030204" pitchFamily="34" charset="0"/>
              </a:rPr>
              <a:t>#2</a:t>
            </a:r>
            <a:r>
              <a:rPr lang="en-US" u="none" strike="noStrike" dirty="0">
                <a:effectLst/>
                <a:latin typeface="Calibri" panose="020F0502020204030204" pitchFamily="34" charset="0"/>
                <a:ea typeface="Calibri" panose="020F0502020204030204" pitchFamily="34" charset="0"/>
              </a:rPr>
              <a:t> ~ Participants will be able to explain why the “check the box” approach to training on types of bias lacks efficacy when it comes to behavior change</a:t>
            </a:r>
          </a:p>
          <a:p>
            <a:pPr marL="0" indent="0">
              <a:spcBef>
                <a:spcPts val="300"/>
              </a:spcBef>
              <a:spcAft>
                <a:spcPts val="300"/>
              </a:spcAft>
              <a:buNone/>
            </a:pPr>
            <a:endParaRPr lang="en-US" sz="2900" u="none" strike="noStrike" dirty="0">
              <a:effectLst/>
              <a:latin typeface="Calibri" panose="020F0502020204030204" pitchFamily="34" charset="0"/>
              <a:ea typeface="Calibri" panose="020F0502020204030204" pitchFamily="34" charset="0"/>
            </a:endParaRPr>
          </a:p>
        </p:txBody>
      </p:sp>
      <p:pic>
        <p:nvPicPr>
          <p:cNvPr id="801" name="Google Shape;801;g11147bf37a1_0_173" descr="Women holding hands"/>
          <p:cNvPicPr preferRelativeResize="0">
            <a:picLocks noGrp="1"/>
          </p:cNvPicPr>
          <p:nvPr>
            <p:ph type="pic" idx="2"/>
          </p:nvPr>
        </p:nvPicPr>
        <p:blipFill rotWithShape="1">
          <a:blip r:embed="rId3">
            <a:alphaModFix/>
          </a:blip>
          <a:srcRect l="28721" r="28721"/>
          <a:stretch/>
        </p:blipFill>
        <p:spPr>
          <a:xfrm>
            <a:off x="7898296" y="1245675"/>
            <a:ext cx="4293704" cy="4982817"/>
          </a:xfrm>
          <a:prstGeom prst="rect">
            <a:avLst/>
          </a:prstGeom>
          <a:solidFill>
            <a:srgbClr val="FBF2E1"/>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EFDE75-177E-1CA9-3F89-4ADACAB370E6}"/>
              </a:ext>
            </a:extLst>
          </p:cNvPr>
          <p:cNvSpPr txBox="1"/>
          <p:nvPr/>
        </p:nvSpPr>
        <p:spPr>
          <a:xfrm>
            <a:off x="1078230" y="1600294"/>
            <a:ext cx="10035540" cy="3657411"/>
          </a:xfrm>
          <a:prstGeom prst="rect">
            <a:avLst/>
          </a:prstGeom>
          <a:noFill/>
        </p:spPr>
        <p:txBody>
          <a:bodyPr wrap="square">
            <a:spAutoFit/>
          </a:bodyPr>
          <a:lstStyle/>
          <a:p>
            <a:pPr marL="0" marR="540" lvl="0" indent="0" algn="ctr" defTabSz="685783" rtl="0" eaLnBrk="1" fontAlgn="auto" latinLnBrk="0" hangingPunct="1">
              <a:lnSpc>
                <a:spcPct val="100000"/>
              </a:lnSpc>
              <a:spcBef>
                <a:spcPts val="750"/>
              </a:spcBef>
              <a:spcAft>
                <a:spcPts val="450"/>
              </a:spcAft>
              <a:buClrTx/>
              <a:buSzTx/>
              <a:buFont typeface="Arial" panose="020B0604020202020204" pitchFamily="34" charset="0"/>
              <a:buNone/>
              <a:tabLst/>
              <a:defRPr/>
            </a:pPr>
            <a:r>
              <a:rPr kumimoji="0" lang="en-US" sz="3000" b="1" i="1"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rPr>
              <a:t>A father and his son are in a car accident. The father dies at the scene and the son,</a:t>
            </a:r>
            <a:r>
              <a:rPr kumimoji="0" lang="en-US" sz="3000" b="1" i="0"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rPr>
              <a:t> </a:t>
            </a:r>
            <a:r>
              <a:rPr kumimoji="0" lang="en-US" sz="3000" b="1" i="1"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rPr>
              <a:t>badly injured, is rushed to the hospital. In the operating room, the surgeon refuses</a:t>
            </a:r>
            <a:r>
              <a:rPr kumimoji="0" lang="en-US" sz="3000" b="1" i="0"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rPr>
              <a:t> </a:t>
            </a:r>
            <a:r>
              <a:rPr kumimoji="0" lang="en-US" sz="3000" b="1" i="1"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rPr>
              <a:t>to operate, saying, “I can’t operate on this boy. He is my son.”</a:t>
            </a:r>
          </a:p>
          <a:p>
            <a:pPr marL="0" marR="540" lvl="0" indent="0" algn="ctr" defTabSz="685783" rtl="0" eaLnBrk="1" fontAlgn="auto" latinLnBrk="0" hangingPunct="1">
              <a:lnSpc>
                <a:spcPct val="100000"/>
              </a:lnSpc>
              <a:spcBef>
                <a:spcPts val="750"/>
              </a:spcBef>
              <a:spcAft>
                <a:spcPts val="450"/>
              </a:spcAft>
              <a:buClrTx/>
              <a:buSzTx/>
              <a:buFont typeface="Arial" panose="020B0604020202020204" pitchFamily="34" charset="0"/>
              <a:buNone/>
              <a:tabLst/>
              <a:defRPr/>
            </a:pPr>
            <a:endParaRPr kumimoji="0" lang="en-US" sz="3000" b="1" i="1"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endParaRPr>
          </a:p>
          <a:p>
            <a:pPr marL="0" marR="540" lvl="0" indent="0" algn="ctr" defTabSz="685783" rtl="0" eaLnBrk="1" fontAlgn="auto" latinLnBrk="0" hangingPunct="1">
              <a:lnSpc>
                <a:spcPct val="100000"/>
              </a:lnSpc>
              <a:spcBef>
                <a:spcPts val="750"/>
              </a:spcBef>
              <a:spcAft>
                <a:spcPts val="450"/>
              </a:spcAft>
              <a:buClrTx/>
              <a:buSzTx/>
              <a:buFont typeface="Arial" panose="020B0604020202020204" pitchFamily="34" charset="0"/>
              <a:buNone/>
              <a:tabLst/>
              <a:defRPr/>
            </a:pPr>
            <a:r>
              <a:rPr kumimoji="0" lang="en-US" sz="3000" b="1" i="1"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rPr>
              <a:t>Who is the surgeon?</a:t>
            </a:r>
            <a:endParaRPr kumimoji="0" lang="en-US" sz="3000" b="1" i="0" u="none" strike="noStrike" kern="1200" cap="none" spc="0" normalizeH="0" baseline="0" noProof="0" dirty="0">
              <a:ln>
                <a:noFill/>
              </a:ln>
              <a:solidFill>
                <a:schemeClr val="bg1"/>
              </a:solidFill>
              <a:effectLst/>
              <a:uLnTx/>
              <a:uFillTx/>
              <a:latin typeface="Tisa Offc Serif Pro" panose="020B0604020202020204" pitchFamily="2" charset="0"/>
              <a:ea typeface="+mn-ea"/>
              <a:cs typeface="+mn-cs"/>
            </a:endParaRPr>
          </a:p>
        </p:txBody>
      </p:sp>
    </p:spTree>
    <p:extLst>
      <p:ext uri="{BB962C8B-B14F-4D97-AF65-F5344CB8AC3E}">
        <p14:creationId xmlns:p14="http://schemas.microsoft.com/office/powerpoint/2010/main" val="47606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EB148-F661-4DA5-97D3-7A08BD132FA8}"/>
              </a:ext>
            </a:extLst>
          </p:cNvPr>
          <p:cNvSpPr>
            <a:spLocks noGrp="1"/>
          </p:cNvSpPr>
          <p:nvPr>
            <p:ph type="title"/>
          </p:nvPr>
        </p:nvSpPr>
        <p:spPr/>
        <p:txBody>
          <a:bodyPr/>
          <a:lstStyle/>
          <a:p>
            <a:pPr algn="ctr"/>
            <a:r>
              <a:rPr lang="en-US" b="0" dirty="0">
                <a:solidFill>
                  <a:schemeClr val="bg1"/>
                </a:solidFill>
                <a:latin typeface="Times New Roman" panose="02020603050405020304" pitchFamily="18" charset="0"/>
                <a:cs typeface="Times New Roman" panose="02020603050405020304" pitchFamily="18" charset="0"/>
              </a:rPr>
              <a:t>Play Your Records </a:t>
            </a:r>
          </a:p>
        </p:txBody>
      </p:sp>
      <p:pic>
        <p:nvPicPr>
          <p:cNvPr id="1026" name="Picture 2">
            <a:extLst>
              <a:ext uri="{FF2B5EF4-FFF2-40B4-BE49-F238E27FC236}">
                <a16:creationId xmlns:a16="http://schemas.microsoft.com/office/drawing/2014/main" id="{6FB309F7-5AAF-48A1-9D34-BF9732079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292391" y="2262352"/>
            <a:ext cx="2714168" cy="2543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11C11E-F7E4-4599-9D4D-2133B761E189}"/>
              </a:ext>
            </a:extLst>
          </p:cNvPr>
          <p:cNvSpPr txBox="1"/>
          <p:nvPr/>
        </p:nvSpPr>
        <p:spPr>
          <a:xfrm>
            <a:off x="272019" y="1744901"/>
            <a:ext cx="9020372" cy="3924151"/>
          </a:xfrm>
          <a:prstGeom prst="rect">
            <a:avLst/>
          </a:prstGeom>
          <a:noFill/>
        </p:spPr>
        <p:txBody>
          <a:bodyPr wrap="square" rtlCol="0">
            <a:spAutoFit/>
          </a:bodyPr>
          <a:lstStyle/>
          <a:p>
            <a:pPr marL="457200" indent="-457200">
              <a:spcBef>
                <a:spcPts val="600"/>
              </a:spcBef>
              <a:buClr>
                <a:schemeClr val="bg1"/>
              </a:buClr>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We are born innocent without bias or prejudice</a:t>
            </a:r>
          </a:p>
          <a:p>
            <a:pPr marL="457200" indent="-457200">
              <a:spcBef>
                <a:spcPts val="600"/>
              </a:spcBef>
              <a:buClr>
                <a:schemeClr val="bg1"/>
              </a:buClr>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We get our biases (Records) just by living</a:t>
            </a:r>
          </a:p>
          <a:p>
            <a:pPr marL="457200" indent="-457200">
              <a:spcBef>
                <a:spcPts val="600"/>
              </a:spcBef>
              <a:buClr>
                <a:schemeClr val="bg1"/>
              </a:buClr>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Everyone has negative attitudes about other groups</a:t>
            </a:r>
          </a:p>
          <a:p>
            <a:pPr marL="457200" indent="-457200">
              <a:spcBef>
                <a:spcPts val="600"/>
              </a:spcBef>
              <a:buClr>
                <a:schemeClr val="bg1"/>
              </a:buClr>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Records are misinformation about other groups</a:t>
            </a:r>
          </a:p>
          <a:p>
            <a:pPr marL="457200" indent="-457200">
              <a:spcBef>
                <a:spcPts val="600"/>
              </a:spcBef>
              <a:buClr>
                <a:schemeClr val="bg1"/>
              </a:buClr>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Records bring up emotions</a:t>
            </a:r>
          </a:p>
          <a:p>
            <a:pPr marL="457200" indent="-457200">
              <a:spcBef>
                <a:spcPts val="600"/>
              </a:spcBef>
              <a:buClr>
                <a:schemeClr val="bg1"/>
              </a:buClr>
              <a:buFont typeface="Arial" panose="020B0604020202020204" pitchFamily="34" charset="0"/>
              <a:buChar char="•"/>
            </a:pPr>
            <a:r>
              <a:rPr lang="en-US" sz="3200" dirty="0">
                <a:solidFill>
                  <a:schemeClr val="bg1"/>
                </a:solidFill>
                <a:latin typeface="Times New Roman" panose="02020603050405020304" pitchFamily="18" charset="0"/>
                <a:cs typeface="Times New Roman" panose="02020603050405020304" pitchFamily="18" charset="0"/>
              </a:rPr>
              <a:t>Records lose power when exposed</a:t>
            </a:r>
          </a:p>
          <a:p>
            <a:pPr marL="457200" indent="-457200">
              <a:buClr>
                <a:schemeClr val="bg1"/>
              </a:buClr>
              <a:buFont typeface="Arial" panose="020B0604020202020204" pitchFamily="34" charset="0"/>
              <a:buChar char="•"/>
            </a:pP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016B3B7-7924-486E-9117-9EA483C26D74}"/>
              </a:ext>
            </a:extLst>
          </p:cNvPr>
          <p:cNvSpPr txBox="1"/>
          <p:nvPr/>
        </p:nvSpPr>
        <p:spPr>
          <a:xfrm>
            <a:off x="10095185" y="5822941"/>
            <a:ext cx="2007476" cy="307777"/>
          </a:xfrm>
          <a:prstGeom prst="rect">
            <a:avLst/>
          </a:prstGeom>
          <a:noFill/>
        </p:spPr>
        <p:txBody>
          <a:bodyPr wrap="square" rtlCol="0">
            <a:spAutoFit/>
          </a:bodyPr>
          <a:lstStyle/>
          <a:p>
            <a:pPr algn="r"/>
            <a:r>
              <a:rPr lang="en-US" dirty="0">
                <a:solidFill>
                  <a:schemeClr val="bg1"/>
                </a:solidFill>
              </a:rPr>
              <a:t>Source: NCBI</a:t>
            </a:r>
          </a:p>
        </p:txBody>
      </p:sp>
      <p:sp>
        <p:nvSpPr>
          <p:cNvPr id="9" name="TextBox 8">
            <a:extLst>
              <a:ext uri="{FF2B5EF4-FFF2-40B4-BE49-F238E27FC236}">
                <a16:creationId xmlns:a16="http://schemas.microsoft.com/office/drawing/2014/main" id="{AB4A4F78-B7F8-431C-971B-5E01F78D6CA3}"/>
              </a:ext>
            </a:extLst>
          </p:cNvPr>
          <p:cNvSpPr txBox="1"/>
          <p:nvPr/>
        </p:nvSpPr>
        <p:spPr>
          <a:xfrm>
            <a:off x="1230086" y="5672090"/>
            <a:ext cx="9731828" cy="646331"/>
          </a:xfrm>
          <a:prstGeom prst="rect">
            <a:avLst/>
          </a:prstGeom>
          <a:noFill/>
        </p:spPr>
        <p:txBody>
          <a:bodyPr wrap="square">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Don't Let Your Records Play You!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88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06"/>
        <p:cNvGrpSpPr/>
        <p:nvPr/>
      </p:nvGrpSpPr>
      <p:grpSpPr>
        <a:xfrm>
          <a:off x="0" y="0"/>
          <a:ext cx="0" cy="0"/>
          <a:chOff x="0" y="0"/>
          <a:chExt cx="0" cy="0"/>
        </a:xfrm>
      </p:grpSpPr>
      <p:sp>
        <p:nvSpPr>
          <p:cNvPr id="807" name="Google Shape;807;g11147bf37a1_0_123"/>
          <p:cNvSpPr txBox="1">
            <a:spLocks noGrp="1"/>
          </p:cNvSpPr>
          <p:nvPr>
            <p:ph type="body" idx="1"/>
          </p:nvPr>
        </p:nvSpPr>
        <p:spPr>
          <a:xfrm>
            <a:off x="496956" y="1579514"/>
            <a:ext cx="11198088" cy="4300856"/>
          </a:xfrm>
          <a:prstGeom prst="rect">
            <a:avLst/>
          </a:prstGeom>
          <a:noFill/>
          <a:ln>
            <a:noFill/>
          </a:ln>
        </p:spPr>
        <p:txBody>
          <a:bodyPr spcFirstLastPara="1" wrap="square" lIns="91425" tIns="45700" rIns="91425" bIns="45700" anchor="t" anchorCtr="0">
            <a:normAutofit/>
          </a:bodyPr>
          <a:lstStyle/>
          <a:p>
            <a:pPr marL="0" marR="0" indent="0">
              <a:spcBef>
                <a:spcPts val="0"/>
              </a:spcBef>
              <a:spcAft>
                <a:spcPts val="0"/>
              </a:spcAft>
              <a:buNone/>
            </a:pPr>
            <a:r>
              <a:rPr lang="en-US" sz="6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900" dirty="0">
                <a:effectLst/>
                <a:latin typeface="Times New Roman" panose="02020603050405020304" pitchFamily="18" charset="0"/>
                <a:ea typeface="Calibri" panose="020F0502020204030204" pitchFamily="34" charset="0"/>
                <a:cs typeface="Times New Roman" panose="02020603050405020304" pitchFamily="18" charset="0"/>
              </a:rPr>
              <a:t>When we confront a stranger, we must substitute an idea – a stereotype – for direct experience. And that stereotype is wrong all too often…” </a:t>
            </a:r>
          </a:p>
          <a:p>
            <a:pPr marL="0" marR="0" indent="0" algn="r">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(Talking to Strangers, Malcolm Gladwell, 2019, p. 163).</a:t>
            </a:r>
          </a:p>
          <a:p>
            <a:pPr marL="0" lvl="0" indent="0" algn="l" rtl="0">
              <a:lnSpc>
                <a:spcPct val="100000"/>
              </a:lnSpc>
              <a:spcBef>
                <a:spcPts val="360"/>
              </a:spcBef>
              <a:spcAft>
                <a:spcPts val="0"/>
              </a:spcAft>
              <a:buSzPct val="225000"/>
              <a:buNone/>
            </a:pPr>
            <a:endParaRPr dirty="0"/>
          </a:p>
        </p:txBody>
      </p:sp>
    </p:spTree>
    <p:extLst>
      <p:ext uri="{BB962C8B-B14F-4D97-AF65-F5344CB8AC3E}">
        <p14:creationId xmlns:p14="http://schemas.microsoft.com/office/powerpoint/2010/main" val="264820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B620-E78C-4C39-A650-FFB946E7381A}"/>
              </a:ext>
            </a:extLst>
          </p:cNvPr>
          <p:cNvSpPr>
            <a:spLocks noGrp="1"/>
          </p:cNvSpPr>
          <p:nvPr>
            <p:ph type="title"/>
          </p:nvPr>
        </p:nvSpPr>
        <p:spPr/>
        <p:txBody>
          <a:bodyPr>
            <a:normAutofit fontScale="90000"/>
          </a:bodyPr>
          <a:lstStyle/>
          <a:p>
            <a:r>
              <a:rPr lang="en-US" dirty="0">
                <a:latin typeface="Times New Roman" panose="02020603050405020304" pitchFamily="18" charset="0"/>
                <a:ea typeface="Calibri" panose="020F0502020204030204" pitchFamily="34" charset="0"/>
              </a:rPr>
              <a:t>What Is Implicit Bias? </a:t>
            </a:r>
            <a:br>
              <a:rPr lang="en-US" dirty="0">
                <a:latin typeface="Calibri" panose="020F0502020204030204" pitchFamily="34" charset="0"/>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48543760-2CED-4F35-B4EB-DBD42388B29A}"/>
              </a:ext>
            </a:extLst>
          </p:cNvPr>
          <p:cNvSpPr>
            <a:spLocks noGrp="1"/>
          </p:cNvSpPr>
          <p:nvPr>
            <p:ph type="body" idx="1"/>
          </p:nvPr>
        </p:nvSpPr>
        <p:spPr/>
        <p:txBody>
          <a:bodyPr>
            <a:noAutofit/>
          </a:bodyPr>
          <a:lstStyle/>
          <a:p>
            <a:pPr marL="0" marR="0" indent="0" fontAlgn="base">
              <a:spcBef>
                <a:spcPts val="0"/>
              </a:spcBef>
              <a:spcAft>
                <a:spcPts val="0"/>
              </a:spcAft>
              <a:buNone/>
            </a:pPr>
            <a:r>
              <a:rPr lang="en-US" sz="36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Implicit Bias</a:t>
            </a:r>
            <a:r>
              <a:rPr lang="en-US" sz="3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im•plic•it bi•as: The attitudes or stereotypes that affect our understanding, actions, and decisions in an unconscious manner. Activated involuntarily, without awareness or intentional control. Can be either positive or negative. Everyone is susceptible. </a:t>
            </a:r>
          </a:p>
          <a:p>
            <a:endParaRPr lang="en-US" sz="3600" dirty="0">
              <a:latin typeface="Times New Roman" panose="02020603050405020304" pitchFamily="18" charset="0"/>
              <a:cs typeface="Times New Roman" panose="02020603050405020304" pitchFamily="18" charset="0"/>
            </a:endParaRPr>
          </a:p>
          <a:p>
            <a:pPr marL="114300" indent="0">
              <a:buNone/>
            </a:pPr>
            <a:r>
              <a:rPr lang="en-US" sz="3600" b="1" i="1" dirty="0">
                <a:latin typeface="Times New Roman" panose="02020603050405020304" pitchFamily="18" charset="0"/>
                <a:cs typeface="Times New Roman" panose="02020603050405020304" pitchFamily="18" charset="0"/>
              </a:rPr>
              <a:t>Implicit Bias </a:t>
            </a:r>
            <a:r>
              <a:rPr lang="en-US" sz="3600" dirty="0">
                <a:latin typeface="Times New Roman" panose="02020603050405020304" pitchFamily="18" charset="0"/>
                <a:cs typeface="Times New Roman" panose="02020603050405020304" pitchFamily="18" charset="0"/>
              </a:rPr>
              <a:t>exists when people unconsciously hold attitudes toward others or associate stereotypes with them. </a:t>
            </a:r>
          </a:p>
        </p:txBody>
      </p:sp>
    </p:spTree>
    <p:extLst>
      <p:ext uri="{BB962C8B-B14F-4D97-AF65-F5344CB8AC3E}">
        <p14:creationId xmlns:p14="http://schemas.microsoft.com/office/powerpoint/2010/main" val="45394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533400"/>
            <a:ext cx="11510010" cy="990600"/>
          </a:xfrm>
        </p:spPr>
        <p:txBody>
          <a:bodyPr>
            <a:noAutofit/>
          </a:bodyPr>
          <a:lstStyle/>
          <a:p>
            <a:r>
              <a:rPr lang="en-US" sz="3600" dirty="0"/>
              <a:t>Implicit Associations and Automatic Associations</a:t>
            </a:r>
          </a:p>
        </p:txBody>
      </p:sp>
      <p:sp>
        <p:nvSpPr>
          <p:cNvPr id="3" name="Content Placeholder 2"/>
          <p:cNvSpPr>
            <a:spLocks noGrp="1"/>
          </p:cNvSpPr>
          <p:nvPr>
            <p:ph idx="1"/>
          </p:nvPr>
        </p:nvSpPr>
        <p:spPr>
          <a:xfrm>
            <a:off x="697230" y="1828800"/>
            <a:ext cx="10527030" cy="3657600"/>
          </a:xfrm>
        </p:spPr>
        <p:txBody>
          <a:bodyPr>
            <a:noAutofit/>
          </a:bodyPr>
          <a:lstStyle/>
          <a:p>
            <a:r>
              <a:rPr lang="en-US" dirty="0"/>
              <a:t>Gender Listening: Men listen to do something/ Women connect with the tone and emotion of the conversation</a:t>
            </a:r>
          </a:p>
          <a:p>
            <a:r>
              <a:rPr lang="en-US" dirty="0"/>
              <a:t>The Name Game: Create a space of belonging for everyone</a:t>
            </a:r>
          </a:p>
          <a:p>
            <a:pPr marL="0" indent="0" algn="just">
              <a:buNone/>
            </a:pPr>
            <a:endParaRPr lang="en-US" dirty="0"/>
          </a:p>
          <a:p>
            <a:pPr marL="0" indent="0" algn="just">
              <a:buNone/>
            </a:pPr>
            <a:r>
              <a:rPr lang="en-US" dirty="0"/>
              <a:t>These hidden, automatic, involuntary associations influence behavior in consequential always. They extend beyond the images in our heads to our beliefs about performance and potential.</a:t>
            </a:r>
          </a:p>
        </p:txBody>
      </p:sp>
    </p:spTree>
    <p:extLst>
      <p:ext uri="{BB962C8B-B14F-4D97-AF65-F5344CB8AC3E}">
        <p14:creationId xmlns:p14="http://schemas.microsoft.com/office/powerpoint/2010/main" val="340476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839200" cy="990600"/>
          </a:xfrm>
        </p:spPr>
        <p:txBody>
          <a:bodyPr>
            <a:normAutofit fontScale="90000"/>
          </a:bodyPr>
          <a:lstStyle/>
          <a:p>
            <a:r>
              <a:rPr lang="en-US"/>
              <a:t>Revealing Hidden Biases of Good People</a:t>
            </a:r>
          </a:p>
        </p:txBody>
      </p:sp>
      <p:sp>
        <p:nvSpPr>
          <p:cNvPr id="3" name="Content Placeholder 2"/>
          <p:cNvSpPr>
            <a:spLocks noGrp="1"/>
          </p:cNvSpPr>
          <p:nvPr>
            <p:ph idx="1"/>
          </p:nvPr>
        </p:nvSpPr>
        <p:spPr>
          <a:xfrm>
            <a:off x="320040" y="1822704"/>
            <a:ext cx="11372850" cy="5257800"/>
          </a:xfrm>
        </p:spPr>
        <p:txBody>
          <a:bodyPr>
            <a:normAutofit/>
          </a:bodyPr>
          <a:lstStyle/>
          <a:p>
            <a:pPr algn="just"/>
            <a:r>
              <a:rPr lang="en-US" dirty="0"/>
              <a:t>We all carry unconscious biases. That is, we hold assumptions about social groups that—our awareness or conscious control—shape our likes and dislikes and our judgments about people’s abilities, potential, and character.</a:t>
            </a:r>
          </a:p>
          <a:p>
            <a:pPr algn="just"/>
            <a:endParaRPr lang="en-US" dirty="0"/>
          </a:p>
          <a:p>
            <a:pPr algn="just"/>
            <a:r>
              <a:rPr lang="en-US" dirty="0"/>
              <a:t>Implicit Associations Test has shown that even the most consciously fair people are quicker to associate positive attributes with white faces than with black faces.</a:t>
            </a:r>
          </a:p>
          <a:p>
            <a:pPr marL="0" indent="0" algn="ctr">
              <a:buNone/>
            </a:pPr>
            <a:endParaRPr lang="en-US" dirty="0"/>
          </a:p>
        </p:txBody>
      </p:sp>
    </p:spTree>
    <p:extLst>
      <p:ext uri="{BB962C8B-B14F-4D97-AF65-F5344CB8AC3E}">
        <p14:creationId xmlns:p14="http://schemas.microsoft.com/office/powerpoint/2010/main" val="12892987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3415</Words>
  <Application>Microsoft Office PowerPoint</Application>
  <PresentationFormat>Widescreen</PresentationFormat>
  <Paragraphs>245</Paragraphs>
  <Slides>28</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Times New Roman</vt:lpstr>
      <vt:lpstr>Symbol</vt:lpstr>
      <vt:lpstr>Tisa Offc Serif Pro</vt:lpstr>
      <vt:lpstr>Proxima Nova</vt:lpstr>
      <vt:lpstr>Helvetica Neue</vt:lpstr>
      <vt:lpstr>Calibri</vt:lpstr>
      <vt:lpstr>Office Theme</vt:lpstr>
      <vt:lpstr>ENGAGEMENT STRATEGIES:  Eliminating Unconscious Bias</vt:lpstr>
      <vt:lpstr>From Moment  to Movement </vt:lpstr>
      <vt:lpstr>Today’s Learning Overview/ Learning Objectives </vt:lpstr>
      <vt:lpstr>PowerPoint Presentation</vt:lpstr>
      <vt:lpstr>Play Your Records </vt:lpstr>
      <vt:lpstr>PowerPoint Presentation</vt:lpstr>
      <vt:lpstr>What Is Implicit Bias?  </vt:lpstr>
      <vt:lpstr>Implicit Associations and Automatic Associations</vt:lpstr>
      <vt:lpstr>Revealing Hidden Biases of Good People</vt:lpstr>
      <vt:lpstr>Revealing Hidden Biases of Good People</vt:lpstr>
      <vt:lpstr>Let’s Talk About our Records</vt:lpstr>
      <vt:lpstr>Our Biased Brains</vt:lpstr>
      <vt:lpstr>Two Types of People in the World: Head vs. Heart</vt:lpstr>
      <vt:lpstr>                         Leading with your Head People who lead only with their head can seem unemotional or uncaring about the unique qualities those around them bring to the table. They usually don’t know their team (or peers) well, and they aren’t intuitive about how to excite or motivate others.</vt:lpstr>
      <vt:lpstr>                               Leading with your Heart People who lead only with their heart can seem overly emotional, basing their decisions on whether or not someone’s feelings may get hurt. This type of behavior usually results in the leader avoiding conflict.</vt:lpstr>
      <vt:lpstr>Impact of Unconscious  Bias in the Workplace</vt:lpstr>
      <vt:lpstr>Positive and Negative biases affect: </vt:lpstr>
      <vt:lpstr>Affinity Bias and Micro-aggressions</vt:lpstr>
      <vt:lpstr>Examples of Racial Macroaggressions</vt:lpstr>
      <vt:lpstr>Combating Microaggressions</vt:lpstr>
      <vt:lpstr>Combating Unconscious Bias</vt:lpstr>
      <vt:lpstr>Preventing Affinity Bias</vt:lpstr>
      <vt:lpstr>Which type are you? Head vs. Heart</vt:lpstr>
      <vt:lpstr>What Is Implicit Bias?  </vt:lpstr>
      <vt:lpstr>The Fierce Urgency of Now </vt:lpstr>
      <vt:lpstr>Tools</vt:lpstr>
      <vt:lpstr>4 Steps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Strategies to Advance Health Equity in Cancer Prevention Screening</dc:title>
  <dc:creator>Gregory Townsend</dc:creator>
  <cp:lastModifiedBy>Mize, Shelly N.</cp:lastModifiedBy>
  <cp:revision>4</cp:revision>
  <dcterms:created xsi:type="dcterms:W3CDTF">2022-01-23T01:23:02Z</dcterms:created>
  <dcterms:modified xsi:type="dcterms:W3CDTF">2023-05-05T01:51:27Z</dcterms:modified>
</cp:coreProperties>
</file>