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316" r:id="rId6"/>
    <p:sldId id="267" r:id="rId7"/>
    <p:sldId id="315" r:id="rId8"/>
    <p:sldId id="313" r:id="rId9"/>
    <p:sldId id="289" r:id="rId10"/>
    <p:sldId id="290" r:id="rId11"/>
    <p:sldId id="291" r:id="rId12"/>
    <p:sldId id="295" r:id="rId13"/>
    <p:sldId id="293" r:id="rId14"/>
    <p:sldId id="294" r:id="rId15"/>
    <p:sldId id="262" r:id="rId16"/>
    <p:sldId id="299" r:id="rId17"/>
    <p:sldId id="301" r:id="rId18"/>
    <p:sldId id="300" r:id="rId19"/>
    <p:sldId id="305" r:id="rId20"/>
    <p:sldId id="303" r:id="rId21"/>
    <p:sldId id="317" r:id="rId22"/>
    <p:sldId id="304" r:id="rId23"/>
    <p:sldId id="307" r:id="rId24"/>
    <p:sldId id="311" r:id="rId25"/>
    <p:sldId id="308" r:id="rId26"/>
    <p:sldId id="309" r:id="rId27"/>
    <p:sldId id="312" r:id="rId28"/>
    <p:sldId id="310" r:id="rId29"/>
    <p:sldId id="257" r:id="rId30"/>
  </p:sldIdLst>
  <p:sldSz cx="18288000" cy="10287000"/>
  <p:notesSz cx="7010400" cy="9296400"/>
  <p:embeddedFontLst>
    <p:embeddedFont>
      <p:font typeface="Bahnschrift SemiBold" panose="020B0502040204020203" pitchFamily="34" charset="0"/>
      <p:bold r:id="rId31"/>
    </p:embeddedFont>
    <p:embeddedFont>
      <p:font typeface="Barlow Bold" panose="020B0604020202020204" charset="0"/>
      <p:regular r:id="rId32"/>
    </p:embeddedFont>
    <p:embeddedFont>
      <p:font typeface="Barlow Light" panose="00000400000000000000" pitchFamily="2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5EB"/>
    <a:srgbClr val="CCE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C950A-0693-44B2-A2A9-D9F21E188357}" v="29" dt="2024-08-09T03:00:37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8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ze, Shelly N." userId="be430377-43e3-4629-8b98-dce0fef3baea" providerId="ADAL" clId="{DF3C950A-0693-44B2-A2A9-D9F21E188357}"/>
    <pc:docChg chg="undo custSel addSld delSld modSld sldOrd">
      <pc:chgData name="Mize, Shelly N." userId="be430377-43e3-4629-8b98-dce0fef3baea" providerId="ADAL" clId="{DF3C950A-0693-44B2-A2A9-D9F21E188357}" dt="2024-08-09T20:23:37.042" v="3079" actId="47"/>
      <pc:docMkLst>
        <pc:docMk/>
      </pc:docMkLst>
      <pc:sldChg chg="modSp mod">
        <pc:chgData name="Mize, Shelly N." userId="be430377-43e3-4629-8b98-dce0fef3baea" providerId="ADAL" clId="{DF3C950A-0693-44B2-A2A9-D9F21E188357}" dt="2024-08-07T20:22:42.154" v="6" actId="1076"/>
        <pc:sldMkLst>
          <pc:docMk/>
          <pc:sldMk cId="0" sldId="256"/>
        </pc:sldMkLst>
        <pc:spChg chg="mod">
          <ac:chgData name="Mize, Shelly N." userId="be430377-43e3-4629-8b98-dce0fef3baea" providerId="ADAL" clId="{DF3C950A-0693-44B2-A2A9-D9F21E188357}" dt="2024-08-07T20:22:42.154" v="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Mize, Shelly N." userId="be430377-43e3-4629-8b98-dce0fef3baea" providerId="ADAL" clId="{DF3C950A-0693-44B2-A2A9-D9F21E188357}" dt="2024-08-07T20:22:31.895" v="1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Mize, Shelly N." userId="be430377-43e3-4629-8b98-dce0fef3baea" providerId="ADAL" clId="{DF3C950A-0693-44B2-A2A9-D9F21E188357}" dt="2024-08-07T20:22:40.230" v="5" actId="20577"/>
          <ac:spMkLst>
            <pc:docMk/>
            <pc:sldMk cId="0" sldId="256"/>
            <ac:spMk id="14" creationId="{C49A6F25-743A-BD50-9163-8D599D028E94}"/>
          </ac:spMkLst>
        </pc:spChg>
      </pc:sldChg>
      <pc:sldChg chg="modSp mod">
        <pc:chgData name="Mize, Shelly N." userId="be430377-43e3-4629-8b98-dce0fef3baea" providerId="ADAL" clId="{DF3C950A-0693-44B2-A2A9-D9F21E188357}" dt="2024-08-08T21:41:36.088" v="17" actId="255"/>
        <pc:sldMkLst>
          <pc:docMk/>
          <pc:sldMk cId="0" sldId="267"/>
        </pc:sldMkLst>
        <pc:spChg chg="mod">
          <ac:chgData name="Mize, Shelly N." userId="be430377-43e3-4629-8b98-dce0fef3baea" providerId="ADAL" clId="{DF3C950A-0693-44B2-A2A9-D9F21E188357}" dt="2024-08-08T21:41:36.088" v="17" actId="255"/>
          <ac:spMkLst>
            <pc:docMk/>
            <pc:sldMk cId="0" sldId="267"/>
            <ac:spMk id="4" creationId="{00000000-0000-0000-0000-000000000000}"/>
          </ac:spMkLst>
        </pc:spChg>
      </pc:sldChg>
      <pc:sldChg chg="addSp modSp mod">
        <pc:chgData name="Mize, Shelly N." userId="be430377-43e3-4629-8b98-dce0fef3baea" providerId="ADAL" clId="{DF3C950A-0693-44B2-A2A9-D9F21E188357}" dt="2024-08-09T00:32:12.503" v="530" actId="20577"/>
        <pc:sldMkLst>
          <pc:docMk/>
          <pc:sldMk cId="3198074782" sldId="289"/>
        </pc:sldMkLst>
        <pc:spChg chg="mod">
          <ac:chgData name="Mize, Shelly N." userId="be430377-43e3-4629-8b98-dce0fef3baea" providerId="ADAL" clId="{DF3C950A-0693-44B2-A2A9-D9F21E188357}" dt="2024-08-09T00:30:47.464" v="519" actId="1076"/>
          <ac:spMkLst>
            <pc:docMk/>
            <pc:sldMk cId="3198074782" sldId="289"/>
            <ac:spMk id="3" creationId="{63780E13-0633-EE9A-4F87-45B35E193642}"/>
          </ac:spMkLst>
        </pc:spChg>
        <pc:spChg chg="mod">
          <ac:chgData name="Mize, Shelly N." userId="be430377-43e3-4629-8b98-dce0fef3baea" providerId="ADAL" clId="{DF3C950A-0693-44B2-A2A9-D9F21E188357}" dt="2024-08-09T00:30:51.083" v="520" actId="1076"/>
          <ac:spMkLst>
            <pc:docMk/>
            <pc:sldMk cId="3198074782" sldId="289"/>
            <ac:spMk id="4" creationId="{14B27F8C-A39A-370B-4C4E-30B0E83CA575}"/>
          </ac:spMkLst>
        </pc:spChg>
        <pc:spChg chg="mod">
          <ac:chgData name="Mize, Shelly N." userId="be430377-43e3-4629-8b98-dce0fef3baea" providerId="ADAL" clId="{DF3C950A-0693-44B2-A2A9-D9F21E188357}" dt="2024-08-09T00:30:55.379" v="521" actId="1076"/>
          <ac:spMkLst>
            <pc:docMk/>
            <pc:sldMk cId="3198074782" sldId="289"/>
            <ac:spMk id="5" creationId="{74F9F93A-5092-9C57-46B7-96A914C8E53D}"/>
          </ac:spMkLst>
        </pc:spChg>
        <pc:spChg chg="mod">
          <ac:chgData name="Mize, Shelly N." userId="be430377-43e3-4629-8b98-dce0fef3baea" providerId="ADAL" clId="{DF3C950A-0693-44B2-A2A9-D9F21E188357}" dt="2024-08-09T00:30:58.251" v="522" actId="1076"/>
          <ac:spMkLst>
            <pc:docMk/>
            <pc:sldMk cId="3198074782" sldId="289"/>
            <ac:spMk id="6" creationId="{0FC7AB42-7AB5-BFC2-C54B-6D0AB3FA4E36}"/>
          </ac:spMkLst>
        </pc:spChg>
        <pc:spChg chg="mod">
          <ac:chgData name="Mize, Shelly N." userId="be430377-43e3-4629-8b98-dce0fef3baea" providerId="ADAL" clId="{DF3C950A-0693-44B2-A2A9-D9F21E188357}" dt="2024-08-09T00:30:10.008" v="515" actId="1076"/>
          <ac:spMkLst>
            <pc:docMk/>
            <pc:sldMk cId="3198074782" sldId="289"/>
            <ac:spMk id="7" creationId="{4F73CB6C-82CE-7AA3-E9E2-77C88E00642F}"/>
          </ac:spMkLst>
        </pc:spChg>
        <pc:spChg chg="mod">
          <ac:chgData name="Mize, Shelly N." userId="be430377-43e3-4629-8b98-dce0fef3baea" providerId="ADAL" clId="{DF3C950A-0693-44B2-A2A9-D9F21E188357}" dt="2024-08-09T00:30:30.519" v="518" actId="1076"/>
          <ac:spMkLst>
            <pc:docMk/>
            <pc:sldMk cId="3198074782" sldId="289"/>
            <ac:spMk id="8" creationId="{4B7461CD-75DF-E02A-9D19-85BD8BE645A5}"/>
          </ac:spMkLst>
        </pc:spChg>
        <pc:spChg chg="mod">
          <ac:chgData name="Mize, Shelly N." userId="be430377-43e3-4629-8b98-dce0fef3baea" providerId="ADAL" clId="{DF3C950A-0693-44B2-A2A9-D9F21E188357}" dt="2024-08-09T00:30:25.705" v="517" actId="1076"/>
          <ac:spMkLst>
            <pc:docMk/>
            <pc:sldMk cId="3198074782" sldId="289"/>
            <ac:spMk id="9" creationId="{95D366EC-6595-7DDA-7F9A-2983E14CA9F3}"/>
          </ac:spMkLst>
        </pc:spChg>
        <pc:spChg chg="mod">
          <ac:chgData name="Mize, Shelly N." userId="be430377-43e3-4629-8b98-dce0fef3baea" providerId="ADAL" clId="{DF3C950A-0693-44B2-A2A9-D9F21E188357}" dt="2024-08-09T00:30:17.027" v="516" actId="1076"/>
          <ac:spMkLst>
            <pc:docMk/>
            <pc:sldMk cId="3198074782" sldId="289"/>
            <ac:spMk id="10" creationId="{DAB498F3-1479-2E50-B7DD-BF1D94C3CF6E}"/>
          </ac:spMkLst>
        </pc:spChg>
        <pc:graphicFrameChg chg="mod modGraphic">
          <ac:chgData name="Mize, Shelly N." userId="be430377-43e3-4629-8b98-dce0fef3baea" providerId="ADAL" clId="{DF3C950A-0693-44B2-A2A9-D9F21E188357}" dt="2024-08-09T00:32:12.503" v="530" actId="20577"/>
          <ac:graphicFrameMkLst>
            <pc:docMk/>
            <pc:sldMk cId="3198074782" sldId="289"/>
            <ac:graphicFrameMk id="2" creationId="{497DD9F0-775F-FC75-0585-5B918D5AE401}"/>
          </ac:graphicFrameMkLst>
        </pc:graphicFrameChg>
        <pc:graphicFrameChg chg="add mod">
          <ac:chgData name="Mize, Shelly N." userId="be430377-43e3-4629-8b98-dce0fef3baea" providerId="ADAL" clId="{DF3C950A-0693-44B2-A2A9-D9F21E188357}" dt="2024-08-08T23:54:31.736" v="303"/>
          <ac:graphicFrameMkLst>
            <pc:docMk/>
            <pc:sldMk cId="3198074782" sldId="289"/>
            <ac:graphicFrameMk id="11" creationId="{A8A3333A-6BE3-C665-58A2-62BEB12ED876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0:38:18.843" v="603" actId="14100"/>
        <pc:sldMkLst>
          <pc:docMk/>
          <pc:sldMk cId="445678748" sldId="290"/>
        </pc:sldMkLst>
        <pc:graphicFrameChg chg="mod modGraphic">
          <ac:chgData name="Mize, Shelly N." userId="be430377-43e3-4629-8b98-dce0fef3baea" providerId="ADAL" clId="{DF3C950A-0693-44B2-A2A9-D9F21E188357}" dt="2024-08-09T00:38:18.843" v="603" actId="14100"/>
          <ac:graphicFrameMkLst>
            <pc:docMk/>
            <pc:sldMk cId="445678748" sldId="290"/>
            <ac:graphicFrameMk id="2" creationId="{497DD9F0-775F-FC75-0585-5B918D5AE401}"/>
          </ac:graphicFrameMkLst>
        </pc:graphicFrameChg>
        <pc:graphicFrameChg chg="mod modGraphic">
          <ac:chgData name="Mize, Shelly N." userId="be430377-43e3-4629-8b98-dce0fef3baea" providerId="ADAL" clId="{DF3C950A-0693-44B2-A2A9-D9F21E188357}" dt="2024-08-09T00:36:35.399" v="554" actId="14100"/>
          <ac:graphicFrameMkLst>
            <pc:docMk/>
            <pc:sldMk cId="445678748" sldId="290"/>
            <ac:graphicFrameMk id="12" creationId="{A37CDDEF-8E52-64E5-08E0-451567C6AFE8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1:11:08.003" v="1223" actId="14734"/>
        <pc:sldMkLst>
          <pc:docMk/>
          <pc:sldMk cId="116635242" sldId="291"/>
        </pc:sldMkLst>
        <pc:graphicFrameChg chg="modGraphic">
          <ac:chgData name="Mize, Shelly N." userId="be430377-43e3-4629-8b98-dce0fef3baea" providerId="ADAL" clId="{DF3C950A-0693-44B2-A2A9-D9F21E188357}" dt="2024-08-09T01:11:08.003" v="1223" actId="14734"/>
          <ac:graphicFrameMkLst>
            <pc:docMk/>
            <pc:sldMk cId="116635242" sldId="291"/>
            <ac:graphicFrameMk id="2" creationId="{32A349F6-685E-ADA0-846E-A1850F8976E4}"/>
          </ac:graphicFrameMkLst>
        </pc:graphicFrameChg>
      </pc:sldChg>
      <pc:sldChg chg="del">
        <pc:chgData name="Mize, Shelly N." userId="be430377-43e3-4629-8b98-dce0fef3baea" providerId="ADAL" clId="{DF3C950A-0693-44B2-A2A9-D9F21E188357}" dt="2024-08-09T01:14:45.907" v="1268" actId="47"/>
        <pc:sldMkLst>
          <pc:docMk/>
          <pc:sldMk cId="1280207488" sldId="292"/>
        </pc:sldMkLst>
      </pc:sldChg>
      <pc:sldChg chg="addSp delSp modSp mod ord">
        <pc:chgData name="Mize, Shelly N." userId="be430377-43e3-4629-8b98-dce0fef3baea" providerId="ADAL" clId="{DF3C950A-0693-44B2-A2A9-D9F21E188357}" dt="2024-08-09T01:18:43.920" v="1326" actId="20577"/>
        <pc:sldMkLst>
          <pc:docMk/>
          <pc:sldMk cId="3034656205" sldId="293"/>
        </pc:sldMkLst>
        <pc:spChg chg="add del mod">
          <ac:chgData name="Mize, Shelly N." userId="be430377-43e3-4629-8b98-dce0fef3baea" providerId="ADAL" clId="{DF3C950A-0693-44B2-A2A9-D9F21E188357}" dt="2024-08-09T01:18:41.528" v="1324" actId="478"/>
          <ac:spMkLst>
            <pc:docMk/>
            <pc:sldMk cId="3034656205" sldId="293"/>
            <ac:spMk id="3" creationId="{4C4AE42E-3724-81F1-D37B-AE9A1261138F}"/>
          </ac:spMkLst>
        </pc:spChg>
        <pc:graphicFrameChg chg="mod modGraphic">
          <ac:chgData name="Mize, Shelly N." userId="be430377-43e3-4629-8b98-dce0fef3baea" providerId="ADAL" clId="{DF3C950A-0693-44B2-A2A9-D9F21E188357}" dt="2024-08-09T01:18:43.920" v="1326" actId="20577"/>
          <ac:graphicFrameMkLst>
            <pc:docMk/>
            <pc:sldMk cId="3034656205" sldId="293"/>
            <ac:graphicFrameMk id="2" creationId="{32A349F6-685E-ADA0-846E-A1850F8976E4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1:24:56.377" v="1532" actId="20577"/>
        <pc:sldMkLst>
          <pc:docMk/>
          <pc:sldMk cId="620217735" sldId="294"/>
        </pc:sldMkLst>
        <pc:graphicFrameChg chg="modGraphic">
          <ac:chgData name="Mize, Shelly N." userId="be430377-43e3-4629-8b98-dce0fef3baea" providerId="ADAL" clId="{DF3C950A-0693-44B2-A2A9-D9F21E188357}" dt="2024-08-09T01:24:56.377" v="1532" actId="20577"/>
          <ac:graphicFrameMkLst>
            <pc:docMk/>
            <pc:sldMk cId="620217735" sldId="294"/>
            <ac:graphicFrameMk id="2" creationId="{32A349F6-685E-ADA0-846E-A1850F8976E4}"/>
          </ac:graphicFrameMkLst>
        </pc:graphicFrameChg>
      </pc:sldChg>
      <pc:sldChg chg="delSp modSp mod">
        <pc:chgData name="Mize, Shelly N." userId="be430377-43e3-4629-8b98-dce0fef3baea" providerId="ADAL" clId="{DF3C950A-0693-44B2-A2A9-D9F21E188357}" dt="2024-08-09T01:13:32.203" v="1265" actId="20577"/>
        <pc:sldMkLst>
          <pc:docMk/>
          <pc:sldMk cId="1554906187" sldId="295"/>
        </pc:sldMkLst>
        <pc:spChg chg="del">
          <ac:chgData name="Mize, Shelly N." userId="be430377-43e3-4629-8b98-dce0fef3baea" providerId="ADAL" clId="{DF3C950A-0693-44B2-A2A9-D9F21E188357}" dt="2024-08-09T01:09:21.986" v="1131" actId="478"/>
          <ac:spMkLst>
            <pc:docMk/>
            <pc:sldMk cId="1554906187" sldId="295"/>
            <ac:spMk id="3" creationId="{BCA1CF1C-CBD9-968F-FD2E-0DBA6E11A508}"/>
          </ac:spMkLst>
        </pc:spChg>
        <pc:graphicFrameChg chg="modGraphic">
          <ac:chgData name="Mize, Shelly N." userId="be430377-43e3-4629-8b98-dce0fef3baea" providerId="ADAL" clId="{DF3C950A-0693-44B2-A2A9-D9F21E188357}" dt="2024-08-09T01:13:32.203" v="1265" actId="20577"/>
          <ac:graphicFrameMkLst>
            <pc:docMk/>
            <pc:sldMk cId="1554906187" sldId="295"/>
            <ac:graphicFrameMk id="2" creationId="{32A349F6-685E-ADA0-846E-A1850F8976E4}"/>
          </ac:graphicFrameMkLst>
        </pc:graphicFrameChg>
      </pc:sldChg>
      <pc:sldChg chg="modSp del mod ord">
        <pc:chgData name="Mize, Shelly N." userId="be430377-43e3-4629-8b98-dce0fef3baea" providerId="ADAL" clId="{DF3C950A-0693-44B2-A2A9-D9F21E188357}" dt="2024-08-09T20:23:37.042" v="3079" actId="47"/>
        <pc:sldMkLst>
          <pc:docMk/>
          <pc:sldMk cId="536457088" sldId="296"/>
        </pc:sldMkLst>
        <pc:graphicFrameChg chg="mod modGraphic">
          <ac:chgData name="Mize, Shelly N." userId="be430377-43e3-4629-8b98-dce0fef3baea" providerId="ADAL" clId="{DF3C950A-0693-44B2-A2A9-D9F21E188357}" dt="2024-08-09T01:26:10.973" v="1538" actId="14100"/>
          <ac:graphicFrameMkLst>
            <pc:docMk/>
            <pc:sldMk cId="536457088" sldId="296"/>
            <ac:graphicFrameMk id="2" creationId="{32A349F6-685E-ADA0-846E-A1850F8976E4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20:18:03.156" v="3078" actId="113"/>
        <pc:sldMkLst>
          <pc:docMk/>
          <pc:sldMk cId="3588130376" sldId="299"/>
        </pc:sldMkLst>
        <pc:graphicFrameChg chg="mod modGraphic">
          <ac:chgData name="Mize, Shelly N." userId="be430377-43e3-4629-8b98-dce0fef3baea" providerId="ADAL" clId="{DF3C950A-0693-44B2-A2A9-D9F21E188357}" dt="2024-08-09T20:18:03.156" v="3078" actId="113"/>
          <ac:graphicFrameMkLst>
            <pc:docMk/>
            <pc:sldMk cId="3588130376" sldId="299"/>
            <ac:graphicFrameMk id="8" creationId="{59181FAA-6D2F-A2B0-AE88-96B8F7F8CC08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1:54:09.075" v="1710" actId="1076"/>
        <pc:sldMkLst>
          <pc:docMk/>
          <pc:sldMk cId="3660462154" sldId="300"/>
        </pc:sldMkLst>
        <pc:graphicFrameChg chg="mod modGraphic">
          <ac:chgData name="Mize, Shelly N." userId="be430377-43e3-4629-8b98-dce0fef3baea" providerId="ADAL" clId="{DF3C950A-0693-44B2-A2A9-D9F21E188357}" dt="2024-08-09T01:54:09.075" v="1710" actId="1076"/>
          <ac:graphicFrameMkLst>
            <pc:docMk/>
            <pc:sldMk cId="3660462154" sldId="300"/>
            <ac:graphicFrameMk id="8" creationId="{59181FAA-6D2F-A2B0-AE88-96B8F7F8CC08}"/>
          </ac:graphicFrameMkLst>
        </pc:graphicFrameChg>
      </pc:sldChg>
      <pc:sldChg chg="modSp mod ord">
        <pc:chgData name="Mize, Shelly N." userId="be430377-43e3-4629-8b98-dce0fef3baea" providerId="ADAL" clId="{DF3C950A-0693-44B2-A2A9-D9F21E188357}" dt="2024-08-09T01:59:50.999" v="1738"/>
        <pc:sldMkLst>
          <pc:docMk/>
          <pc:sldMk cId="1701905957" sldId="301"/>
        </pc:sldMkLst>
        <pc:graphicFrameChg chg="modGraphic">
          <ac:chgData name="Mize, Shelly N." userId="be430377-43e3-4629-8b98-dce0fef3baea" providerId="ADAL" clId="{DF3C950A-0693-44B2-A2A9-D9F21E188357}" dt="2024-08-09T01:59:46.765" v="1736" actId="20577"/>
          <ac:graphicFrameMkLst>
            <pc:docMk/>
            <pc:sldMk cId="1701905957" sldId="301"/>
            <ac:graphicFrameMk id="8" creationId="{59181FAA-6D2F-A2B0-AE88-96B8F7F8CC08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2:31:02.643" v="2331" actId="20577"/>
        <pc:sldMkLst>
          <pc:docMk/>
          <pc:sldMk cId="1168786959" sldId="303"/>
        </pc:sldMkLst>
        <pc:graphicFrameChg chg="mod modGraphic">
          <ac:chgData name="Mize, Shelly N." userId="be430377-43e3-4629-8b98-dce0fef3baea" providerId="ADAL" clId="{DF3C950A-0693-44B2-A2A9-D9F21E188357}" dt="2024-08-09T02:31:02.643" v="2331" actId="20577"/>
          <ac:graphicFrameMkLst>
            <pc:docMk/>
            <pc:sldMk cId="1168786959" sldId="303"/>
            <ac:graphicFrameMk id="8" creationId="{59181FAA-6D2F-A2B0-AE88-96B8F7F8CC08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2:44:14.016" v="2425" actId="20577"/>
        <pc:sldMkLst>
          <pc:docMk/>
          <pc:sldMk cId="642315320" sldId="304"/>
        </pc:sldMkLst>
        <pc:graphicFrameChg chg="modGraphic">
          <ac:chgData name="Mize, Shelly N." userId="be430377-43e3-4629-8b98-dce0fef3baea" providerId="ADAL" clId="{DF3C950A-0693-44B2-A2A9-D9F21E188357}" dt="2024-08-09T02:44:14.016" v="2425" actId="20577"/>
          <ac:graphicFrameMkLst>
            <pc:docMk/>
            <pc:sldMk cId="642315320" sldId="304"/>
            <ac:graphicFrameMk id="8" creationId="{59181FAA-6D2F-A2B0-AE88-96B8F7F8CC08}"/>
          </ac:graphicFrameMkLst>
        </pc:graphicFrameChg>
      </pc:sldChg>
      <pc:sldChg chg="modSp mod ord">
        <pc:chgData name="Mize, Shelly N." userId="be430377-43e3-4629-8b98-dce0fef3baea" providerId="ADAL" clId="{DF3C950A-0693-44B2-A2A9-D9F21E188357}" dt="2024-08-09T02:12:39.628" v="1946" actId="20577"/>
        <pc:sldMkLst>
          <pc:docMk/>
          <pc:sldMk cId="4175956209" sldId="305"/>
        </pc:sldMkLst>
        <pc:graphicFrameChg chg="mod modGraphic">
          <ac:chgData name="Mize, Shelly N." userId="be430377-43e3-4629-8b98-dce0fef3baea" providerId="ADAL" clId="{DF3C950A-0693-44B2-A2A9-D9F21E188357}" dt="2024-08-09T02:12:39.628" v="1946" actId="20577"/>
          <ac:graphicFrameMkLst>
            <pc:docMk/>
            <pc:sldMk cId="4175956209" sldId="305"/>
            <ac:graphicFrameMk id="8" creationId="{59181FAA-6D2F-A2B0-AE88-96B8F7F8CC08}"/>
          </ac:graphicFrameMkLst>
        </pc:graphicFrameChg>
      </pc:sldChg>
      <pc:sldChg chg="del">
        <pc:chgData name="Mize, Shelly N." userId="be430377-43e3-4629-8b98-dce0fef3baea" providerId="ADAL" clId="{DF3C950A-0693-44B2-A2A9-D9F21E188357}" dt="2024-08-09T02:45:39.692" v="2426" actId="47"/>
        <pc:sldMkLst>
          <pc:docMk/>
          <pc:sldMk cId="3776606656" sldId="306"/>
        </pc:sldMkLst>
      </pc:sldChg>
      <pc:sldChg chg="modSp mod">
        <pc:chgData name="Mize, Shelly N." userId="be430377-43e3-4629-8b98-dce0fef3baea" providerId="ADAL" clId="{DF3C950A-0693-44B2-A2A9-D9F21E188357}" dt="2024-08-09T02:53:00.343" v="2504" actId="20577"/>
        <pc:sldMkLst>
          <pc:docMk/>
          <pc:sldMk cId="2336809987" sldId="307"/>
        </pc:sldMkLst>
        <pc:graphicFrameChg chg="mod modGraphic">
          <ac:chgData name="Mize, Shelly N." userId="be430377-43e3-4629-8b98-dce0fef3baea" providerId="ADAL" clId="{DF3C950A-0693-44B2-A2A9-D9F21E188357}" dt="2024-08-09T02:53:00.343" v="2504" actId="20577"/>
          <ac:graphicFrameMkLst>
            <pc:docMk/>
            <pc:sldMk cId="2336809987" sldId="307"/>
            <ac:graphicFrameMk id="8" creationId="{59181FAA-6D2F-A2B0-AE88-96B8F7F8CC08}"/>
          </ac:graphicFrameMkLst>
        </pc:graphicFrameChg>
      </pc:sldChg>
      <pc:sldChg chg="modSp mod">
        <pc:chgData name="Mize, Shelly N." userId="be430377-43e3-4629-8b98-dce0fef3baea" providerId="ADAL" clId="{DF3C950A-0693-44B2-A2A9-D9F21E188357}" dt="2024-08-09T03:04:31.706" v="2853" actId="20577"/>
        <pc:sldMkLst>
          <pc:docMk/>
          <pc:sldMk cId="3153756807" sldId="309"/>
        </pc:sldMkLst>
        <pc:spChg chg="mod">
          <ac:chgData name="Mize, Shelly N." userId="be430377-43e3-4629-8b98-dce0fef3baea" providerId="ADAL" clId="{DF3C950A-0693-44B2-A2A9-D9F21E188357}" dt="2024-08-09T03:00:37.894" v="2738"/>
          <ac:spMkLst>
            <pc:docMk/>
            <pc:sldMk cId="3153756807" sldId="309"/>
            <ac:spMk id="8" creationId="{02B9A328-1BE1-D41F-1DF2-69283934AD80}"/>
          </ac:spMkLst>
        </pc:spChg>
        <pc:spChg chg="mod">
          <ac:chgData name="Mize, Shelly N." userId="be430377-43e3-4629-8b98-dce0fef3baea" providerId="ADAL" clId="{DF3C950A-0693-44B2-A2A9-D9F21E188357}" dt="2024-08-09T03:04:31.706" v="2853" actId="20577"/>
          <ac:spMkLst>
            <pc:docMk/>
            <pc:sldMk cId="3153756807" sldId="309"/>
            <ac:spMk id="9" creationId="{A4E60D11-455C-28B3-4198-3BD4A7F24F3B}"/>
          </ac:spMkLst>
        </pc:spChg>
        <pc:grpChg chg="mod">
          <ac:chgData name="Mize, Shelly N." userId="be430377-43e3-4629-8b98-dce0fef3baea" providerId="ADAL" clId="{DF3C950A-0693-44B2-A2A9-D9F21E188357}" dt="2024-08-09T03:00:15.908" v="2733" actId="14100"/>
          <ac:grpSpMkLst>
            <pc:docMk/>
            <pc:sldMk cId="3153756807" sldId="309"/>
            <ac:grpSpMk id="2" creationId="{00000000-0000-0000-0000-000000000000}"/>
          </ac:grpSpMkLst>
        </pc:grpChg>
        <pc:grpChg chg="mod">
          <ac:chgData name="Mize, Shelly N." userId="be430377-43e3-4629-8b98-dce0fef3baea" providerId="ADAL" clId="{DF3C950A-0693-44B2-A2A9-D9F21E188357}" dt="2024-08-09T03:00:20.818" v="2735" actId="14100"/>
          <ac:grpSpMkLst>
            <pc:docMk/>
            <pc:sldMk cId="3153756807" sldId="309"/>
            <ac:grpSpMk id="4" creationId="{00000000-0000-0000-0000-000000000000}"/>
          </ac:grpSpMkLst>
        </pc:grpChg>
      </pc:sldChg>
      <pc:sldChg chg="modSp mod">
        <pc:chgData name="Mize, Shelly N." userId="be430377-43e3-4629-8b98-dce0fef3baea" providerId="ADAL" clId="{DF3C950A-0693-44B2-A2A9-D9F21E188357}" dt="2024-08-09T02:55:49.796" v="2578" actId="20577"/>
        <pc:sldMkLst>
          <pc:docMk/>
          <pc:sldMk cId="1363066934" sldId="311"/>
        </pc:sldMkLst>
        <pc:graphicFrameChg chg="modGraphic">
          <ac:chgData name="Mize, Shelly N." userId="be430377-43e3-4629-8b98-dce0fef3baea" providerId="ADAL" clId="{DF3C950A-0693-44B2-A2A9-D9F21E188357}" dt="2024-08-09T02:55:49.796" v="2578" actId="20577"/>
          <ac:graphicFrameMkLst>
            <pc:docMk/>
            <pc:sldMk cId="1363066934" sldId="311"/>
            <ac:graphicFrameMk id="8" creationId="{59181FAA-6D2F-A2B0-AE88-96B8F7F8CC08}"/>
          </ac:graphicFrameMkLst>
        </pc:graphicFrameChg>
      </pc:sldChg>
      <pc:sldChg chg="delSp modSp add mod">
        <pc:chgData name="Mize, Shelly N." userId="be430377-43e3-4629-8b98-dce0fef3baea" providerId="ADAL" clId="{DF3C950A-0693-44B2-A2A9-D9F21E188357}" dt="2024-08-08T23:30:11.373" v="232" actId="1076"/>
        <pc:sldMkLst>
          <pc:docMk/>
          <pc:sldMk cId="3205213139" sldId="313"/>
        </pc:sldMkLst>
        <pc:spChg chg="mod">
          <ac:chgData name="Mize, Shelly N." userId="be430377-43e3-4629-8b98-dce0fef3baea" providerId="ADAL" clId="{DF3C950A-0693-44B2-A2A9-D9F21E188357}" dt="2024-08-08T21:42:36.040" v="38" actId="255"/>
          <ac:spMkLst>
            <pc:docMk/>
            <pc:sldMk cId="3205213139" sldId="313"/>
            <ac:spMk id="4" creationId="{00000000-0000-0000-0000-000000000000}"/>
          </ac:spMkLst>
        </pc:spChg>
        <pc:spChg chg="mod">
          <ac:chgData name="Mize, Shelly N." userId="be430377-43e3-4629-8b98-dce0fef3baea" providerId="ADAL" clId="{DF3C950A-0693-44B2-A2A9-D9F21E188357}" dt="2024-08-08T23:20:20.929" v="131" actId="20577"/>
          <ac:spMkLst>
            <pc:docMk/>
            <pc:sldMk cId="3205213139" sldId="313"/>
            <ac:spMk id="7" creationId="{00000000-0000-0000-0000-000000000000}"/>
          </ac:spMkLst>
        </pc:spChg>
        <pc:spChg chg="mod">
          <ac:chgData name="Mize, Shelly N." userId="be430377-43e3-4629-8b98-dce0fef3baea" providerId="ADAL" clId="{DF3C950A-0693-44B2-A2A9-D9F21E188357}" dt="2024-08-08T23:22:20.699" v="151" actId="1076"/>
          <ac:spMkLst>
            <pc:docMk/>
            <pc:sldMk cId="3205213139" sldId="313"/>
            <ac:spMk id="22" creationId="{1D5516D4-493B-C99A-6FDD-AC1412E1433C}"/>
          </ac:spMkLst>
        </pc:spChg>
        <pc:spChg chg="mod">
          <ac:chgData name="Mize, Shelly N." userId="be430377-43e3-4629-8b98-dce0fef3baea" providerId="ADAL" clId="{DF3C950A-0693-44B2-A2A9-D9F21E188357}" dt="2024-08-08T23:24:36.471" v="192" actId="255"/>
          <ac:spMkLst>
            <pc:docMk/>
            <pc:sldMk cId="3205213139" sldId="313"/>
            <ac:spMk id="24" creationId="{DC13753E-DD60-E071-D883-02D6376417C8}"/>
          </ac:spMkLst>
        </pc:spChg>
        <pc:spChg chg="mod">
          <ac:chgData name="Mize, Shelly N." userId="be430377-43e3-4629-8b98-dce0fef3baea" providerId="ADAL" clId="{DF3C950A-0693-44B2-A2A9-D9F21E188357}" dt="2024-08-08T23:27:01.234" v="205" actId="1076"/>
          <ac:spMkLst>
            <pc:docMk/>
            <pc:sldMk cId="3205213139" sldId="313"/>
            <ac:spMk id="25" creationId="{65F075B0-278E-441B-6A0B-058C3A64734B}"/>
          </ac:spMkLst>
        </pc:spChg>
        <pc:spChg chg="del mod">
          <ac:chgData name="Mize, Shelly N." userId="be430377-43e3-4629-8b98-dce0fef3baea" providerId="ADAL" clId="{DF3C950A-0693-44B2-A2A9-D9F21E188357}" dt="2024-08-08T23:23:35.001" v="170" actId="478"/>
          <ac:spMkLst>
            <pc:docMk/>
            <pc:sldMk cId="3205213139" sldId="313"/>
            <ac:spMk id="26" creationId="{77083B8D-89B5-42DB-15D5-F2D614DE4D5A}"/>
          </ac:spMkLst>
        </pc:spChg>
        <pc:spChg chg="mod">
          <ac:chgData name="Mize, Shelly N." userId="be430377-43e3-4629-8b98-dce0fef3baea" providerId="ADAL" clId="{DF3C950A-0693-44B2-A2A9-D9F21E188357}" dt="2024-08-08T23:30:11.373" v="232" actId="1076"/>
          <ac:spMkLst>
            <pc:docMk/>
            <pc:sldMk cId="3205213139" sldId="313"/>
            <ac:spMk id="27" creationId="{02AC88CA-EF6E-9061-9675-7B42A8B08792}"/>
          </ac:spMkLst>
        </pc:spChg>
        <pc:spChg chg="mod">
          <ac:chgData name="Mize, Shelly N." userId="be430377-43e3-4629-8b98-dce0fef3baea" providerId="ADAL" clId="{DF3C950A-0693-44B2-A2A9-D9F21E188357}" dt="2024-08-08T23:30:07.095" v="231" actId="1076"/>
          <ac:spMkLst>
            <pc:docMk/>
            <pc:sldMk cId="3205213139" sldId="313"/>
            <ac:spMk id="28" creationId="{82AD0A1A-E1E3-59C5-F92F-74EE610106B6}"/>
          </ac:spMkLst>
        </pc:spChg>
        <pc:spChg chg="mod">
          <ac:chgData name="Mize, Shelly N." userId="be430377-43e3-4629-8b98-dce0fef3baea" providerId="ADAL" clId="{DF3C950A-0693-44B2-A2A9-D9F21E188357}" dt="2024-08-08T23:30:01.008" v="230" actId="1076"/>
          <ac:spMkLst>
            <pc:docMk/>
            <pc:sldMk cId="3205213139" sldId="313"/>
            <ac:spMk id="29" creationId="{835DCB68-CB2D-239E-03E5-B78EEED42ED5}"/>
          </ac:spMkLst>
        </pc:spChg>
        <pc:spChg chg="mod">
          <ac:chgData name="Mize, Shelly N." userId="be430377-43e3-4629-8b98-dce0fef3baea" providerId="ADAL" clId="{DF3C950A-0693-44B2-A2A9-D9F21E188357}" dt="2024-08-08T23:29:55.105" v="229" actId="1076"/>
          <ac:spMkLst>
            <pc:docMk/>
            <pc:sldMk cId="3205213139" sldId="313"/>
            <ac:spMk id="30" creationId="{35AE259C-D7BE-472C-D7D3-30ECE5581722}"/>
          </ac:spMkLst>
        </pc:spChg>
        <pc:spChg chg="mod">
          <ac:chgData name="Mize, Shelly N." userId="be430377-43e3-4629-8b98-dce0fef3baea" providerId="ADAL" clId="{DF3C950A-0693-44B2-A2A9-D9F21E188357}" dt="2024-08-08T23:29:48.331" v="228" actId="1076"/>
          <ac:spMkLst>
            <pc:docMk/>
            <pc:sldMk cId="3205213139" sldId="313"/>
            <ac:spMk id="31" creationId="{DF50C5AD-5949-BE04-5EFE-B506D2B8B2AF}"/>
          </ac:spMkLst>
        </pc:spChg>
        <pc:spChg chg="del">
          <ac:chgData name="Mize, Shelly N." userId="be430377-43e3-4629-8b98-dce0fef3baea" providerId="ADAL" clId="{DF3C950A-0693-44B2-A2A9-D9F21E188357}" dt="2024-08-08T23:29:39.636" v="227" actId="478"/>
          <ac:spMkLst>
            <pc:docMk/>
            <pc:sldMk cId="3205213139" sldId="313"/>
            <ac:spMk id="32" creationId="{FFDD3C94-B25F-C554-ADD2-246BEA2D289E}"/>
          </ac:spMkLst>
        </pc:spChg>
      </pc:sldChg>
      <pc:sldChg chg="new del">
        <pc:chgData name="Mize, Shelly N." userId="be430377-43e3-4629-8b98-dce0fef3baea" providerId="ADAL" clId="{DF3C950A-0693-44B2-A2A9-D9F21E188357}" dt="2024-08-08T21:43:27.087" v="43" actId="2696"/>
        <pc:sldMkLst>
          <pc:docMk/>
          <pc:sldMk cId="1846805223" sldId="314"/>
        </pc:sldMkLst>
      </pc:sldChg>
      <pc:sldChg chg="delSp modSp add mod ord">
        <pc:chgData name="Mize, Shelly N." userId="be430377-43e3-4629-8b98-dce0fef3baea" providerId="ADAL" clId="{DF3C950A-0693-44B2-A2A9-D9F21E188357}" dt="2024-08-08T21:45:20.134" v="94" actId="1076"/>
        <pc:sldMkLst>
          <pc:docMk/>
          <pc:sldMk cId="1921081355" sldId="315"/>
        </pc:sldMkLst>
        <pc:spChg chg="del">
          <ac:chgData name="Mize, Shelly N." userId="be430377-43e3-4629-8b98-dce0fef3baea" providerId="ADAL" clId="{DF3C950A-0693-44B2-A2A9-D9F21E188357}" dt="2024-08-08T21:43:44.575" v="46" actId="478"/>
          <ac:spMkLst>
            <pc:docMk/>
            <pc:sldMk cId="1921081355" sldId="315"/>
            <ac:spMk id="9" creationId="{00000000-0000-0000-0000-000000000000}"/>
          </ac:spMkLst>
        </pc:spChg>
        <pc:spChg chg="del mod">
          <ac:chgData name="Mize, Shelly N." userId="be430377-43e3-4629-8b98-dce0fef3baea" providerId="ADAL" clId="{DF3C950A-0693-44B2-A2A9-D9F21E188357}" dt="2024-08-08T21:43:42.842" v="45" actId="478"/>
          <ac:spMkLst>
            <pc:docMk/>
            <pc:sldMk cId="1921081355" sldId="315"/>
            <ac:spMk id="10" creationId="{00000000-0000-0000-0000-000000000000}"/>
          </ac:spMkLst>
        </pc:spChg>
        <pc:spChg chg="mod">
          <ac:chgData name="Mize, Shelly N." userId="be430377-43e3-4629-8b98-dce0fef3baea" providerId="ADAL" clId="{DF3C950A-0693-44B2-A2A9-D9F21E188357}" dt="2024-08-08T21:45:03.294" v="90" actId="14100"/>
          <ac:spMkLst>
            <pc:docMk/>
            <pc:sldMk cId="1921081355" sldId="315"/>
            <ac:spMk id="11" creationId="{00000000-0000-0000-0000-000000000000}"/>
          </ac:spMkLst>
        </pc:spChg>
        <pc:spChg chg="del">
          <ac:chgData name="Mize, Shelly N." userId="be430377-43e3-4629-8b98-dce0fef3baea" providerId="ADAL" clId="{DF3C950A-0693-44B2-A2A9-D9F21E188357}" dt="2024-08-08T21:43:59.702" v="51" actId="478"/>
          <ac:spMkLst>
            <pc:docMk/>
            <pc:sldMk cId="1921081355" sldId="315"/>
            <ac:spMk id="12" creationId="{00000000-0000-0000-0000-000000000000}"/>
          </ac:spMkLst>
        </pc:spChg>
        <pc:grpChg chg="del">
          <ac:chgData name="Mize, Shelly N." userId="be430377-43e3-4629-8b98-dce0fef3baea" providerId="ADAL" clId="{DF3C950A-0693-44B2-A2A9-D9F21E188357}" dt="2024-08-08T21:43:46.634" v="47" actId="478"/>
          <ac:grpSpMkLst>
            <pc:docMk/>
            <pc:sldMk cId="1921081355" sldId="315"/>
            <ac:grpSpMk id="3" creationId="{00000000-0000-0000-0000-000000000000}"/>
          </ac:grpSpMkLst>
        </pc:grpChg>
        <pc:grpChg chg="mod">
          <ac:chgData name="Mize, Shelly N." userId="be430377-43e3-4629-8b98-dce0fef3baea" providerId="ADAL" clId="{DF3C950A-0693-44B2-A2A9-D9F21E188357}" dt="2024-08-08T21:45:20.134" v="94" actId="1076"/>
          <ac:grpSpMkLst>
            <pc:docMk/>
            <pc:sldMk cId="1921081355" sldId="315"/>
            <ac:grpSpMk id="6" creationId="{00000000-0000-0000-0000-000000000000}"/>
          </ac:grpSpMkLst>
        </pc:grpChg>
      </pc:sldChg>
      <pc:sldChg chg="modSp add mod ord">
        <pc:chgData name="Mize, Shelly N." userId="be430377-43e3-4629-8b98-dce0fef3baea" providerId="ADAL" clId="{DF3C950A-0693-44B2-A2A9-D9F21E188357}" dt="2024-08-08T21:47:06.290" v="124" actId="1076"/>
        <pc:sldMkLst>
          <pc:docMk/>
          <pc:sldMk cId="3806455310" sldId="316"/>
        </pc:sldMkLst>
        <pc:spChg chg="mod">
          <ac:chgData name="Mize, Shelly N." userId="be430377-43e3-4629-8b98-dce0fef3baea" providerId="ADAL" clId="{DF3C950A-0693-44B2-A2A9-D9F21E188357}" dt="2024-08-08T21:47:06.290" v="124" actId="1076"/>
          <ac:spMkLst>
            <pc:docMk/>
            <pc:sldMk cId="3806455310" sldId="316"/>
            <ac:spMk id="11" creationId="{00000000-0000-0000-0000-000000000000}"/>
          </ac:spMkLst>
        </pc:spChg>
        <pc:grpChg chg="mod">
          <ac:chgData name="Mize, Shelly N." userId="be430377-43e3-4629-8b98-dce0fef3baea" providerId="ADAL" clId="{DF3C950A-0693-44B2-A2A9-D9F21E188357}" dt="2024-08-08T21:47:02.441" v="123" actId="1076"/>
          <ac:grpSpMkLst>
            <pc:docMk/>
            <pc:sldMk cId="3806455310" sldId="316"/>
            <ac:grpSpMk id="6" creationId="{00000000-0000-0000-0000-000000000000}"/>
          </ac:grpSpMkLst>
        </pc:grpChg>
        <pc:picChg chg="mod">
          <ac:chgData name="Mize, Shelly N." userId="be430377-43e3-4629-8b98-dce0fef3baea" providerId="ADAL" clId="{DF3C950A-0693-44B2-A2A9-D9F21E188357}" dt="2024-08-08T21:46:46.265" v="122" actId="1076"/>
          <ac:picMkLst>
            <pc:docMk/>
            <pc:sldMk cId="3806455310" sldId="316"/>
            <ac:picMk id="13" creationId="{CA3A43E1-4087-657C-0780-4F60980BAAA1}"/>
          </ac:picMkLst>
        </pc:picChg>
      </pc:sldChg>
      <pc:sldChg chg="modSp add mod">
        <pc:chgData name="Mize, Shelly N." userId="be430377-43e3-4629-8b98-dce0fef3baea" providerId="ADAL" clId="{DF3C950A-0693-44B2-A2A9-D9F21E188357}" dt="2024-08-09T02:26:32.430" v="2131" actId="20577"/>
        <pc:sldMkLst>
          <pc:docMk/>
          <pc:sldMk cId="526341901" sldId="317"/>
        </pc:sldMkLst>
        <pc:graphicFrameChg chg="mod modGraphic">
          <ac:chgData name="Mize, Shelly N." userId="be430377-43e3-4629-8b98-dce0fef3baea" providerId="ADAL" clId="{DF3C950A-0693-44B2-A2A9-D9F21E188357}" dt="2024-08-09T02:26:32.430" v="2131" actId="20577"/>
          <ac:graphicFrameMkLst>
            <pc:docMk/>
            <pc:sldMk cId="526341901" sldId="317"/>
            <ac:graphicFrameMk id="8" creationId="{59181FAA-6D2F-A2B0-AE88-96B8F7F8CC08}"/>
          </ac:graphicFrameMkLst>
        </pc:graphicFrameChg>
      </pc:sldChg>
      <pc:sldChg chg="addSp delSp modSp add del mod">
        <pc:chgData name="Mize, Shelly N." userId="be430377-43e3-4629-8b98-dce0fef3baea" providerId="ADAL" clId="{DF3C950A-0693-44B2-A2A9-D9F21E188357}" dt="2024-08-08T23:59:06.805" v="342" actId="47"/>
        <pc:sldMkLst>
          <pc:docMk/>
          <pc:sldMk cId="776395505" sldId="317"/>
        </pc:sldMkLst>
        <pc:graphicFrameChg chg="del mod modGraphic">
          <ac:chgData name="Mize, Shelly N." userId="be430377-43e3-4629-8b98-dce0fef3baea" providerId="ADAL" clId="{DF3C950A-0693-44B2-A2A9-D9F21E188357}" dt="2024-08-08T23:50:38.850" v="291" actId="478"/>
          <ac:graphicFrameMkLst>
            <pc:docMk/>
            <pc:sldMk cId="776395505" sldId="317"/>
            <ac:graphicFrameMk id="2" creationId="{497DD9F0-775F-FC75-0585-5B918D5AE401}"/>
          </ac:graphicFrameMkLst>
        </pc:graphicFrameChg>
        <pc:graphicFrameChg chg="add mod modGraphic">
          <ac:chgData name="Mize, Shelly N." userId="be430377-43e3-4629-8b98-dce0fef3baea" providerId="ADAL" clId="{DF3C950A-0693-44B2-A2A9-D9F21E188357}" dt="2024-08-08T23:51:58.582" v="297" actId="14100"/>
          <ac:graphicFrameMkLst>
            <pc:docMk/>
            <pc:sldMk cId="776395505" sldId="317"/>
            <ac:graphicFrameMk id="11" creationId="{7904A8B2-D8AA-64E5-52F4-709F21458D00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990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285262" y="4686299"/>
            <a:ext cx="17002738" cy="4165403"/>
            <a:chOff x="0" y="0"/>
            <a:chExt cx="4478087" cy="1097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087" cy="1097061"/>
            </a:xfrm>
            <a:custGeom>
              <a:avLst/>
              <a:gdLst/>
              <a:ahLst/>
              <a:cxnLst/>
              <a:rect l="l" t="t" r="r" b="b"/>
              <a:pathLst>
                <a:path w="4478087" h="1097061">
                  <a:moveTo>
                    <a:pt x="0" y="0"/>
                  </a:moveTo>
                  <a:lnTo>
                    <a:pt x="4478087" y="0"/>
                  </a:lnTo>
                  <a:lnTo>
                    <a:pt x="4478087" y="1097061"/>
                  </a:lnTo>
                  <a:lnTo>
                    <a:pt x="0" y="1097061"/>
                  </a:lnTo>
                  <a:close/>
                </a:path>
              </a:pathLst>
            </a:custGeom>
            <a:solidFill>
              <a:srgbClr val="50B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85790" y="4861529"/>
            <a:ext cx="11174554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9600" u="none" spc="-450" dirty="0">
                <a:solidFill>
                  <a:srgbClr val="F1F1F1"/>
                </a:solidFill>
                <a:latin typeface="Barlow Bold"/>
              </a:rPr>
              <a:t>2024 State of the Child in Jefferson County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00949" y="5114702"/>
            <a:ext cx="4606293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18"/>
              </a:lnSpc>
            </a:pPr>
            <a:r>
              <a:rPr lang="en-US" sz="7834" spc="-156" dirty="0">
                <a:solidFill>
                  <a:srgbClr val="F1F1F1"/>
                </a:solidFill>
                <a:latin typeface="Barlow Light"/>
              </a:rPr>
              <a:t>Children’s Policy Council</a:t>
            </a:r>
            <a:endParaRPr lang="en-US" sz="6408" spc="-128" dirty="0">
              <a:solidFill>
                <a:srgbClr val="F1F1F1"/>
              </a:solidFill>
              <a:latin typeface="Barlow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A6F25-743A-BD50-9163-8D599D028E94}"/>
              </a:ext>
            </a:extLst>
          </p:cNvPr>
          <p:cNvSpPr txBox="1"/>
          <p:nvPr/>
        </p:nvSpPr>
        <p:spPr>
          <a:xfrm>
            <a:off x="1685790" y="8100134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First Friday Forum    August 9,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2804502" y="6551519"/>
            <a:ext cx="1295204" cy="130101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294672" y="38100"/>
            <a:ext cx="5698656" cy="991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144"/>
              </a:lnSpc>
              <a:spcBef>
                <a:spcPct val="0"/>
              </a:spcBef>
            </a:pPr>
            <a:r>
              <a:rPr lang="en-US" sz="6600" b="1" dirty="0"/>
              <a:t>Top 3 Concerns:</a:t>
            </a:r>
            <a:endParaRPr lang="en-US" sz="6600" dirty="0">
              <a:solidFill>
                <a:srgbClr val="000000"/>
              </a:solidFill>
              <a:latin typeface="Barlow Bold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7DD9F0-775F-FC75-0585-5B918D5AE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506918"/>
              </p:ext>
            </p:extLst>
          </p:nvPr>
        </p:nvGraphicFramePr>
        <p:xfrm>
          <a:off x="9944100" y="1600201"/>
          <a:ext cx="7984657" cy="85556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8663351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739566876"/>
                    </a:ext>
                  </a:extLst>
                </a:gridCol>
                <a:gridCol w="2574457">
                  <a:extLst>
                    <a:ext uri="{9D8B030D-6E8A-4147-A177-3AD203B41FA5}">
                      <a16:colId xmlns:a16="http://schemas.microsoft.com/office/drawing/2014/main" val="3265594883"/>
                    </a:ext>
                  </a:extLst>
                </a:gridCol>
              </a:tblGrid>
              <a:tr h="100999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92602"/>
                  </a:ext>
                </a:extLst>
              </a:tr>
              <a:tr h="1602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9955"/>
                  </a:ext>
                </a:extLst>
              </a:tr>
              <a:tr h="26508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Poverty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Poverty 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  <a:endParaRPr lang="en-US" sz="2800" dirty="0"/>
                    </a:p>
                  </a:txBody>
                  <a:tcPr>
                    <a:solidFill>
                      <a:srgbClr val="E9F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66337"/>
                  </a:ext>
                </a:extLst>
              </a:tr>
              <a:tr h="3157189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Poverty  AND Early Care &amp; Education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60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A37CDDEF-8E52-64E5-08E0-451567C6A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79988"/>
              </p:ext>
            </p:extLst>
          </p:nvPr>
        </p:nvGraphicFramePr>
        <p:xfrm>
          <a:off x="378295" y="1600201"/>
          <a:ext cx="7984657" cy="85838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8663351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739566876"/>
                    </a:ext>
                  </a:extLst>
                </a:gridCol>
                <a:gridCol w="2574457">
                  <a:extLst>
                    <a:ext uri="{9D8B030D-6E8A-4147-A177-3AD203B41FA5}">
                      <a16:colId xmlns:a16="http://schemas.microsoft.com/office/drawing/2014/main" val="3265594883"/>
                    </a:ext>
                  </a:extLst>
                </a:gridCol>
              </a:tblGrid>
              <a:tr h="98250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92602"/>
                  </a:ext>
                </a:extLst>
              </a:tr>
              <a:tr h="19248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Mental Health 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01</a:t>
                      </a:r>
                      <a:endParaRPr lang="en-US" sz="3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Substance Abuse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9955"/>
                  </a:ext>
                </a:extLst>
              </a:tr>
              <a:tr h="2872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02</a:t>
                      </a:r>
                      <a:endParaRPr lang="en-US" sz="6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Involvement / Family Engagement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66337"/>
                  </a:ext>
                </a:extLst>
              </a:tr>
              <a:tr h="2640247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Substance Abuse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Substance Abuse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00B050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</a:t>
                      </a:r>
                      <a:endParaRPr lang="en-US" sz="32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8624B18-9598-78F6-E38E-55312132E9E7}"/>
              </a:ext>
            </a:extLst>
          </p:cNvPr>
          <p:cNvSpPr/>
          <p:nvPr/>
        </p:nvSpPr>
        <p:spPr>
          <a:xfrm>
            <a:off x="2370933" y="533716"/>
            <a:ext cx="35830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Alabama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3B1BEC-3A09-1E5A-5268-0A5F1C20CF4B}"/>
              </a:ext>
            </a:extLst>
          </p:cNvPr>
          <p:cNvSpPr/>
          <p:nvPr/>
        </p:nvSpPr>
        <p:spPr>
          <a:xfrm>
            <a:off x="11974278" y="533715"/>
            <a:ext cx="51004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Jefferson Co.</a:t>
            </a:r>
          </a:p>
        </p:txBody>
      </p:sp>
    </p:spTree>
    <p:extLst>
      <p:ext uri="{BB962C8B-B14F-4D97-AF65-F5344CB8AC3E}">
        <p14:creationId xmlns:p14="http://schemas.microsoft.com/office/powerpoint/2010/main" val="44567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8A974-2F17-470F-9B7E-F3B81C726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432"/>
              </p:ext>
            </p:extLst>
          </p:nvPr>
        </p:nvGraphicFramePr>
        <p:xfrm>
          <a:off x="266700" y="190500"/>
          <a:ext cx="17754600" cy="890185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7546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236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7200" b="1" dirty="0"/>
                        <a:t>Top Concerns Related to Mental Health affecting Children &amp; Families in </a:t>
                      </a:r>
                      <a:r>
                        <a:rPr lang="en-US" sz="7200" b="1" dirty="0" err="1"/>
                        <a:t>Jeff.Co</a:t>
                      </a:r>
                      <a:r>
                        <a:rPr lang="en-US" sz="7200" b="1" dirty="0"/>
                        <a:t>.</a:t>
                      </a:r>
                      <a:endParaRPr lang="en-US" sz="72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48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 Need more school-based mental health services: 54.35%**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 Need affordable mental health services/access, regardless of income: 52.90%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700" cap="none" spc="0" dirty="0">
                          <a:solidFill>
                            <a:schemeClr val="tx1"/>
                          </a:solidFill>
                        </a:rPr>
                        <a:t>Untreated mental health issues of parents/fam members: </a:t>
                      </a: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34.06%  </a:t>
                      </a:r>
                      <a:endParaRPr lang="en-US" sz="60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b="0" cap="none" spc="0" dirty="0">
                          <a:solidFill>
                            <a:schemeClr val="tx1"/>
                          </a:solidFill>
                        </a:rPr>
                        <a:t>Need for out-patient mental health services for all ages: 32.61%</a:t>
                      </a:r>
                      <a:endParaRPr lang="en-US" sz="3200" b="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3200" b="1" cap="none" spc="0" dirty="0">
                          <a:solidFill>
                            <a:schemeClr val="tx1"/>
                          </a:solidFill>
                        </a:rPr>
                        <a:t>Individual comments: </a:t>
                      </a:r>
                      <a:r>
                        <a:rPr lang="en-US" sz="3200" b="0" cap="none" spc="0" dirty="0">
                          <a:solidFill>
                            <a:schemeClr val="tx1"/>
                          </a:solidFill>
                        </a:rPr>
                        <a:t>Not enough bilingual mental health professionals.    Need more resources as (for) parents to identify mental health issues in children before it becomes catastrophic. </a:t>
                      </a:r>
                      <a:endParaRPr lang="en-US" sz="48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35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A242E-194D-D4F2-0CDF-BE43649E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195660"/>
              </p:ext>
            </p:extLst>
          </p:nvPr>
        </p:nvGraphicFramePr>
        <p:xfrm>
          <a:off x="342900" y="203732"/>
          <a:ext cx="17602200" cy="97403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022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9919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/>
                        <a:t>Top Issues That You Believe Impact Economic Security (Poverty) of Children/Families in </a:t>
                      </a:r>
                      <a:r>
                        <a:rPr lang="en-US" sz="5400" b="1" dirty="0" err="1"/>
                        <a:t>Jeff.Co</a:t>
                      </a:r>
                      <a:r>
                        <a:rPr lang="en-US" sz="5400" b="1" dirty="0"/>
                        <a:t>.</a:t>
                      </a:r>
                      <a:endParaRPr lang="en-US" sz="54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7484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Affordable Housing: 66.42%  **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Hard to Find Jobs </a:t>
                      </a: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(w/good pay, benefits): </a:t>
                      </a: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46.27% ^ **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Minimum Wage is Too Low: 34.33%   **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Lack of/limited access to financial literacy/budgeting skills programs  </a:t>
                      </a: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33.58%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6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Lack of Transportation: 26.12% **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90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633DD-6E18-B886-9C54-CA67DE47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938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249281"/>
              </p:ext>
            </p:extLst>
          </p:nvPr>
        </p:nvGraphicFramePr>
        <p:xfrm>
          <a:off x="381000" y="190500"/>
          <a:ext cx="17602200" cy="94371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6022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26671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7200" b="1" dirty="0"/>
                        <a:t>Top Issues/Concerns Related to </a:t>
                      </a:r>
                      <a:r>
                        <a:rPr lang="en-US" sz="8000" b="1" dirty="0"/>
                        <a:t>Early Care/Early Childhood Ed</a:t>
                      </a:r>
                      <a:r>
                        <a:rPr lang="en-US" sz="7200" b="1" dirty="0"/>
                        <a:t> in </a:t>
                      </a:r>
                      <a:r>
                        <a:rPr lang="en-US" sz="7200" b="1" dirty="0" err="1"/>
                        <a:t>Jeff.Co</a:t>
                      </a:r>
                      <a:r>
                        <a:rPr lang="en-US" sz="7200" b="1" dirty="0"/>
                        <a:t>.</a:t>
                      </a:r>
                      <a:endParaRPr lang="en-US" sz="72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769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 Availability of affordable childcare:  60% **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Parents not aware of affordable services/programs OR don’t know how to apply for them: 40.71%  **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Parents understanding the importance of reading to their child (Birth-5) 39.29% **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Access to quality/licensed child/family care: 35.71% **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656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1DE3C-FAE1-6464-F949-3C731D8E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18288000" cy="1027176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2A349F6-685E-ADA0-846E-A1850F897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869986"/>
              </p:ext>
            </p:extLst>
          </p:nvPr>
        </p:nvGraphicFramePr>
        <p:xfrm>
          <a:off x="381000" y="190500"/>
          <a:ext cx="17526000" cy="917046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5260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752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600" b="1" dirty="0"/>
                        <a:t>Top Concerns Related to Substance Abuse in </a:t>
                      </a:r>
                      <a:r>
                        <a:rPr lang="en-US" sz="6600" b="1" dirty="0" err="1"/>
                        <a:t>Jeff.Co</a:t>
                      </a:r>
                      <a:r>
                        <a:rPr lang="en-US" sz="6600" b="1" dirty="0"/>
                        <a:t>.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648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 Co-Occurring Disorders:  50.74%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Parental Behavior (re: substance use): 41.18%   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Infants Prenatally Exposed to Substances: 29.41%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Marijuana Use by Children: 28.68%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20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sz="6000" cap="none" spc="0" dirty="0">
                          <a:solidFill>
                            <a:schemeClr val="tx1"/>
                          </a:solidFill>
                        </a:rPr>
                        <a:t>Peer Pressure: 26.47%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21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50873" y="1663448"/>
            <a:ext cx="8606559" cy="7391483"/>
            <a:chOff x="-802024" y="0"/>
            <a:chExt cx="11475412" cy="9855311"/>
          </a:xfrm>
        </p:grpSpPr>
        <p:pic>
          <p:nvPicPr>
            <p:cNvPr id="3" name="Picture 3" descr="Children readi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9" r="8813"/>
            <a:stretch/>
          </p:blipFill>
          <p:spPr>
            <a:xfrm>
              <a:off x="-802024" y="0"/>
              <a:ext cx="11475412" cy="98553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85800" y="1644398"/>
            <a:ext cx="8157441" cy="73914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B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95400" y="2252446"/>
            <a:ext cx="7017844" cy="610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12000" dirty="0">
                <a:solidFill>
                  <a:srgbClr val="9EDD6C"/>
                </a:solidFill>
                <a:latin typeface="Barlow Bold"/>
              </a:rPr>
              <a:t>What does the data tell us?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917302"/>
              </p:ext>
            </p:extLst>
          </p:nvPr>
        </p:nvGraphicFramePr>
        <p:xfrm>
          <a:off x="800100" y="342900"/>
          <a:ext cx="16687800" cy="9583952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166878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#1 Identified Need: Mental Health (57.32%)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8090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Number of Inpatient beds for children.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2021:  86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2022: 137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2023: 177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rgbClr val="00B050"/>
                          </a:solidFill>
                        </a:rPr>
                        <a:t>2024: 140 (corrected – was missing a data point)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200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Number of Inpatient beds for adults.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2021: 371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2022: 337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cap="none" spc="0" dirty="0">
                          <a:solidFill>
                            <a:schemeClr val="tx1"/>
                          </a:solidFill>
                        </a:rPr>
                        <a:t>2023: 324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rgbClr val="00B050"/>
                          </a:solidFill>
                        </a:rPr>
                        <a:t>2024: 272  (corrected – was missing a data point) 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13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891086"/>
              </p:ext>
            </p:extLst>
          </p:nvPr>
        </p:nvGraphicFramePr>
        <p:xfrm>
          <a:off x="800100" y="307445"/>
          <a:ext cx="16687800" cy="1011534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166878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#2 Identified Need: Parental Involvement &amp; Family Engagement (47.13%)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Number of Children in Foster Care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Current: 671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2023: 652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2022: 782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2021: 722 children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2020: 974 children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90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39053"/>
              </p:ext>
            </p:extLst>
          </p:nvPr>
        </p:nvGraphicFramePr>
        <p:xfrm>
          <a:off x="800100" y="229792"/>
          <a:ext cx="16687800" cy="9843032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3302767601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#3 Identified Need: Poverty (35.03%)</a:t>
                      </a:r>
                      <a:endParaRPr lang="en-US" sz="66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Indicator: Rate of Children in Poverty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Current: 22.8%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2023: 22.1%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2022: 22.8%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2021: 24.8%</a:t>
                      </a:r>
                    </a:p>
                    <a:p>
                      <a:pPr marL="742950" marR="0" lvl="0" indent="-742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2020: 25.6%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Food insecurity for children under 18:   19%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i="1" cap="none" spc="0" dirty="0">
                          <a:solidFill>
                            <a:schemeClr val="tx1"/>
                          </a:solidFill>
                        </a:rPr>
                        <a:t>Reality</a:t>
                      </a:r>
                      <a:r>
                        <a:rPr lang="en-US" sz="6000" i="1" cap="none" spc="0" dirty="0">
                          <a:solidFill>
                            <a:schemeClr val="tx1"/>
                          </a:solidFill>
                        </a:rPr>
                        <a:t>, when Poverty Rate is broken into subgroups…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White: 8.9%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Black: 34.6%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Hispanic: 39.9%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5400" cap="none" spc="0" dirty="0">
                          <a:solidFill>
                            <a:schemeClr val="tx1"/>
                          </a:solidFill>
                        </a:rPr>
                        <a:t>Other: 29.8%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rgbClr val="002060"/>
                          </a:solidFill>
                        </a:rPr>
                        <a:t>11.2% of children are considered “extreme poverty” </a:t>
                      </a:r>
                      <a:r>
                        <a:rPr lang="en-US" sz="4800" b="0" cap="none" spc="0" dirty="0">
                          <a:solidFill>
                            <a:srgbClr val="002060"/>
                          </a:solidFill>
                        </a:rPr>
                        <a:t>(It was 10.6% last year.)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46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272240"/>
              </p:ext>
            </p:extLst>
          </p:nvPr>
        </p:nvGraphicFramePr>
        <p:xfrm>
          <a:off x="800100" y="106908"/>
          <a:ext cx="16687800" cy="9893727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2546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Tied for 3rd: Early Care &amp; Education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First Class PreK Capacity: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19-20:     2,142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20-21:     2,430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22-23:     2,744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8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*There are currently 176 PreK classrooms in </a:t>
                      </a:r>
                      <a:r>
                        <a:rPr lang="en-US" sz="4400" b="1" cap="none" spc="0" dirty="0" err="1">
                          <a:solidFill>
                            <a:schemeClr val="tx1"/>
                          </a:solidFill>
                        </a:rPr>
                        <a:t>Jef</a:t>
                      </a: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 Co. </a:t>
                      </a:r>
                      <a:r>
                        <a:rPr lang="en-US" sz="3200" b="1" cap="none" spc="0" dirty="0">
                          <a:solidFill>
                            <a:schemeClr val="tx1"/>
                          </a:solidFill>
                        </a:rPr>
                        <a:t>(Voices for Alabama Children, 2023 County Data Profile)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Licensed Child Care Facilities: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April 2019:      225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April 2020:      322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April 2021:      303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July 2022:        298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August 2023:  310</a:t>
                      </a:r>
                      <a:b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Exempt Child Care Facilities: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April 2019:     204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April 2020:       89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April 2021:       77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July 2022:         75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200" b="1" cap="none" spc="0" dirty="0">
                          <a:solidFill>
                            <a:schemeClr val="tx1"/>
                          </a:solidFill>
                        </a:rPr>
                        <a:t>August 2023:   68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95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3A43E1-4087-657C-0780-4F60980B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"/>
            <a:ext cx="18288000" cy="102717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51298" y="2942590"/>
            <a:ext cx="6291803" cy="6857837"/>
            <a:chOff x="0" y="0"/>
            <a:chExt cx="606631" cy="601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6631" cy="601206"/>
            </a:xfrm>
            <a:custGeom>
              <a:avLst/>
              <a:gdLst/>
              <a:ahLst/>
              <a:cxnLst/>
              <a:rect l="l" t="t" r="r" b="b"/>
              <a:pathLst>
                <a:path w="606631" h="601206">
                  <a:moveTo>
                    <a:pt x="0" y="0"/>
                  </a:moveTo>
                  <a:lnTo>
                    <a:pt x="606631" y="0"/>
                  </a:lnTo>
                  <a:lnTo>
                    <a:pt x="606631" y="601206"/>
                  </a:lnTo>
                  <a:lnTo>
                    <a:pt x="0" y="601206"/>
                  </a:lnTo>
                  <a:close/>
                </a:path>
              </a:pathLst>
            </a:custGeom>
            <a:solidFill>
              <a:srgbClr val="9ED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71667" y="2961640"/>
            <a:ext cx="6553200" cy="6857837"/>
            <a:chOff x="0" y="0"/>
            <a:chExt cx="606631" cy="6012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631" cy="601206"/>
            </a:xfrm>
            <a:custGeom>
              <a:avLst/>
              <a:gdLst/>
              <a:ahLst/>
              <a:cxnLst/>
              <a:rect l="l" t="t" r="r" b="b"/>
              <a:pathLst>
                <a:path w="606631" h="601206">
                  <a:moveTo>
                    <a:pt x="0" y="0"/>
                  </a:moveTo>
                  <a:lnTo>
                    <a:pt x="606631" y="0"/>
                  </a:lnTo>
                  <a:lnTo>
                    <a:pt x="606631" y="601206"/>
                  </a:lnTo>
                  <a:lnTo>
                    <a:pt x="0" y="601206"/>
                  </a:lnTo>
                  <a:close/>
                </a:path>
              </a:pathLst>
            </a:custGeom>
            <a:solidFill>
              <a:srgbClr val="9ED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436309" y="3401060"/>
            <a:ext cx="5174701" cy="113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0"/>
              </a:lnSpc>
            </a:pPr>
            <a:r>
              <a:rPr lang="en-US" sz="9000" dirty="0">
                <a:solidFill>
                  <a:srgbClr val="336430"/>
                </a:solidFill>
                <a:latin typeface="Barlow Bold"/>
              </a:rPr>
              <a:t>MISSION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48776" y="4533900"/>
            <a:ext cx="5545213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Barlow Light"/>
              </a:rPr>
              <a:t>The mission of the Children’s Policy Cooperative of Jefferson County is to provide support, information, and opportunities to collaborate and advocate for the well-being of Jefferson County’s children.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9571" y="3401060"/>
            <a:ext cx="5360044" cy="113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0"/>
              </a:lnSpc>
              <a:spcBef>
                <a:spcPct val="0"/>
              </a:spcBef>
            </a:pPr>
            <a:r>
              <a:rPr lang="en-US" sz="9000" u="none" dirty="0">
                <a:solidFill>
                  <a:srgbClr val="336430"/>
                </a:solidFill>
                <a:latin typeface="Barlow Bold"/>
              </a:rPr>
              <a:t>VISION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7530" y="4976119"/>
            <a:ext cx="4584125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Barlow Light"/>
              </a:rPr>
              <a:t>Building Partnerships to Benefit Children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512999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School Success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Graduation Rate: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17-18:   90%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18-19:   93%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19-20:   90%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20-21:   91%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21-22:   89.3%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b="1" cap="none" spc="0" dirty="0">
                          <a:solidFill>
                            <a:schemeClr val="tx1"/>
                          </a:solidFill>
                        </a:rPr>
                        <a:t>W:            93.8%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b="1" cap="none" spc="0" dirty="0">
                          <a:solidFill>
                            <a:schemeClr val="tx1"/>
                          </a:solidFill>
                        </a:rPr>
                        <a:t>B:              87%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b="1" cap="none" spc="0" dirty="0">
                          <a:solidFill>
                            <a:schemeClr val="tx1"/>
                          </a:solidFill>
                        </a:rPr>
                        <a:t>H:              81%</a:t>
                      </a:r>
                    </a:p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b="1" cap="none" spc="0" dirty="0" err="1">
                          <a:solidFill>
                            <a:schemeClr val="tx1"/>
                          </a:solidFill>
                        </a:rPr>
                        <a:t>A.Indian</a:t>
                      </a:r>
                      <a:r>
                        <a:rPr lang="en-US" sz="3600" b="1" cap="none" spc="0" dirty="0">
                          <a:solidFill>
                            <a:schemeClr val="tx1"/>
                          </a:solidFill>
                        </a:rPr>
                        <a:t>: 68.4%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1" cap="none" spc="0" dirty="0">
                          <a:solidFill>
                            <a:schemeClr val="tx1"/>
                          </a:solidFill>
                        </a:rPr>
                        <a:t>Chronic Absenteeism: 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20-21:   11.4%  (10-17 days)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21-22:   24.9%  (10-17 days)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5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  5.1%  (over 18 days)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 19.3% (over 18 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Grad rate in poverty:        85%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Grad rate above poverty: 93.6%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78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615835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School Success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High School Dropout Rate: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  3.1%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White        2.5%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Black          2.9%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Hispanic    6.8%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  4.5%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White         2.8%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Black          5.0%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Hispanic   10.8%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800" b="1" cap="none" spc="0" dirty="0">
                          <a:solidFill>
                            <a:schemeClr val="tx1"/>
                          </a:solidFill>
                        </a:rPr>
                        <a:t>Suspensions: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  2.5%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White       1.5%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Black         3.4%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Hispanic   1.8%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  7.3%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White        3.3%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Black        11.1%</a:t>
                      </a:r>
                    </a:p>
                    <a:p>
                      <a:pPr marL="9144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Hispanic    4.6%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341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119559"/>
              </p:ext>
            </p:extLst>
          </p:nvPr>
        </p:nvGraphicFramePr>
        <p:xfrm>
          <a:off x="800100" y="190500"/>
          <a:ext cx="16687800" cy="9841024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i="0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i="0" dirty="0"/>
                        <a:t>School Success </a:t>
                      </a:r>
                      <a:r>
                        <a:rPr lang="en-US" sz="6600" b="0" i="1" dirty="0"/>
                        <a:t>continued…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6600" b="0" i="1" dirty="0"/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ELA Proficiency Gr 4: (ACAP)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47.1%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50.4%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22-23:   52.5%</a:t>
                      </a:r>
                      <a:b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Math Proficiency Gr 4: (ACAP)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25.8%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31.9%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22-23:   35.0%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ELA Proficiency Gr 8: (ACAP)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51.7%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53.5%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22-23:   50.1%</a:t>
                      </a:r>
                      <a:b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</a:br>
                      <a:endParaRPr lang="en-US" sz="4400" b="1" cap="none" spc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Math Proficiency Gr 8: (ACAP)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19-20:   -----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20-21:   17.1%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21-22:   22.5%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4400" b="1" cap="none" spc="0" dirty="0">
                          <a:solidFill>
                            <a:schemeClr val="tx1"/>
                          </a:solidFill>
                        </a:rPr>
                        <a:t>22-23:   23.9%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31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978885"/>
              </p:ext>
            </p:extLst>
          </p:nvPr>
        </p:nvGraphicFramePr>
        <p:xfrm>
          <a:off x="800100" y="222988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Health &amp; Well Being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Jefferson County Infant Mortality Rate: 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2007 (base):   12.5/1000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2017:            10.5/1000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2018:              8.2/1000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2019:            10.0/1000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2020:              7.3/1000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2021:              8.8/1000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When Infant Mortality Rate </a:t>
                      </a:r>
                      <a:r>
                        <a:rPr kumimoji="0" lang="en-US" sz="6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broken into subgroups…</a:t>
                      </a:r>
                      <a:br>
                        <a:rPr kumimoji="0" lang="en-US" sz="6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endParaRPr kumimoji="0" lang="en-US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White:     6.3%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Black:     13.5%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Hispanic: 1.3%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5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Other:      4.3%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809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374234"/>
              </p:ext>
            </p:extLst>
          </p:nvPr>
        </p:nvGraphicFramePr>
        <p:xfrm>
          <a:off x="800100" y="307445"/>
          <a:ext cx="16687800" cy="9687725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83439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343900">
                  <a:extLst>
                    <a:ext uri="{9D8B030D-6E8A-4147-A177-3AD203B41FA5}">
                      <a16:colId xmlns:a16="http://schemas.microsoft.com/office/drawing/2014/main" val="1786943302"/>
                    </a:ext>
                  </a:extLst>
                </a:gridCol>
              </a:tblGrid>
              <a:tr h="1447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1" dirty="0"/>
                        <a:t>Other Important Indicators: </a:t>
                      </a:r>
                    </a:p>
                    <a:p>
                      <a:pPr algn="ctr"/>
                      <a:r>
                        <a:rPr lang="en-US" sz="6600" b="1" dirty="0"/>
                        <a:t>Health &amp; Well Being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Births to Females Aged 15-17 (per 1,000):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2007:  (380)      28.2/1000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2017:  (119)       9.6/1000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2018:  (124)     10.1/1000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2019:  (112)       9.1/1000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2020:  (105)       8.6/1000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2021:  (122)       9.7/1000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6000" b="1" cap="none" spc="0" dirty="0">
                          <a:solidFill>
                            <a:schemeClr val="tx1"/>
                          </a:solidFill>
                        </a:rPr>
                        <a:t>Births to Females Aged 10-19 (per 1,000):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2007:  (1,147)    26.0/1000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2017:   (522)      12.7/1000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2018:   (498)      12.1/1000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2019:   (449)      11.0/1000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2020:   (412)      10.1/1000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5400" b="0" cap="none" spc="0" dirty="0">
                          <a:solidFill>
                            <a:schemeClr val="tx1"/>
                          </a:solidFill>
                        </a:rPr>
                        <a:t>2021:   (412)        9.6/1000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66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9181FAA-6D2F-A2B0-AE88-96B8F7F8CC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951685"/>
              </p:ext>
            </p:extLst>
          </p:nvPr>
        </p:nvGraphicFramePr>
        <p:xfrm>
          <a:off x="800100" y="750701"/>
          <a:ext cx="16687800" cy="8785598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16687800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</a:tblGrid>
              <a:tr h="1336145">
                <a:tc>
                  <a:txBody>
                    <a:bodyPr/>
                    <a:lstStyle/>
                    <a:p>
                      <a:pPr algn="ctr"/>
                      <a:r>
                        <a:rPr lang="en-US" sz="6600" b="1" cap="all" spc="150" dirty="0">
                          <a:solidFill>
                            <a:srgbClr val="002060"/>
                          </a:solidFill>
                        </a:rPr>
                        <a:t>Call to Action</a:t>
                      </a:r>
                      <a:endParaRPr lang="en-US" sz="6600" b="0" cap="all" spc="150" dirty="0">
                        <a:solidFill>
                          <a:srgbClr val="002060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7449453"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Take Aways?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Did anything surprise you?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Does this information align with what you see?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What steps can YOU or YOUR ORGANIZATION take to meet these needs?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What new solutions would you like to see?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6300" b="1" cap="none" spc="0" dirty="0">
                          <a:solidFill>
                            <a:schemeClr val="tx1"/>
                          </a:solidFill>
                        </a:rPr>
                        <a:t>What is in our “sphere of influence” to change?</a:t>
                      </a:r>
                      <a:endParaRPr lang="en-US" sz="63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0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256" y="342900"/>
            <a:ext cx="8606559" cy="9478691"/>
            <a:chOff x="-802024" y="0"/>
            <a:chExt cx="11475412" cy="9855311"/>
          </a:xfrm>
        </p:grpSpPr>
        <p:pic>
          <p:nvPicPr>
            <p:cNvPr id="3" name="Picture 3" descr="Hand holding binocular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r="11291"/>
            <a:stretch/>
          </p:blipFill>
          <p:spPr>
            <a:xfrm>
              <a:off x="-802024" y="0"/>
              <a:ext cx="11475412" cy="98553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349605" y="495300"/>
            <a:ext cx="8157441" cy="91440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B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43200" y="4951211"/>
            <a:ext cx="7017844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12000" dirty="0">
                <a:solidFill>
                  <a:srgbClr val="9EDD6C"/>
                </a:solidFill>
                <a:latin typeface="Barlow Bold"/>
              </a:rPr>
              <a:t>Looking Forward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9A328-1BE1-D41F-1DF2-69283934AD80}"/>
              </a:ext>
            </a:extLst>
          </p:cNvPr>
          <p:cNvSpPr/>
          <p:nvPr/>
        </p:nvSpPr>
        <p:spPr>
          <a:xfrm>
            <a:off x="9685190" y="749546"/>
            <a:ext cx="7080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chemeClr val="tx1"/>
                </a:solidFill>
              </a:rPr>
              <a:t>First Friday Forums: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60D11-455C-28B3-4198-3BD4A7F24F3B}"/>
              </a:ext>
            </a:extLst>
          </p:cNvPr>
          <p:cNvSpPr txBox="1"/>
          <p:nvPr/>
        </p:nvSpPr>
        <p:spPr>
          <a:xfrm>
            <a:off x="9546942" y="1931840"/>
            <a:ext cx="7858946" cy="754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Sept. 6: </a:t>
            </a:r>
            <a:r>
              <a:rPr lang="en-US" sz="4400" dirty="0"/>
              <a:t>CASA (Kelly Burke) &amp; </a:t>
            </a:r>
          </a:p>
          <a:p>
            <a:r>
              <a:rPr lang="en-US" sz="4400" dirty="0"/>
              <a:t>     HFI  (Tina Thornton)</a:t>
            </a:r>
          </a:p>
          <a:p>
            <a:r>
              <a:rPr lang="en-US" sz="4400" b="1" dirty="0"/>
              <a:t>Oct. 4: </a:t>
            </a:r>
            <a:r>
              <a:rPr lang="en-US" sz="4400" dirty="0"/>
              <a:t>Mental Health Resources</a:t>
            </a:r>
            <a:br>
              <a:rPr lang="en-US" sz="4400" dirty="0"/>
            </a:br>
            <a:r>
              <a:rPr lang="en-US" sz="4400" dirty="0"/>
              <a:t>   (Beth Jones, PPEER ADMH) </a:t>
            </a:r>
          </a:p>
          <a:p>
            <a:r>
              <a:rPr lang="en-US" sz="4400" b="1" dirty="0"/>
              <a:t>Nov. 1: </a:t>
            </a:r>
            <a:r>
              <a:rPr lang="en-US" sz="4400" dirty="0"/>
              <a:t>Coping With Stress </a:t>
            </a:r>
          </a:p>
          <a:p>
            <a:r>
              <a:rPr lang="en-US" sz="4400" dirty="0"/>
              <a:t>(Tom Turnbull, Fam Guidance Ctr)</a:t>
            </a:r>
          </a:p>
          <a:p>
            <a:endParaRPr lang="en-US" sz="4400" b="1" dirty="0"/>
          </a:p>
          <a:p>
            <a:r>
              <a:rPr lang="en-US" sz="4400" b="1" dirty="0"/>
              <a:t>February 7</a:t>
            </a:r>
            <a:r>
              <a:rPr lang="en-US" sz="4400" dirty="0"/>
              <a:t>:  TBD</a:t>
            </a:r>
          </a:p>
          <a:p>
            <a:r>
              <a:rPr lang="en-US" sz="4400" b="1" dirty="0"/>
              <a:t>March 7:       </a:t>
            </a:r>
            <a:r>
              <a:rPr lang="en-US" sz="4400" dirty="0"/>
              <a:t>TBD</a:t>
            </a:r>
          </a:p>
          <a:p>
            <a:r>
              <a:rPr lang="en-US" sz="4400" b="1" dirty="0"/>
              <a:t>April 4:          </a:t>
            </a:r>
            <a:r>
              <a:rPr lang="en-US" sz="4400" dirty="0"/>
              <a:t>TBD</a:t>
            </a:r>
          </a:p>
          <a:p>
            <a:r>
              <a:rPr lang="en-US" sz="4400" b="1" dirty="0"/>
              <a:t>May 2:           </a:t>
            </a: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3153756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657662"/>
            <a:ext cx="8606559" cy="7391483"/>
            <a:chOff x="-802024" y="0"/>
            <a:chExt cx="11475412" cy="9855311"/>
          </a:xfrm>
        </p:grpSpPr>
        <p:pic>
          <p:nvPicPr>
            <p:cNvPr id="3" name="Picture 3" descr="Several hands raised and ready to answer a questio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0" r="11140"/>
            <a:stretch/>
          </p:blipFill>
          <p:spPr>
            <a:xfrm>
              <a:off x="-802024" y="0"/>
              <a:ext cx="11475412" cy="98553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1000" y="1657661"/>
            <a:ext cx="8157441" cy="73914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0B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09600" y="1918143"/>
            <a:ext cx="7772400" cy="1313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6600" dirty="0">
                <a:solidFill>
                  <a:srgbClr val="9EDD6C"/>
                </a:solidFill>
                <a:latin typeface="Barlow Bold"/>
              </a:rPr>
              <a:t>Join an Action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83802-4B95-F295-4680-BAA90CB99E24}"/>
              </a:ext>
            </a:extLst>
          </p:cNvPr>
          <p:cNvSpPr txBox="1"/>
          <p:nvPr/>
        </p:nvSpPr>
        <p:spPr>
          <a:xfrm>
            <a:off x="563674" y="3578440"/>
            <a:ext cx="811125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Early Education (ECE)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(physical &amp; mental)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Friday Forum</a:t>
            </a:r>
          </a:p>
        </p:txBody>
      </p:sp>
    </p:spTree>
    <p:extLst>
      <p:ext uri="{BB962C8B-B14F-4D97-AF65-F5344CB8AC3E}">
        <p14:creationId xmlns:p14="http://schemas.microsoft.com/office/powerpoint/2010/main" val="3446305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16"/>
            <a:ext cx="18288000" cy="1027138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A56BE9-47A1-4646-4776-B93978188187}"/>
              </a:ext>
            </a:extLst>
          </p:cNvPr>
          <p:cNvSpPr txBox="1">
            <a:spLocks/>
          </p:cNvSpPr>
          <p:nvPr/>
        </p:nvSpPr>
        <p:spPr>
          <a:xfrm>
            <a:off x="457200" y="571500"/>
            <a:ext cx="17373600" cy="92964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800" b="1" dirty="0"/>
              <a:t>Remember: </a:t>
            </a:r>
            <a:r>
              <a:rPr lang="en-US" sz="11800" dirty="0"/>
              <a:t>Who </a:t>
            </a:r>
            <a:r>
              <a:rPr lang="en-US" sz="11800" b="1" dirty="0"/>
              <a:t>YOU</a:t>
            </a:r>
            <a:r>
              <a:rPr lang="en-US" sz="11800" dirty="0"/>
              <a:t> are and What </a:t>
            </a:r>
            <a:r>
              <a:rPr lang="en-US" sz="11800" b="1" dirty="0"/>
              <a:t>YOU</a:t>
            </a:r>
            <a:r>
              <a:rPr lang="en-US" sz="11800" dirty="0"/>
              <a:t> do, Makes a </a:t>
            </a:r>
            <a:r>
              <a:rPr lang="en-US" sz="11800" b="1" dirty="0"/>
              <a:t>Difference</a:t>
            </a:r>
            <a:r>
              <a:rPr lang="en-US" sz="11800" dirty="0"/>
              <a:t> </a:t>
            </a:r>
            <a:r>
              <a:rPr lang="en-US" sz="11800" dirty="0" err="1"/>
              <a:t>Every.Single.Day</a:t>
            </a:r>
            <a:r>
              <a:rPr lang="en-US" sz="11800" dirty="0"/>
              <a:t>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A7FF4B0B-FBEF-0C27-45FD-0DDD4E104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707"/>
          <a:stretch/>
        </p:blipFill>
        <p:spPr>
          <a:xfrm>
            <a:off x="6819900" y="5829300"/>
            <a:ext cx="4648200" cy="365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2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439400" cy="7200900"/>
            <a:chOff x="0" y="0"/>
            <a:chExt cx="13919200" cy="96012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2" r="8872"/>
            <a:stretch/>
          </p:blipFill>
          <p:spPr>
            <a:xfrm>
              <a:off x="0" y="1"/>
              <a:ext cx="9021709" cy="6643283"/>
            </a:xfrm>
            <a:prstGeom prst="rect">
              <a:avLst/>
            </a:prstGeom>
          </p:spPr>
        </p:pic>
        <p:pic>
          <p:nvPicPr>
            <p:cNvPr id="4" name="Picture 4" descr="Young multiracial friend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1" r="27691"/>
            <a:stretch/>
          </p:blipFill>
          <p:spPr>
            <a:xfrm>
              <a:off x="9021709" y="0"/>
              <a:ext cx="4447355" cy="6643282"/>
            </a:xfrm>
            <a:prstGeom prst="rect">
              <a:avLst/>
            </a:prstGeom>
          </p:spPr>
        </p:pic>
        <p:pic>
          <p:nvPicPr>
            <p:cNvPr id="5" name="Picture 5" descr="Mother kissing baby girl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" t="21516" r="-3575" b="47038"/>
            <a:stretch/>
          </p:blipFill>
          <p:spPr>
            <a:xfrm>
              <a:off x="0" y="6705600"/>
              <a:ext cx="13919200" cy="28956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591800" y="3543300"/>
            <a:ext cx="7467600" cy="77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9600" dirty="0">
                <a:solidFill>
                  <a:srgbClr val="336430"/>
                </a:solidFill>
                <a:latin typeface="Barlow Bold"/>
              </a:rPr>
              <a:t>QUESTIONS?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" y="7886700"/>
            <a:ext cx="17830800" cy="1365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6000" u="none" dirty="0">
                <a:solidFill>
                  <a:srgbClr val="50B24B"/>
                </a:solidFill>
                <a:latin typeface="Barlow Bold"/>
              </a:rPr>
              <a:t>“Building Partnerships to Benefit Children”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0D37915-AA3B-362B-DFED-9790179042E5}"/>
              </a:ext>
            </a:extLst>
          </p:cNvPr>
          <p:cNvSpPr txBox="1"/>
          <p:nvPr/>
        </p:nvSpPr>
        <p:spPr>
          <a:xfrm>
            <a:off x="93223" y="438150"/>
            <a:ext cx="17972665" cy="984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chemeClr val="tx1"/>
              </a:solidFill>
            </a:endParaRPr>
          </a:p>
          <a:p>
            <a:br>
              <a:rPr lang="en-US" sz="4400" dirty="0">
                <a:solidFill>
                  <a:schemeClr val="tx1"/>
                </a:solidFill>
              </a:rPr>
            </a:b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The Alabama Children’s Policy Council (CPC) </a:t>
            </a:r>
            <a:r>
              <a:rPr lang="en-US" sz="4400" dirty="0">
                <a:solidFill>
                  <a:schemeClr val="tx1"/>
                </a:solidFill>
              </a:rPr>
              <a:t>system is designed to support providers of children’s services as they work to address the needs of children, ages 0-19, and their families. By creating a CPC in each of Alabama’s 67 counties, the unique needs of each community can be addressed. </a:t>
            </a:r>
            <a:r>
              <a:rPr lang="en-US" sz="4400" b="1" dirty="0">
                <a:solidFill>
                  <a:schemeClr val="tx1"/>
                </a:solidFill>
              </a:rPr>
              <a:t>At the state level, these local needs become the driving force for children’s policies.</a:t>
            </a:r>
            <a:br>
              <a:rPr lang="en-US" sz="4400" b="1" dirty="0">
                <a:solidFill>
                  <a:schemeClr val="tx1"/>
                </a:solidFill>
              </a:rPr>
            </a:b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Each county CPC conducts an annual Needs Assessment to review and prioritize the top needs/issues affecting/impacting children and families in their county. </a:t>
            </a:r>
            <a:r>
              <a:rPr lang="en-US" sz="4400" b="1" dirty="0">
                <a:solidFill>
                  <a:schemeClr val="tx1"/>
                </a:solidFill>
              </a:rPr>
              <a:t>This Needs Assessment serves as a blueprint for the counties, state, and legislators to assign priorities to needs and implement programs, services, and solutions to provide for the needs.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222112" y="236896"/>
            <a:ext cx="1273188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Bahnschrift SemiBold" panose="020B0502040204020203" pitchFamily="34" charset="0"/>
              </a:rPr>
              <a:t>Alabama Children’s Policy Council Annual Needs Assessment Overview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707"/>
          <a:stretch/>
        </p:blipFill>
        <p:spPr>
          <a:xfrm>
            <a:off x="15146541" y="236896"/>
            <a:ext cx="2919347" cy="22926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2112" y="1815674"/>
            <a:ext cx="11284088" cy="356025"/>
            <a:chOff x="0" y="0"/>
            <a:chExt cx="2608915" cy="1228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8915" cy="122851"/>
            </a:xfrm>
            <a:custGeom>
              <a:avLst/>
              <a:gdLst/>
              <a:ahLst/>
              <a:cxnLst/>
              <a:rect l="l" t="t" r="r" b="b"/>
              <a:pathLst>
                <a:path w="2608915" h="122851">
                  <a:moveTo>
                    <a:pt x="0" y="0"/>
                  </a:moveTo>
                  <a:lnTo>
                    <a:pt x="2608915" y="0"/>
                  </a:lnTo>
                  <a:lnTo>
                    <a:pt x="2608915" y="122851"/>
                  </a:lnTo>
                  <a:lnTo>
                    <a:pt x="0" y="122851"/>
                  </a:lnTo>
                  <a:close/>
                </a:path>
              </a:pathLst>
            </a:custGeom>
            <a:solidFill>
              <a:srgbClr val="50B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2804502" y="6551519"/>
            <a:ext cx="1295204" cy="130101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9050" y="778755"/>
            <a:ext cx="14080656" cy="259991"/>
            <a:chOff x="0" y="0"/>
            <a:chExt cx="2929463" cy="1369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29463" cy="136950"/>
            </a:xfrm>
            <a:custGeom>
              <a:avLst/>
              <a:gdLst/>
              <a:ahLst/>
              <a:cxnLst/>
              <a:rect l="l" t="t" r="r" b="b"/>
              <a:pathLst>
                <a:path w="2929463" h="136950">
                  <a:moveTo>
                    <a:pt x="0" y="0"/>
                  </a:moveTo>
                  <a:lnTo>
                    <a:pt x="2929463" y="0"/>
                  </a:lnTo>
                  <a:lnTo>
                    <a:pt x="2929463" y="136950"/>
                  </a:lnTo>
                  <a:lnTo>
                    <a:pt x="0" y="136950"/>
                  </a:lnTo>
                  <a:close/>
                </a:path>
              </a:pathLst>
            </a:custGeom>
            <a:solidFill>
              <a:srgbClr val="50B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2544" y="0"/>
            <a:ext cx="1453785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144"/>
              </a:lnSpc>
              <a:spcBef>
                <a:spcPct val="0"/>
              </a:spcBef>
            </a:pPr>
            <a:r>
              <a:rPr lang="en-US" sz="6786" dirty="0">
                <a:solidFill>
                  <a:srgbClr val="000000"/>
                </a:solidFill>
                <a:latin typeface="Barlow Bold"/>
              </a:rPr>
              <a:t>Categories Determined by State CPC</a:t>
            </a:r>
          </a:p>
        </p:txBody>
      </p: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6675FA51-87BA-2E4D-FA50-09F2893B6C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457926"/>
              </p:ext>
            </p:extLst>
          </p:nvPr>
        </p:nvGraphicFramePr>
        <p:xfrm>
          <a:off x="457200" y="1333500"/>
          <a:ext cx="17373600" cy="85253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31252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8842348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algn="ctr"/>
                      <a:endParaRPr lang="en-US" sz="100" b="0" cap="all" spc="150" dirty="0">
                        <a:solidFill>
                          <a:schemeClr val="lt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3600" b="1" cap="all" spc="150" dirty="0">
                          <a:solidFill>
                            <a:schemeClr val="lt1"/>
                          </a:solidFill>
                        </a:rPr>
                        <a:t>2022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cap="all" spc="150" dirty="0">
                          <a:solidFill>
                            <a:schemeClr val="lt1"/>
                          </a:solidFill>
                        </a:rPr>
                        <a:t>(#234 respondents)</a:t>
                      </a:r>
                    </a:p>
                  </a:txBody>
                  <a:tcPr marL="151061" marR="151061" marT="151061" marB="15106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11343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Substance Abuse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Parental Involvement and Family Engagement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 Success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Care and Education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Mental Health </a:t>
                      </a:r>
                      <a:endParaRPr lang="en-US" sz="6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 panose="020F0502020204030204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Juvenile Crime and Safety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Poverty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 and Well Being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Neighborhoods and Housing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6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Transportation</a:t>
                      </a:r>
                    </a:p>
                  </a:txBody>
                  <a:tcPr marL="113296" marR="113296" marT="113296" marB="113296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3A43E1-4087-657C-0780-4F60980B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354" y="-25810"/>
            <a:ext cx="18288000" cy="1027176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26855" y="2798773"/>
            <a:ext cx="11073581" cy="4689452"/>
            <a:chOff x="0" y="0"/>
            <a:chExt cx="606631" cy="6012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631" cy="601206"/>
            </a:xfrm>
            <a:custGeom>
              <a:avLst/>
              <a:gdLst/>
              <a:ahLst/>
              <a:cxnLst/>
              <a:rect l="l" t="t" r="r" b="b"/>
              <a:pathLst>
                <a:path w="606631" h="601206">
                  <a:moveTo>
                    <a:pt x="0" y="0"/>
                  </a:moveTo>
                  <a:lnTo>
                    <a:pt x="606631" y="0"/>
                  </a:lnTo>
                  <a:lnTo>
                    <a:pt x="606631" y="601206"/>
                  </a:lnTo>
                  <a:lnTo>
                    <a:pt x="0" y="601206"/>
                  </a:lnTo>
                  <a:close/>
                </a:path>
              </a:pathLst>
            </a:custGeom>
            <a:solidFill>
              <a:srgbClr val="9ED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51886" y="3296839"/>
            <a:ext cx="982351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2000" dirty="0">
                <a:solidFill>
                  <a:srgbClr val="336430"/>
                </a:solidFill>
                <a:latin typeface="Barlow Bold"/>
              </a:rPr>
              <a:t>Last Year’s Top Needs</a:t>
            </a:r>
            <a:endParaRPr lang="en-US" sz="12000" u="none" dirty="0">
              <a:solidFill>
                <a:srgbClr val="336430"/>
              </a:solidFill>
              <a:latin typeface="Barlow Bold"/>
            </a:endParaRPr>
          </a:p>
        </p:txBody>
      </p:sp>
    </p:spTree>
    <p:extLst>
      <p:ext uri="{BB962C8B-B14F-4D97-AF65-F5344CB8AC3E}">
        <p14:creationId xmlns:p14="http://schemas.microsoft.com/office/powerpoint/2010/main" val="380645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 rot="-5400000">
            <a:off x="-4394382" y="3899082"/>
            <a:ext cx="10355448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60"/>
              </a:lnSpc>
            </a:pPr>
            <a:r>
              <a:rPr lang="en-US" sz="6600" dirty="0" err="1">
                <a:solidFill>
                  <a:srgbClr val="50B24B"/>
                </a:solidFill>
                <a:latin typeface="Barlow Bold"/>
              </a:rPr>
              <a:t>JeffCo</a:t>
            </a:r>
            <a:r>
              <a:rPr lang="en-US" sz="6600" dirty="0">
                <a:solidFill>
                  <a:srgbClr val="50B24B"/>
                </a:solidFill>
                <a:latin typeface="Barlow Bold"/>
              </a:rPr>
              <a:t> Needs     </a:t>
            </a:r>
            <a:r>
              <a:rPr lang="en-US" sz="7200" dirty="0">
                <a:solidFill>
                  <a:srgbClr val="FF0000"/>
                </a:solidFill>
                <a:latin typeface="Barlow Bold"/>
              </a:rPr>
              <a:t>2023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96613" y="863549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1.  Mental Health  (61%)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D5516D4-493B-C99A-6FDD-AC1412E1433C}"/>
              </a:ext>
            </a:extLst>
          </p:cNvPr>
          <p:cNvSpPr txBox="1"/>
          <p:nvPr/>
        </p:nvSpPr>
        <p:spPr>
          <a:xfrm>
            <a:off x="2196614" y="2557015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2.  Poverty  (43%)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C13753E-DD60-E071-D883-02D6376417C8}"/>
              </a:ext>
            </a:extLst>
          </p:cNvPr>
          <p:cNvSpPr txBox="1"/>
          <p:nvPr/>
        </p:nvSpPr>
        <p:spPr>
          <a:xfrm>
            <a:off x="2253765" y="4066282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3.  Parental Involvement / Family Engagement  (40%)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5F075B0-278E-441B-6A0B-058C3A64734B}"/>
              </a:ext>
            </a:extLst>
          </p:cNvPr>
          <p:cNvSpPr txBox="1"/>
          <p:nvPr/>
        </p:nvSpPr>
        <p:spPr>
          <a:xfrm>
            <a:off x="2196615" y="6106418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4.  Juvenile Crime &amp; Safety  (27%)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77083B8D-89B5-42DB-15D5-F2D614DE4D5A}"/>
              </a:ext>
            </a:extLst>
          </p:cNvPr>
          <p:cNvSpPr txBox="1"/>
          <p:nvPr/>
        </p:nvSpPr>
        <p:spPr>
          <a:xfrm>
            <a:off x="2196615" y="8338493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5.  Early Care &amp; Education  (26.55%)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02AC88CA-EF6E-9061-9675-7B42A8B08792}"/>
              </a:ext>
            </a:extLst>
          </p:cNvPr>
          <p:cNvSpPr txBox="1"/>
          <p:nvPr/>
        </p:nvSpPr>
        <p:spPr>
          <a:xfrm>
            <a:off x="10538224" y="728192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6.  Substance Abuse  (23%)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82AD0A1A-E1E3-59C5-F92F-74EE610106B6}"/>
              </a:ext>
            </a:extLst>
          </p:cNvPr>
          <p:cNvSpPr txBox="1"/>
          <p:nvPr/>
        </p:nvSpPr>
        <p:spPr>
          <a:xfrm>
            <a:off x="10500121" y="2287710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7.  Neighborhoods &amp; Housing  (21%)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35DCB68-CB2D-239E-03E5-B78EEED42ED5}"/>
              </a:ext>
            </a:extLst>
          </p:cNvPr>
          <p:cNvSpPr txBox="1"/>
          <p:nvPr/>
        </p:nvSpPr>
        <p:spPr>
          <a:xfrm>
            <a:off x="10538224" y="4260719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8.  School Success  (18%)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5AE259C-D7BE-472C-D7D3-30ECE5581722}"/>
              </a:ext>
            </a:extLst>
          </p:cNvPr>
          <p:cNvSpPr txBox="1"/>
          <p:nvPr/>
        </p:nvSpPr>
        <p:spPr>
          <a:xfrm>
            <a:off x="10576324" y="5707510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9.  Health &amp; Well Being  (16%)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DF50C5AD-5949-BE04-5EFE-B506D2B8B2AF}"/>
              </a:ext>
            </a:extLst>
          </p:cNvPr>
          <p:cNvSpPr txBox="1"/>
          <p:nvPr/>
        </p:nvSpPr>
        <p:spPr>
          <a:xfrm>
            <a:off x="10576324" y="7692910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10.  Transportation  (14%)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FFDD3C94-B25F-C554-ADD2-246BEA2D289E}"/>
              </a:ext>
            </a:extLst>
          </p:cNvPr>
          <p:cNvSpPr txBox="1"/>
          <p:nvPr/>
        </p:nvSpPr>
        <p:spPr>
          <a:xfrm>
            <a:off x="10502411" y="9031881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11.  Other  (6%)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3A43E1-4087-657C-0780-4F60980B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"/>
            <a:ext cx="18288000" cy="1027176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429250" y="3045807"/>
            <a:ext cx="11073581" cy="4689452"/>
            <a:chOff x="0" y="0"/>
            <a:chExt cx="606631" cy="6012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631" cy="601206"/>
            </a:xfrm>
            <a:custGeom>
              <a:avLst/>
              <a:gdLst/>
              <a:ahLst/>
              <a:cxnLst/>
              <a:rect l="l" t="t" r="r" b="b"/>
              <a:pathLst>
                <a:path w="606631" h="601206">
                  <a:moveTo>
                    <a:pt x="0" y="0"/>
                  </a:moveTo>
                  <a:lnTo>
                    <a:pt x="606631" y="0"/>
                  </a:lnTo>
                  <a:lnTo>
                    <a:pt x="606631" y="601206"/>
                  </a:lnTo>
                  <a:lnTo>
                    <a:pt x="0" y="601206"/>
                  </a:lnTo>
                  <a:close/>
                </a:path>
              </a:pathLst>
            </a:custGeom>
            <a:solidFill>
              <a:srgbClr val="9EDD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54282" y="4305300"/>
            <a:ext cx="9823518" cy="2170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280"/>
              </a:lnSpc>
              <a:spcBef>
                <a:spcPct val="0"/>
              </a:spcBef>
            </a:pPr>
            <a:r>
              <a:rPr lang="en-US" sz="12000" dirty="0">
                <a:solidFill>
                  <a:srgbClr val="336430"/>
                </a:solidFill>
                <a:latin typeface="Barlow Bold"/>
              </a:rPr>
              <a:t>…and the survey says…</a:t>
            </a:r>
            <a:endParaRPr lang="en-US" sz="12000" u="none" dirty="0">
              <a:solidFill>
                <a:srgbClr val="336430"/>
              </a:solidFill>
              <a:latin typeface="Barlow Bold"/>
            </a:endParaRPr>
          </a:p>
        </p:txBody>
      </p:sp>
    </p:spTree>
    <p:extLst>
      <p:ext uri="{BB962C8B-B14F-4D97-AF65-F5344CB8AC3E}">
        <p14:creationId xmlns:p14="http://schemas.microsoft.com/office/powerpoint/2010/main" val="192108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 rot="-5400000">
            <a:off x="-4394382" y="3899082"/>
            <a:ext cx="10355448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60"/>
              </a:lnSpc>
            </a:pPr>
            <a:r>
              <a:rPr lang="en-US" sz="6600" dirty="0" err="1">
                <a:solidFill>
                  <a:srgbClr val="50B24B"/>
                </a:solidFill>
                <a:latin typeface="Barlow Bold"/>
              </a:rPr>
              <a:t>JeffCo</a:t>
            </a:r>
            <a:r>
              <a:rPr lang="en-US" sz="6600" dirty="0">
                <a:solidFill>
                  <a:srgbClr val="50B24B"/>
                </a:solidFill>
                <a:latin typeface="Barlow Bold"/>
              </a:rPr>
              <a:t> Needs      </a:t>
            </a:r>
            <a:r>
              <a:rPr lang="en-US" sz="7200" dirty="0">
                <a:solidFill>
                  <a:srgbClr val="FF0000"/>
                </a:solidFill>
                <a:latin typeface="Barlow Bold"/>
              </a:rPr>
              <a:t>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96613" y="863549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1.  Mental Health  (57.32%)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D5516D4-493B-C99A-6FDD-AC1412E1433C}"/>
              </a:ext>
            </a:extLst>
          </p:cNvPr>
          <p:cNvSpPr txBox="1"/>
          <p:nvPr/>
        </p:nvSpPr>
        <p:spPr>
          <a:xfrm>
            <a:off x="2148067" y="2111827"/>
            <a:ext cx="7559277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Barlow Bold"/>
              </a:rPr>
              <a:t>2. Parental Involvement / Family Engagement  (47.13%)</a:t>
            </a:r>
            <a:br>
              <a:rPr lang="en-US" sz="4800" dirty="0">
                <a:solidFill>
                  <a:srgbClr val="336430"/>
                </a:solidFill>
                <a:latin typeface="Barlow Bold"/>
              </a:rPr>
            </a:br>
            <a:endParaRPr lang="en-US" sz="4800" dirty="0">
              <a:solidFill>
                <a:srgbClr val="336430"/>
              </a:solidFill>
              <a:latin typeface="Barlow Bold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DC13753E-DD60-E071-D883-02D6376417C8}"/>
              </a:ext>
            </a:extLst>
          </p:cNvPr>
          <p:cNvSpPr txBox="1"/>
          <p:nvPr/>
        </p:nvSpPr>
        <p:spPr>
          <a:xfrm>
            <a:off x="2196612" y="4601021"/>
            <a:ext cx="7559277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Barlow Bold"/>
              </a:rPr>
              <a:t>3. Poverty  (35.03%)</a:t>
            </a:r>
          </a:p>
          <a:p>
            <a:pPr>
              <a:lnSpc>
                <a:spcPts val="4160"/>
              </a:lnSpc>
            </a:pPr>
            <a:endParaRPr lang="en-US" sz="4800" dirty="0">
              <a:solidFill>
                <a:schemeClr val="accent6">
                  <a:lumMod val="50000"/>
                </a:schemeClr>
              </a:solidFill>
              <a:latin typeface="Barlow Bold"/>
            </a:endParaRPr>
          </a:p>
          <a:p>
            <a:pPr>
              <a:lnSpc>
                <a:spcPts val="416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Barlow Bold"/>
              </a:rPr>
              <a:t>              </a:t>
            </a: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Barlow Bold"/>
              </a:rPr>
              <a:t>AND</a:t>
            </a:r>
          </a:p>
          <a:p>
            <a:pPr>
              <a:lnSpc>
                <a:spcPts val="4160"/>
              </a:lnSpc>
            </a:pPr>
            <a:endParaRPr lang="en-US" sz="4800" dirty="0">
              <a:solidFill>
                <a:schemeClr val="accent6">
                  <a:lumMod val="50000"/>
                </a:schemeClr>
              </a:solidFill>
              <a:latin typeface="Barlow Bold"/>
            </a:endParaRPr>
          </a:p>
          <a:p>
            <a:pPr>
              <a:lnSpc>
                <a:spcPts val="4160"/>
              </a:lnSpc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Barlow Bold"/>
              </a:rPr>
              <a:t>Early Care &amp; Education  (35.03%)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5F075B0-278E-441B-6A0B-058C3A64734B}"/>
              </a:ext>
            </a:extLst>
          </p:cNvPr>
          <p:cNvSpPr txBox="1"/>
          <p:nvPr/>
        </p:nvSpPr>
        <p:spPr>
          <a:xfrm>
            <a:off x="2178709" y="8343900"/>
            <a:ext cx="7559277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5.  Substance Abuse  (29.30%)</a:t>
            </a:r>
          </a:p>
          <a:p>
            <a:pPr>
              <a:lnSpc>
                <a:spcPts val="4160"/>
              </a:lnSpc>
            </a:pPr>
            <a:endParaRPr lang="en-US" sz="4800" dirty="0">
              <a:solidFill>
                <a:srgbClr val="336430"/>
              </a:solidFill>
              <a:latin typeface="Barlow Bold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02AC88CA-EF6E-9061-9675-7B42A8B08792}"/>
              </a:ext>
            </a:extLst>
          </p:cNvPr>
          <p:cNvSpPr txBox="1"/>
          <p:nvPr/>
        </p:nvSpPr>
        <p:spPr>
          <a:xfrm>
            <a:off x="10538219" y="1030577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6. Juvenile Crime &amp; Safety  (22.29%)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82AD0A1A-E1E3-59C5-F92F-74EE610106B6}"/>
              </a:ext>
            </a:extLst>
          </p:cNvPr>
          <p:cNvSpPr txBox="1"/>
          <p:nvPr/>
        </p:nvSpPr>
        <p:spPr>
          <a:xfrm>
            <a:off x="10465708" y="2913851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7.  Neighborhoods &amp; Housing  (22.29%)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35DCB68-CB2D-239E-03E5-B78EEED42ED5}"/>
              </a:ext>
            </a:extLst>
          </p:cNvPr>
          <p:cNvSpPr txBox="1"/>
          <p:nvPr/>
        </p:nvSpPr>
        <p:spPr>
          <a:xfrm>
            <a:off x="10500118" y="4874195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8.  School Success  (18%)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5AE259C-D7BE-472C-D7D3-30ECE5581722}"/>
              </a:ext>
            </a:extLst>
          </p:cNvPr>
          <p:cNvSpPr txBox="1"/>
          <p:nvPr/>
        </p:nvSpPr>
        <p:spPr>
          <a:xfrm>
            <a:off x="10500119" y="6515100"/>
            <a:ext cx="755927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9.  Health &amp; Well Being  (18.47%)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DF50C5AD-5949-BE04-5EFE-B506D2B8B2AF}"/>
              </a:ext>
            </a:extLst>
          </p:cNvPr>
          <p:cNvSpPr txBox="1"/>
          <p:nvPr/>
        </p:nvSpPr>
        <p:spPr>
          <a:xfrm>
            <a:off x="10500120" y="8397145"/>
            <a:ext cx="75592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dirty="0">
                <a:solidFill>
                  <a:srgbClr val="336430"/>
                </a:solidFill>
                <a:latin typeface="Barlow Bold"/>
              </a:rPr>
              <a:t>10.  Transportation  (8.28%)</a:t>
            </a:r>
          </a:p>
        </p:txBody>
      </p:sp>
    </p:spTree>
    <p:extLst>
      <p:ext uri="{BB962C8B-B14F-4D97-AF65-F5344CB8AC3E}">
        <p14:creationId xmlns:p14="http://schemas.microsoft.com/office/powerpoint/2010/main" val="320521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12804502" y="6551519"/>
            <a:ext cx="1295204" cy="130101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321144" y="42450"/>
            <a:ext cx="17966856" cy="991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144"/>
              </a:lnSpc>
              <a:spcBef>
                <a:spcPct val="0"/>
              </a:spcBef>
            </a:pPr>
            <a:r>
              <a:rPr lang="en-US" sz="6600" b="1" dirty="0"/>
              <a:t>Survey Response Rate &amp; Top 3 Concerns in Jeff. Co.</a:t>
            </a:r>
            <a:endParaRPr lang="en-US" sz="6600" dirty="0">
              <a:solidFill>
                <a:srgbClr val="000000"/>
              </a:solidFill>
              <a:latin typeface="Barlow Bold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7DD9F0-775F-FC75-0585-5B918D5AE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39268"/>
              </p:ext>
            </p:extLst>
          </p:nvPr>
        </p:nvGraphicFramePr>
        <p:xfrm>
          <a:off x="0" y="1119732"/>
          <a:ext cx="18287999" cy="92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2628">
                  <a:extLst>
                    <a:ext uri="{9D8B030D-6E8A-4147-A177-3AD203B41FA5}">
                      <a16:colId xmlns:a16="http://schemas.microsoft.com/office/drawing/2014/main" val="4086633511"/>
                    </a:ext>
                  </a:extLst>
                </a:gridCol>
                <a:gridCol w="3832583">
                  <a:extLst>
                    <a:ext uri="{9D8B030D-6E8A-4147-A177-3AD203B41FA5}">
                      <a16:colId xmlns:a16="http://schemas.microsoft.com/office/drawing/2014/main" val="3425892489"/>
                    </a:ext>
                  </a:extLst>
                </a:gridCol>
                <a:gridCol w="3663972">
                  <a:extLst>
                    <a:ext uri="{9D8B030D-6E8A-4147-A177-3AD203B41FA5}">
                      <a16:colId xmlns:a16="http://schemas.microsoft.com/office/drawing/2014/main" val="3739566876"/>
                    </a:ext>
                  </a:extLst>
                </a:gridCol>
                <a:gridCol w="3594408">
                  <a:extLst>
                    <a:ext uri="{9D8B030D-6E8A-4147-A177-3AD203B41FA5}">
                      <a16:colId xmlns:a16="http://schemas.microsoft.com/office/drawing/2014/main" val="3265594883"/>
                    </a:ext>
                  </a:extLst>
                </a:gridCol>
                <a:gridCol w="3594408">
                  <a:extLst>
                    <a:ext uri="{9D8B030D-6E8A-4147-A177-3AD203B41FA5}">
                      <a16:colId xmlns:a16="http://schemas.microsoft.com/office/drawing/2014/main" val="1280960640"/>
                    </a:ext>
                  </a:extLst>
                </a:gridCol>
              </a:tblGrid>
              <a:tr h="1737768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#221 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#211 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#234 </a:t>
                      </a:r>
                      <a:r>
                        <a:rPr lang="en-US" sz="3100" dirty="0">
                          <a:solidFill>
                            <a:schemeClr val="bg1"/>
                          </a:solidFill>
                        </a:rPr>
                        <a:t>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#226 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#157 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respondents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92602"/>
                  </a:ext>
                </a:extLst>
              </a:tr>
              <a:tr h="21717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sz="4000" dirty="0"/>
                        <a:t>Poverty - 52%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- 49%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Health-56%</a:t>
                      </a:r>
                      <a:endParaRPr lang="en-US" sz="40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Health-61%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336430"/>
                          </a:solidFill>
                          <a:latin typeface="Barlow Bold"/>
                        </a:rPr>
                        <a:t>01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Health-57.32%</a:t>
                      </a:r>
                      <a:endParaRPr lang="en-US" sz="4000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3995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38.5%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 Health-48%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- 48%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- 43%</a:t>
                      </a:r>
                    </a:p>
                  </a:txBody>
                  <a:tcPr>
                    <a:solidFill>
                      <a:srgbClr val="E9F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50B24B"/>
                          </a:solidFill>
                          <a:latin typeface="Barlow Bold"/>
                        </a:rPr>
                        <a:t>02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Inv./ Fam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Engagemt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47.13%</a:t>
                      </a:r>
                      <a:endParaRPr lang="en-US" sz="3600" dirty="0"/>
                    </a:p>
                  </a:txBody>
                  <a:tcPr>
                    <a:solidFill>
                      <a:srgbClr val="E9F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66337"/>
                  </a:ext>
                </a:extLst>
              </a:tr>
              <a:tr h="2171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Parental Inv./ Family Engagement 38%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Inv./ Family Engagement 36.5%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Inv./ Family Engagement 41%</a:t>
                      </a:r>
                      <a:endParaRPr lang="en-US" sz="60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Parental Inv. / Family Engagement 40%</a:t>
                      </a:r>
                      <a:endParaRPr lang="en-US" sz="60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CCEE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>
                          <a:solidFill>
                            <a:srgbClr val="9EDD6C"/>
                          </a:solidFill>
                          <a:latin typeface="Barlow Bold"/>
                        </a:rPr>
                        <a:t>03 </a:t>
                      </a:r>
                      <a:r>
                        <a:rPr lang="en-US" sz="6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Barlow Bold"/>
                        </a:rPr>
                        <a:t>(tied)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Poverty &amp; Early Care/Education 35.03%</a:t>
                      </a:r>
                    </a:p>
                  </a:txBody>
                  <a:tcPr>
                    <a:solidFill>
                      <a:srgbClr val="CCEE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60"/>
                  </a:ext>
                </a:extLst>
              </a:tr>
            </a:tbl>
          </a:graphicData>
        </a:graphic>
      </p:graphicFrame>
      <p:sp>
        <p:nvSpPr>
          <p:cNvPr id="3" name="TextBox 8">
            <a:extLst>
              <a:ext uri="{FF2B5EF4-FFF2-40B4-BE49-F238E27FC236}">
                <a16:creationId xmlns:a16="http://schemas.microsoft.com/office/drawing/2014/main" id="{63780E13-0633-EE9A-4F87-45B35E193642}"/>
              </a:ext>
            </a:extLst>
          </p:cNvPr>
          <p:cNvSpPr txBox="1"/>
          <p:nvPr/>
        </p:nvSpPr>
        <p:spPr>
          <a:xfrm>
            <a:off x="-107362" y="1562100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4B27F8C-A39A-370B-4C4E-30B0E83CA575}"/>
              </a:ext>
            </a:extLst>
          </p:cNvPr>
          <p:cNvSpPr txBox="1"/>
          <p:nvPr/>
        </p:nvSpPr>
        <p:spPr>
          <a:xfrm>
            <a:off x="3493183" y="1562100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4F9F93A-5092-9C57-46B7-96A914C8E53D}"/>
              </a:ext>
            </a:extLst>
          </p:cNvPr>
          <p:cNvSpPr txBox="1"/>
          <p:nvPr/>
        </p:nvSpPr>
        <p:spPr>
          <a:xfrm>
            <a:off x="7346303" y="1562100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FC7AB42-7AB5-BFC2-C54B-6D0AB3FA4E36}"/>
              </a:ext>
            </a:extLst>
          </p:cNvPr>
          <p:cNvSpPr txBox="1"/>
          <p:nvPr/>
        </p:nvSpPr>
        <p:spPr>
          <a:xfrm>
            <a:off x="11000373" y="1562100"/>
            <a:ext cx="117671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336430"/>
                </a:solidFill>
                <a:latin typeface="Barlow Bold"/>
              </a:rPr>
              <a:t>01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F73CB6C-82CE-7AA3-E9E2-77C88E00642F}"/>
              </a:ext>
            </a:extLst>
          </p:cNvPr>
          <p:cNvSpPr txBox="1"/>
          <p:nvPr/>
        </p:nvSpPr>
        <p:spPr>
          <a:xfrm>
            <a:off x="-105786" y="3965067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B7461CD-75DF-E02A-9D19-85BD8BE645A5}"/>
              </a:ext>
            </a:extLst>
          </p:cNvPr>
          <p:cNvSpPr txBox="1"/>
          <p:nvPr/>
        </p:nvSpPr>
        <p:spPr>
          <a:xfrm>
            <a:off x="11002309" y="3908757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5D366EC-6595-7DDA-7F9A-2983E14CA9F3}"/>
              </a:ext>
            </a:extLst>
          </p:cNvPr>
          <p:cNvSpPr txBox="1"/>
          <p:nvPr/>
        </p:nvSpPr>
        <p:spPr>
          <a:xfrm>
            <a:off x="7362849" y="3988419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498F3-1479-2E50-B7DD-BF1D94C3CF6E}"/>
              </a:ext>
            </a:extLst>
          </p:cNvPr>
          <p:cNvSpPr txBox="1"/>
          <p:nvPr/>
        </p:nvSpPr>
        <p:spPr>
          <a:xfrm>
            <a:off x="3540444" y="3928574"/>
            <a:ext cx="12952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9"/>
              </a:lnSpc>
              <a:spcBef>
                <a:spcPct val="0"/>
              </a:spcBef>
            </a:pPr>
            <a:r>
              <a:rPr lang="en-US" sz="6000" dirty="0">
                <a:solidFill>
                  <a:srgbClr val="50B24B"/>
                </a:solidFill>
                <a:latin typeface="Barlow Bold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98074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1812</Words>
  <Application>Microsoft Office PowerPoint</Application>
  <PresentationFormat>Custom</PresentationFormat>
  <Paragraphs>360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Barlow Bold</vt:lpstr>
      <vt:lpstr>Calibri</vt:lpstr>
      <vt:lpstr>Barlow Light</vt:lpstr>
      <vt:lpstr>Bahnschrift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Green and White Modern Organic Food Pitch Deck Presentation</dc:title>
  <dc:creator>Mize, Shelly N.</dc:creator>
  <cp:lastModifiedBy>Mize, Shelly N.</cp:lastModifiedBy>
  <cp:revision>2</cp:revision>
  <cp:lastPrinted>2024-08-08T23:41:31Z</cp:lastPrinted>
  <dcterms:created xsi:type="dcterms:W3CDTF">2006-08-16T00:00:00Z</dcterms:created>
  <dcterms:modified xsi:type="dcterms:W3CDTF">2024-08-09T20:23:40Z</dcterms:modified>
  <dc:identifier>DAFqgfquqfw</dc:identifier>
</cp:coreProperties>
</file>