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1"/>
  </p:notesMasterIdLst>
  <p:sldIdLst>
    <p:sldId id="257" r:id="rId2"/>
    <p:sldId id="679" r:id="rId3"/>
    <p:sldId id="462" r:id="rId4"/>
    <p:sldId id="683" r:id="rId5"/>
    <p:sldId id="697" r:id="rId6"/>
    <p:sldId id="684" r:id="rId7"/>
    <p:sldId id="688" r:id="rId8"/>
    <p:sldId id="265" r:id="rId9"/>
    <p:sldId id="689" r:id="rId10"/>
    <p:sldId id="681" r:id="rId11"/>
    <p:sldId id="685" r:id="rId12"/>
    <p:sldId id="664" r:id="rId13"/>
    <p:sldId id="686" r:id="rId14"/>
    <p:sldId id="687" r:id="rId15"/>
    <p:sldId id="742" r:id="rId16"/>
    <p:sldId id="609" r:id="rId17"/>
    <p:sldId id="741" r:id="rId18"/>
    <p:sldId id="646" r:id="rId19"/>
    <p:sldId id="5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D13E50-1F7B-560A-BD24-07A90BB75C4B}" v="703" dt="2024-09-05T16:23:02.9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518" autoAdjust="0"/>
    <p:restoredTop sz="94660"/>
  </p:normalViewPr>
  <p:slideViewPr>
    <p:cSldViewPr snapToGrid="0">
      <p:cViewPr varScale="1">
        <p:scale>
          <a:sx n="82" d="100"/>
          <a:sy n="82" d="100"/>
        </p:scale>
        <p:origin x="23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lly Burke" userId="S::kburke@casaofjeffco.org::939d4789-e650-4922-a8dd-6a65cb8e2744" providerId="AD" clId="Web-{18D13E50-1F7B-560A-BD24-07A90BB75C4B}"/>
    <pc:docChg chg="addSld delSld modSld sldOrd">
      <pc:chgData name="Kelly Burke" userId="S::kburke@casaofjeffco.org::939d4789-e650-4922-a8dd-6a65cb8e2744" providerId="AD" clId="Web-{18D13E50-1F7B-560A-BD24-07A90BB75C4B}" dt="2024-09-05T16:23:02.917" v="522" actId="1076"/>
      <pc:docMkLst>
        <pc:docMk/>
      </pc:docMkLst>
      <pc:sldChg chg="modSp">
        <pc:chgData name="Kelly Burke" userId="S::kburke@casaofjeffco.org::939d4789-e650-4922-a8dd-6a65cb8e2744" providerId="AD" clId="Web-{18D13E50-1F7B-560A-BD24-07A90BB75C4B}" dt="2024-09-05T15:30:48.097" v="14" actId="1076"/>
        <pc:sldMkLst>
          <pc:docMk/>
          <pc:sldMk cId="3890219214" sldId="257"/>
        </pc:sldMkLst>
        <pc:spChg chg="mod">
          <ac:chgData name="Kelly Burke" userId="S::kburke@casaofjeffco.org::939d4789-e650-4922-a8dd-6a65cb8e2744" providerId="AD" clId="Web-{18D13E50-1F7B-560A-BD24-07A90BB75C4B}" dt="2024-09-05T15:30:48.097" v="14" actId="1076"/>
          <ac:spMkLst>
            <pc:docMk/>
            <pc:sldMk cId="3890219214" sldId="257"/>
            <ac:spMk id="8" creationId="{38B4B916-7F16-4CB0-A588-28F94F81C210}"/>
          </ac:spMkLst>
        </pc:spChg>
      </pc:sldChg>
      <pc:sldChg chg="del">
        <pc:chgData name="Kelly Burke" userId="S::kburke@casaofjeffco.org::939d4789-e650-4922-a8dd-6a65cb8e2744" providerId="AD" clId="Web-{18D13E50-1F7B-560A-BD24-07A90BB75C4B}" dt="2024-09-05T15:42:28.046" v="53"/>
        <pc:sldMkLst>
          <pc:docMk/>
          <pc:sldMk cId="4093679494" sldId="261"/>
        </pc:sldMkLst>
      </pc:sldChg>
      <pc:sldChg chg="modSp">
        <pc:chgData name="Kelly Burke" userId="S::kburke@casaofjeffco.org::939d4789-e650-4922-a8dd-6a65cb8e2744" providerId="AD" clId="Web-{18D13E50-1F7B-560A-BD24-07A90BB75C4B}" dt="2024-09-05T15:33:56.656" v="41" actId="14100"/>
        <pc:sldMkLst>
          <pc:docMk/>
          <pc:sldMk cId="3531766722" sldId="462"/>
        </pc:sldMkLst>
        <pc:spChg chg="mod">
          <ac:chgData name="Kelly Burke" userId="S::kburke@casaofjeffco.org::939d4789-e650-4922-a8dd-6a65cb8e2744" providerId="AD" clId="Web-{18D13E50-1F7B-560A-BD24-07A90BB75C4B}" dt="2024-09-05T15:33:56.656" v="41" actId="14100"/>
          <ac:spMkLst>
            <pc:docMk/>
            <pc:sldMk cId="3531766722" sldId="462"/>
            <ac:spMk id="13" creationId="{C73EF42D-355C-4DD9-938B-29DBB39ADB4C}"/>
          </ac:spMkLst>
        </pc:spChg>
      </pc:sldChg>
      <pc:sldChg chg="del">
        <pc:chgData name="Kelly Burke" userId="S::kburke@casaofjeffco.org::939d4789-e650-4922-a8dd-6a65cb8e2744" providerId="AD" clId="Web-{18D13E50-1F7B-560A-BD24-07A90BB75C4B}" dt="2024-09-05T15:41:50.903" v="49"/>
        <pc:sldMkLst>
          <pc:docMk/>
          <pc:sldMk cId="3210241032" sldId="553"/>
        </pc:sldMkLst>
      </pc:sldChg>
      <pc:sldChg chg="del">
        <pc:chgData name="Kelly Burke" userId="S::kburke@casaofjeffco.org::939d4789-e650-4922-a8dd-6a65cb8e2744" providerId="AD" clId="Web-{18D13E50-1F7B-560A-BD24-07A90BB75C4B}" dt="2024-09-05T15:41:56.919" v="50"/>
        <pc:sldMkLst>
          <pc:docMk/>
          <pc:sldMk cId="638484290" sldId="554"/>
        </pc:sldMkLst>
      </pc:sldChg>
      <pc:sldChg chg="del">
        <pc:chgData name="Kelly Burke" userId="S::kburke@casaofjeffco.org::939d4789-e650-4922-a8dd-6a65cb8e2744" providerId="AD" clId="Web-{18D13E50-1F7B-560A-BD24-07A90BB75C4B}" dt="2024-09-05T15:42:04.232" v="51"/>
        <pc:sldMkLst>
          <pc:docMk/>
          <pc:sldMk cId="1391099014" sldId="555"/>
        </pc:sldMkLst>
      </pc:sldChg>
      <pc:sldChg chg="modSp">
        <pc:chgData name="Kelly Burke" userId="S::kburke@casaofjeffco.org::939d4789-e650-4922-a8dd-6a65cb8e2744" providerId="AD" clId="Web-{18D13E50-1F7B-560A-BD24-07A90BB75C4B}" dt="2024-09-05T16:03:30.997" v="493" actId="20577"/>
        <pc:sldMkLst>
          <pc:docMk/>
          <pc:sldMk cId="4159177936" sldId="609"/>
        </pc:sldMkLst>
        <pc:spChg chg="mod">
          <ac:chgData name="Kelly Burke" userId="S::kburke@casaofjeffco.org::939d4789-e650-4922-a8dd-6a65cb8e2744" providerId="AD" clId="Web-{18D13E50-1F7B-560A-BD24-07A90BB75C4B}" dt="2024-09-05T16:03:30.997" v="493" actId="20577"/>
          <ac:spMkLst>
            <pc:docMk/>
            <pc:sldMk cId="4159177936" sldId="609"/>
            <ac:spMk id="2" creationId="{11E5454E-0200-22DA-0811-DA97C53556FF}"/>
          </ac:spMkLst>
        </pc:spChg>
        <pc:spChg chg="mod">
          <ac:chgData name="Kelly Burke" userId="S::kburke@casaofjeffco.org::939d4789-e650-4922-a8dd-6a65cb8e2744" providerId="AD" clId="Web-{18D13E50-1F7B-560A-BD24-07A90BB75C4B}" dt="2024-09-05T16:01:09.663" v="435" actId="20577"/>
          <ac:spMkLst>
            <pc:docMk/>
            <pc:sldMk cId="4159177936" sldId="609"/>
            <ac:spMk id="6" creationId="{C29C2250-1C5F-4AE3-95F7-DCF7EC8A3F6E}"/>
          </ac:spMkLst>
        </pc:spChg>
      </pc:sldChg>
      <pc:sldChg chg="ord">
        <pc:chgData name="Kelly Burke" userId="S::kburke@casaofjeffco.org::939d4789-e650-4922-a8dd-6a65cb8e2744" providerId="AD" clId="Web-{18D13E50-1F7B-560A-BD24-07A90BB75C4B}" dt="2024-09-05T15:53:41.474" v="256"/>
        <pc:sldMkLst>
          <pc:docMk/>
          <pc:sldMk cId="3130891285" sldId="664"/>
        </pc:sldMkLst>
      </pc:sldChg>
      <pc:sldChg chg="del">
        <pc:chgData name="Kelly Burke" userId="S::kburke@casaofjeffco.org::939d4789-e650-4922-a8dd-6a65cb8e2744" providerId="AD" clId="Web-{18D13E50-1F7B-560A-BD24-07A90BB75C4B}" dt="2024-09-05T16:03:43.356" v="494"/>
        <pc:sldMkLst>
          <pc:docMk/>
          <pc:sldMk cId="3843133917" sldId="674"/>
        </pc:sldMkLst>
      </pc:sldChg>
      <pc:sldChg chg="del">
        <pc:chgData name="Kelly Burke" userId="S::kburke@casaofjeffco.org::939d4789-e650-4922-a8dd-6a65cb8e2744" providerId="AD" clId="Web-{18D13E50-1F7B-560A-BD24-07A90BB75C4B}" dt="2024-09-05T15:42:10.967" v="52"/>
        <pc:sldMkLst>
          <pc:docMk/>
          <pc:sldMk cId="2394131151" sldId="678"/>
        </pc:sldMkLst>
      </pc:sldChg>
      <pc:sldChg chg="addSp delSp modSp">
        <pc:chgData name="Kelly Burke" userId="S::kburke@casaofjeffco.org::939d4789-e650-4922-a8dd-6a65cb8e2744" providerId="AD" clId="Web-{18D13E50-1F7B-560A-BD24-07A90BB75C4B}" dt="2024-09-05T15:48:16.883" v="117" actId="20577"/>
        <pc:sldMkLst>
          <pc:docMk/>
          <pc:sldMk cId="1419938072" sldId="681"/>
        </pc:sldMkLst>
        <pc:spChg chg="mod">
          <ac:chgData name="Kelly Burke" userId="S::kburke@casaofjeffco.org::939d4789-e650-4922-a8dd-6a65cb8e2744" providerId="AD" clId="Web-{18D13E50-1F7B-560A-BD24-07A90BB75C4B}" dt="2024-09-05T15:48:16.883" v="117" actId="20577"/>
          <ac:spMkLst>
            <pc:docMk/>
            <pc:sldMk cId="1419938072" sldId="681"/>
            <ac:spMk id="6" creationId="{50B34307-3CA9-4687-8F14-AB495499DF5B}"/>
          </ac:spMkLst>
        </pc:spChg>
        <pc:spChg chg="add del">
          <ac:chgData name="Kelly Burke" userId="S::kburke@casaofjeffco.org::939d4789-e650-4922-a8dd-6a65cb8e2744" providerId="AD" clId="Web-{18D13E50-1F7B-560A-BD24-07A90BB75C4B}" dt="2024-09-05T15:46:14.628" v="87"/>
          <ac:spMkLst>
            <pc:docMk/>
            <pc:sldMk cId="1419938072" sldId="681"/>
            <ac:spMk id="8" creationId="{7B8DEBBA-1207-3469-FCA0-4F7D9CC239D2}"/>
          </ac:spMkLst>
        </pc:spChg>
        <pc:spChg chg="add mod">
          <ac:chgData name="Kelly Burke" userId="S::kburke@casaofjeffco.org::939d4789-e650-4922-a8dd-6a65cb8e2744" providerId="AD" clId="Web-{18D13E50-1F7B-560A-BD24-07A90BB75C4B}" dt="2024-09-05T15:47:59.976" v="113" actId="14100"/>
          <ac:spMkLst>
            <pc:docMk/>
            <pc:sldMk cId="1419938072" sldId="681"/>
            <ac:spMk id="9" creationId="{15F96592-928D-4FCC-F5A3-459E727345BF}"/>
          </ac:spMkLst>
        </pc:spChg>
      </pc:sldChg>
      <pc:sldChg chg="addSp delSp modSp">
        <pc:chgData name="Kelly Burke" userId="S::kburke@casaofjeffco.org::939d4789-e650-4922-a8dd-6a65cb8e2744" providerId="AD" clId="Web-{18D13E50-1F7B-560A-BD24-07A90BB75C4B}" dt="2024-09-05T16:06:22.285" v="502"/>
        <pc:sldMkLst>
          <pc:docMk/>
          <pc:sldMk cId="2826455674" sldId="685"/>
        </pc:sldMkLst>
        <pc:spChg chg="add mod">
          <ac:chgData name="Kelly Burke" userId="S::kburke@casaofjeffco.org::939d4789-e650-4922-a8dd-6a65cb8e2744" providerId="AD" clId="Web-{18D13E50-1F7B-560A-BD24-07A90BB75C4B}" dt="2024-09-05T15:51:43.703" v="157" actId="20577"/>
          <ac:spMkLst>
            <pc:docMk/>
            <pc:sldMk cId="2826455674" sldId="685"/>
            <ac:spMk id="2" creationId="{D37636B0-F279-C5E1-9A57-3906064E68C5}"/>
          </ac:spMkLst>
        </pc:spChg>
        <pc:spChg chg="del mod">
          <ac:chgData name="Kelly Burke" userId="S::kburke@casaofjeffco.org::939d4789-e650-4922-a8dd-6a65cb8e2744" providerId="AD" clId="Web-{18D13E50-1F7B-560A-BD24-07A90BB75C4B}" dt="2024-09-05T16:06:22.285" v="502"/>
          <ac:spMkLst>
            <pc:docMk/>
            <pc:sldMk cId="2826455674" sldId="685"/>
            <ac:spMk id="10" creationId="{55E0DEF7-08ED-C05E-B5A8-2320F769F686}"/>
          </ac:spMkLst>
        </pc:spChg>
        <pc:spChg chg="mod">
          <ac:chgData name="Kelly Burke" userId="S::kburke@casaofjeffco.org::939d4789-e650-4922-a8dd-6a65cb8e2744" providerId="AD" clId="Web-{18D13E50-1F7B-560A-BD24-07A90BB75C4B}" dt="2024-09-05T15:53:39.598" v="255" actId="20577"/>
          <ac:spMkLst>
            <pc:docMk/>
            <pc:sldMk cId="2826455674" sldId="685"/>
            <ac:spMk id="13" creationId="{C73EF42D-355C-4DD9-938B-29DBB39ADB4C}"/>
          </ac:spMkLst>
        </pc:spChg>
      </pc:sldChg>
      <pc:sldChg chg="modSp">
        <pc:chgData name="Kelly Burke" userId="S::kburke@casaofjeffco.org::939d4789-e650-4922-a8dd-6a65cb8e2744" providerId="AD" clId="Web-{18D13E50-1F7B-560A-BD24-07A90BB75C4B}" dt="2024-09-05T16:07:36.631" v="511" actId="1076"/>
        <pc:sldMkLst>
          <pc:docMk/>
          <pc:sldMk cId="1616312622" sldId="687"/>
        </pc:sldMkLst>
        <pc:spChg chg="mod">
          <ac:chgData name="Kelly Burke" userId="S::kburke@casaofjeffco.org::939d4789-e650-4922-a8dd-6a65cb8e2744" providerId="AD" clId="Web-{18D13E50-1F7B-560A-BD24-07A90BB75C4B}" dt="2024-09-05T16:07:36.631" v="511" actId="1076"/>
          <ac:spMkLst>
            <pc:docMk/>
            <pc:sldMk cId="1616312622" sldId="687"/>
            <ac:spMk id="2" creationId="{35373AFD-B4DA-63AC-1EF2-6458D75F5E4B}"/>
          </ac:spMkLst>
        </pc:spChg>
        <pc:spChg chg="mod">
          <ac:chgData name="Kelly Burke" userId="S::kburke@casaofjeffco.org::939d4789-e650-4922-a8dd-6a65cb8e2744" providerId="AD" clId="Web-{18D13E50-1F7B-560A-BD24-07A90BB75C4B}" dt="2024-09-05T16:06:55.208" v="503" actId="1076"/>
          <ac:spMkLst>
            <pc:docMk/>
            <pc:sldMk cId="1616312622" sldId="687"/>
            <ac:spMk id="10" creationId="{55E0DEF7-08ED-C05E-B5A8-2320F769F686}"/>
          </ac:spMkLst>
        </pc:spChg>
      </pc:sldChg>
      <pc:sldChg chg="modSp">
        <pc:chgData name="Kelly Burke" userId="S::kburke@casaofjeffco.org::939d4789-e650-4922-a8dd-6a65cb8e2744" providerId="AD" clId="Web-{18D13E50-1F7B-560A-BD24-07A90BB75C4B}" dt="2024-09-05T16:05:56.190" v="501" actId="1076"/>
        <pc:sldMkLst>
          <pc:docMk/>
          <pc:sldMk cId="2209783512" sldId="688"/>
        </pc:sldMkLst>
        <pc:spChg chg="mod">
          <ac:chgData name="Kelly Burke" userId="S::kburke@casaofjeffco.org::939d4789-e650-4922-a8dd-6a65cb8e2744" providerId="AD" clId="Web-{18D13E50-1F7B-560A-BD24-07A90BB75C4B}" dt="2024-09-05T16:05:56.190" v="501" actId="1076"/>
          <ac:spMkLst>
            <pc:docMk/>
            <pc:sldMk cId="2209783512" sldId="688"/>
            <ac:spMk id="6" creationId="{C799BD13-DC10-4D0F-E82A-8E461848DBE5}"/>
          </ac:spMkLst>
        </pc:spChg>
      </pc:sldChg>
      <pc:sldChg chg="del">
        <pc:chgData name="Kelly Burke" userId="S::kburke@casaofjeffco.org::939d4789-e650-4922-a8dd-6a65cb8e2744" providerId="AD" clId="Web-{18D13E50-1F7B-560A-BD24-07A90BB75C4B}" dt="2024-09-05T15:34:32.142" v="43"/>
        <pc:sldMkLst>
          <pc:docMk/>
          <pc:sldMk cId="1847055317" sldId="690"/>
        </pc:sldMkLst>
      </pc:sldChg>
      <pc:sldChg chg="del">
        <pc:chgData name="Kelly Burke" userId="S::kburke@casaofjeffco.org::939d4789-e650-4922-a8dd-6a65cb8e2744" providerId="AD" clId="Web-{18D13E50-1F7B-560A-BD24-07A90BB75C4B}" dt="2024-09-05T15:41:44.371" v="48"/>
        <pc:sldMkLst>
          <pc:docMk/>
          <pc:sldMk cId="2139048299" sldId="692"/>
        </pc:sldMkLst>
      </pc:sldChg>
      <pc:sldChg chg="del">
        <pc:chgData name="Kelly Burke" userId="S::kburke@casaofjeffco.org::939d4789-e650-4922-a8dd-6a65cb8e2744" providerId="AD" clId="Web-{18D13E50-1F7B-560A-BD24-07A90BB75C4B}" dt="2024-09-05T15:41:20.542" v="46"/>
        <pc:sldMkLst>
          <pc:docMk/>
          <pc:sldMk cId="4245945740" sldId="693"/>
        </pc:sldMkLst>
      </pc:sldChg>
      <pc:sldChg chg="del">
        <pc:chgData name="Kelly Burke" userId="S::kburke@casaofjeffco.org::939d4789-e650-4922-a8dd-6a65cb8e2744" providerId="AD" clId="Web-{18D13E50-1F7B-560A-BD24-07A90BB75C4B}" dt="2024-09-05T15:34:18.204" v="42"/>
        <pc:sldMkLst>
          <pc:docMk/>
          <pc:sldMk cId="3920854454" sldId="694"/>
        </pc:sldMkLst>
      </pc:sldChg>
      <pc:sldChg chg="new del">
        <pc:chgData name="Kelly Burke" userId="S::kburke@casaofjeffco.org::939d4789-e650-4922-a8dd-6a65cb8e2744" providerId="AD" clId="Web-{18D13E50-1F7B-560A-BD24-07A90BB75C4B}" dt="2024-09-05T15:41:23.917" v="47"/>
        <pc:sldMkLst>
          <pc:docMk/>
          <pc:sldMk cId="3966298658" sldId="694"/>
        </pc:sldMkLst>
      </pc:sldChg>
      <pc:sldChg chg="add">
        <pc:chgData name="Kelly Burke" userId="S::kburke@casaofjeffco.org::939d4789-e650-4922-a8dd-6a65cb8e2744" providerId="AD" clId="Web-{18D13E50-1F7B-560A-BD24-07A90BB75C4B}" dt="2024-09-05T15:41:16.682" v="45"/>
        <pc:sldMkLst>
          <pc:docMk/>
          <pc:sldMk cId="2691482654" sldId="697"/>
        </pc:sldMkLst>
      </pc:sldChg>
      <pc:sldChg chg="add del">
        <pc:chgData name="Kelly Burke" userId="S::kburke@casaofjeffco.org::939d4789-e650-4922-a8dd-6a65cb8e2744" providerId="AD" clId="Web-{18D13E50-1F7B-560A-BD24-07A90BB75C4B}" dt="2024-09-05T15:50:18.591" v="118"/>
        <pc:sldMkLst>
          <pc:docMk/>
          <pc:sldMk cId="804400946" sldId="698"/>
        </pc:sldMkLst>
      </pc:sldChg>
      <pc:sldChg chg="new del">
        <pc:chgData name="Kelly Burke" userId="S::kburke@casaofjeffco.org::939d4789-e650-4922-a8dd-6a65cb8e2744" providerId="AD" clId="Web-{18D13E50-1F7B-560A-BD24-07A90BB75C4B}" dt="2024-09-05T16:04:28.593" v="497"/>
        <pc:sldMkLst>
          <pc:docMk/>
          <pc:sldMk cId="2028117557" sldId="698"/>
        </pc:sldMkLst>
      </pc:sldChg>
      <pc:sldChg chg="add mod modShow">
        <pc:chgData name="Kelly Burke" userId="S::kburke@casaofjeffco.org::939d4789-e650-4922-a8dd-6a65cb8e2744" providerId="AD" clId="Web-{18D13E50-1F7B-560A-BD24-07A90BB75C4B}" dt="2024-09-05T16:05:03.829" v="498"/>
        <pc:sldMkLst>
          <pc:docMk/>
          <pc:sldMk cId="2565471743" sldId="741"/>
        </pc:sldMkLst>
      </pc:sldChg>
      <pc:sldChg chg="addSp delSp modSp new mod setBg">
        <pc:chgData name="Kelly Burke" userId="S::kburke@casaofjeffco.org::939d4789-e650-4922-a8dd-6a65cb8e2744" providerId="AD" clId="Web-{18D13E50-1F7B-560A-BD24-07A90BB75C4B}" dt="2024-09-05T16:23:02.917" v="522" actId="1076"/>
        <pc:sldMkLst>
          <pc:docMk/>
          <pc:sldMk cId="3561458153" sldId="742"/>
        </pc:sldMkLst>
        <pc:picChg chg="add del mod">
          <ac:chgData name="Kelly Burke" userId="S::kburke@casaofjeffco.org::939d4789-e650-4922-a8dd-6a65cb8e2744" providerId="AD" clId="Web-{18D13E50-1F7B-560A-BD24-07A90BB75C4B}" dt="2024-09-05T16:12:59.331" v="514"/>
          <ac:picMkLst>
            <pc:docMk/>
            <pc:sldMk cId="3561458153" sldId="742"/>
            <ac:picMk id="2" creationId="{96CBF040-B049-93E0-CE11-9E9CE8A54C53}"/>
          </ac:picMkLst>
        </pc:picChg>
        <pc:picChg chg="add del mod">
          <ac:chgData name="Kelly Burke" userId="S::kburke@casaofjeffco.org::939d4789-e650-4922-a8dd-6a65cb8e2744" providerId="AD" clId="Web-{18D13E50-1F7B-560A-BD24-07A90BB75C4B}" dt="2024-09-05T16:13:16.973" v="516"/>
          <ac:picMkLst>
            <pc:docMk/>
            <pc:sldMk cId="3561458153" sldId="742"/>
            <ac:picMk id="3" creationId="{A3A16C60-003E-53A7-50F6-662CE054644B}"/>
          </ac:picMkLst>
        </pc:picChg>
        <pc:picChg chg="add mod">
          <ac:chgData name="Kelly Burke" userId="S::kburke@casaofjeffco.org::939d4789-e650-4922-a8dd-6a65cb8e2744" providerId="AD" clId="Web-{18D13E50-1F7B-560A-BD24-07A90BB75C4B}" dt="2024-09-05T16:15:24.760" v="520" actId="1076"/>
          <ac:picMkLst>
            <pc:docMk/>
            <pc:sldMk cId="3561458153" sldId="742"/>
            <ac:picMk id="4" creationId="{6E87559A-E324-7361-BC1B-E7D0B968540F}"/>
          </ac:picMkLst>
        </pc:picChg>
        <pc:picChg chg="add mod">
          <ac:chgData name="Kelly Burke" userId="S::kburke@casaofjeffco.org::939d4789-e650-4922-a8dd-6a65cb8e2744" providerId="AD" clId="Web-{18D13E50-1F7B-560A-BD24-07A90BB75C4B}" dt="2024-09-05T16:23:02.917" v="522" actId="1076"/>
          <ac:picMkLst>
            <pc:docMk/>
            <pc:sldMk cId="3561458153" sldId="742"/>
            <ac:picMk id="5" creationId="{A16A9418-5FB0-46EC-AF4A-ED7AF6AC1F0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EF92AD-28A9-45A2-9FB2-7A10FEA7B2C5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B00C13-BB69-4F65-B574-65D8D1B3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117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reviewing Job </a:t>
            </a:r>
            <a:r>
              <a:rPr lang="en-US" dirty="0" err="1"/>
              <a:t>Descprtion</a:t>
            </a:r>
            <a:r>
              <a:rPr lang="en-US" dirty="0"/>
              <a:t> or responsibilities was there anything that stuck out to you?</a:t>
            </a:r>
          </a:p>
          <a:p>
            <a:r>
              <a:rPr lang="en-US" dirty="0"/>
              <a:t>Information Gathering</a:t>
            </a:r>
          </a:p>
          <a:p>
            <a:r>
              <a:rPr lang="en-US" dirty="0"/>
              <a:t>Facilitation</a:t>
            </a:r>
          </a:p>
          <a:p>
            <a:r>
              <a:rPr lang="en-US" dirty="0"/>
              <a:t>Advocacy</a:t>
            </a:r>
          </a:p>
          <a:p>
            <a:r>
              <a:rPr lang="en-US" dirty="0"/>
              <a:t>Monitoring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F7A68-63E6-41D4-97C4-0A7B2F85356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332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8" name="Google Shape;1668;p138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4" tIns="46570" rIns="93164" bIns="46570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669" name="Google Shape;1669;p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14442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A969FAEF-EEB5-48FE-9AB1-25B3C84D1E53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323B0-18FB-4713-979B-9B5577E30D9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6849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9FAEF-EEB5-48FE-9AB1-25B3C84D1E53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323B0-18FB-4713-979B-9B5577E30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959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9FAEF-EEB5-48FE-9AB1-25B3C84D1E53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323B0-18FB-4713-979B-9B5577E30D9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4177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9FAEF-EEB5-48FE-9AB1-25B3C84D1E53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323B0-18FB-4713-979B-9B5577E30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526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9FAEF-EEB5-48FE-9AB1-25B3C84D1E53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323B0-18FB-4713-979B-9B5577E30D9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092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9FAEF-EEB5-48FE-9AB1-25B3C84D1E53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323B0-18FB-4713-979B-9B5577E30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557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9FAEF-EEB5-48FE-9AB1-25B3C84D1E53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323B0-18FB-4713-979B-9B5577E30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009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9FAEF-EEB5-48FE-9AB1-25B3C84D1E53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323B0-18FB-4713-979B-9B5577E30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34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9FAEF-EEB5-48FE-9AB1-25B3C84D1E53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323B0-18FB-4713-979B-9B5577E30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35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9FAEF-EEB5-48FE-9AB1-25B3C84D1E53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323B0-18FB-4713-979B-9B5577E30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804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9FAEF-EEB5-48FE-9AB1-25B3C84D1E53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323B0-18FB-4713-979B-9B5577E30D9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580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A969FAEF-EEB5-48FE-9AB1-25B3C84D1E53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164323B0-18FB-4713-979B-9B5577E30D9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2186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cwarden@alabamacasa.org" TargetMode="External"/><Relationship Id="rId7" Type="http://schemas.openxmlformats.org/officeDocument/2006/relationships/hyperlink" Target="mailto:nlinson@alabamacasa.or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christywright@casaofjeffco.org" TargetMode="External"/><Relationship Id="rId5" Type="http://schemas.openxmlformats.org/officeDocument/2006/relationships/hyperlink" Target="mailto:kburke@casaofjeffco.org" TargetMode="External"/><Relationship Id="rId4" Type="http://schemas.openxmlformats.org/officeDocument/2006/relationships/hyperlink" Target="mailto:lnoel@casaofjeffco.or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7.jfif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9A33654-0872-432D-8509-CFAD79AE0AF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04775">
            <a:solidFill>
              <a:srgbClr val="0044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E25D2A-1C18-4F80-9CFF-D6DF4A3ED76F}"/>
              </a:ext>
            </a:extLst>
          </p:cNvPr>
          <p:cNvSpPr/>
          <p:nvPr/>
        </p:nvSpPr>
        <p:spPr>
          <a:xfrm>
            <a:off x="287676" y="276225"/>
            <a:ext cx="11609797" cy="6296025"/>
          </a:xfrm>
          <a:prstGeom prst="rect">
            <a:avLst/>
          </a:prstGeom>
          <a:noFill/>
          <a:ln w="63500">
            <a:solidFill>
              <a:srgbClr val="EE31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B4B916-7F16-4CB0-A588-28F94F81C210}"/>
              </a:ext>
            </a:extLst>
          </p:cNvPr>
          <p:cNvSpPr txBox="1"/>
          <p:nvPr/>
        </p:nvSpPr>
        <p:spPr>
          <a:xfrm>
            <a:off x="848936" y="3477955"/>
            <a:ext cx="10487608" cy="21621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Brandon Grotesque Regular"/>
              </a:rPr>
              <a:t>What is CASA?</a:t>
            </a:r>
          </a:p>
          <a:p>
            <a:pPr algn="ctr"/>
            <a:endParaRPr lang="en-US" sz="1050" b="1" dirty="0">
              <a:solidFill>
                <a:srgbClr val="FF0000"/>
              </a:solidFill>
              <a:latin typeface="Brandon Grotesque Regular"/>
            </a:endParaRPr>
          </a:p>
          <a:p>
            <a:pPr algn="ctr"/>
            <a:endParaRPr lang="en-US" sz="2800" b="1" dirty="0">
              <a:solidFill>
                <a:srgbClr val="002060"/>
              </a:solidFill>
              <a:latin typeface="Brandon Grotesque Regular"/>
            </a:endParaRP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Brandon Grotesque Regular"/>
              </a:rPr>
              <a:t>Kelly Burke, Executive Director</a:t>
            </a:r>
          </a:p>
          <a:p>
            <a:pPr algn="ctr"/>
            <a:endParaRPr lang="en-US" sz="2800" b="1" dirty="0">
              <a:solidFill>
                <a:srgbClr val="002060"/>
              </a:solidFill>
              <a:latin typeface="Brandon Grotesque Regular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96CAA7-A09D-4414-B2A0-B73C52D7B9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892" y="731740"/>
            <a:ext cx="2527321" cy="24488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5D5EAD0-143B-5729-A785-0BBBE5D938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57" y="438149"/>
            <a:ext cx="4212508" cy="1053127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BFA0C7E-7F54-3D78-73AB-D0AC20CD1B08}"/>
              </a:ext>
            </a:extLst>
          </p:cNvPr>
          <p:cNvCxnSpPr>
            <a:cxnSpLocks/>
          </p:cNvCxnSpPr>
          <p:nvPr/>
        </p:nvCxnSpPr>
        <p:spPr>
          <a:xfrm>
            <a:off x="6629668" y="4244677"/>
            <a:ext cx="0" cy="3045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0219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9A33654-0872-432D-8509-CFAD79AE0AF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04775">
            <a:solidFill>
              <a:srgbClr val="0044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E25D2A-1C18-4F80-9CFF-D6DF4A3ED76F}"/>
              </a:ext>
            </a:extLst>
          </p:cNvPr>
          <p:cNvSpPr/>
          <p:nvPr/>
        </p:nvSpPr>
        <p:spPr>
          <a:xfrm>
            <a:off x="287676" y="276225"/>
            <a:ext cx="11609797" cy="6296025"/>
          </a:xfrm>
          <a:prstGeom prst="rect">
            <a:avLst/>
          </a:prstGeom>
          <a:noFill/>
          <a:ln w="63500">
            <a:solidFill>
              <a:srgbClr val="EE31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41B177-B36F-45DB-B818-9234D650D532}"/>
              </a:ext>
            </a:extLst>
          </p:cNvPr>
          <p:cNvSpPr txBox="1"/>
          <p:nvPr/>
        </p:nvSpPr>
        <p:spPr>
          <a:xfrm>
            <a:off x="836023" y="757646"/>
            <a:ext cx="2526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520F06-8413-4B42-B3DB-4A6244E42798}"/>
              </a:ext>
            </a:extLst>
          </p:cNvPr>
          <p:cNvSpPr txBox="1"/>
          <p:nvPr/>
        </p:nvSpPr>
        <p:spPr>
          <a:xfrm>
            <a:off x="3139125" y="545392"/>
            <a:ext cx="5590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447C"/>
                </a:solidFill>
                <a:latin typeface="Brandon Grotesque Regular"/>
              </a:rPr>
              <a:t>How Can You Help?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B34307-3CA9-4687-8F14-AB495499DF5B}"/>
              </a:ext>
            </a:extLst>
          </p:cNvPr>
          <p:cNvSpPr txBox="1"/>
          <p:nvPr/>
        </p:nvSpPr>
        <p:spPr>
          <a:xfrm>
            <a:off x="183614" y="1759914"/>
            <a:ext cx="11035230" cy="40164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Volunteer!</a:t>
            </a:r>
          </a:p>
          <a:p>
            <a:pPr algn="ctr"/>
            <a:endParaRPr lang="en-US" sz="3200" dirty="0">
              <a:solidFill>
                <a:srgbClr val="FF0000"/>
              </a:solidFill>
            </a:endParaRPr>
          </a:p>
          <a:p>
            <a:pPr algn="ctr"/>
            <a:r>
              <a:rPr lang="en-US" sz="2300" dirty="0">
                <a:solidFill>
                  <a:srgbClr val="00447C"/>
                </a:solidFill>
              </a:rPr>
              <a:t>Goal for every case/child to be staffed with a volunteer</a:t>
            </a:r>
          </a:p>
          <a:p>
            <a:pPr algn="ctr"/>
            <a:endParaRPr lang="en-US" sz="2300" dirty="0">
              <a:solidFill>
                <a:srgbClr val="00447C"/>
              </a:solidFill>
            </a:endParaRPr>
          </a:p>
          <a:p>
            <a:pPr algn="ctr"/>
            <a:r>
              <a:rPr lang="en-US" sz="2300" dirty="0">
                <a:solidFill>
                  <a:srgbClr val="00447C"/>
                </a:solidFill>
              </a:rPr>
              <a:t>We currently serve </a:t>
            </a:r>
            <a:r>
              <a:rPr lang="en-US" sz="3600" dirty="0">
                <a:solidFill>
                  <a:srgbClr val="FF0000"/>
                </a:solidFill>
              </a:rPr>
              <a:t>143</a:t>
            </a:r>
            <a:r>
              <a:rPr lang="en-US" sz="2300" dirty="0">
                <a:solidFill>
                  <a:srgbClr val="00447C"/>
                </a:solidFill>
              </a:rPr>
              <a:t> children  </a:t>
            </a:r>
          </a:p>
          <a:p>
            <a:pPr lvl="1" algn="ctr"/>
            <a:endParaRPr lang="en-US" sz="2300" dirty="0">
              <a:solidFill>
                <a:srgbClr val="00447C"/>
              </a:solidFill>
            </a:endParaRPr>
          </a:p>
          <a:p>
            <a:pPr lvl="1" algn="ctr"/>
            <a:endParaRPr lang="en-US" sz="2300" i="1" dirty="0">
              <a:solidFill>
                <a:srgbClr val="00447C"/>
              </a:solidFill>
            </a:endParaRPr>
          </a:p>
          <a:p>
            <a:pPr lvl="2"/>
            <a:endParaRPr lang="en-US" dirty="0">
              <a:solidFill>
                <a:srgbClr val="00447C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300" dirty="0">
              <a:solidFill>
                <a:srgbClr val="00447C"/>
              </a:solidFill>
            </a:endParaRPr>
          </a:p>
          <a:p>
            <a:r>
              <a:rPr lang="en-US" dirty="0">
                <a:solidFill>
                  <a:srgbClr val="00447C"/>
                </a:solidFill>
              </a:rPr>
              <a:t>	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D7FC5D2-D864-186A-ED4D-5D7C6DBF6804}"/>
              </a:ext>
            </a:extLst>
          </p:cNvPr>
          <p:cNvSpPr/>
          <p:nvPr/>
        </p:nvSpPr>
        <p:spPr>
          <a:xfrm>
            <a:off x="606490" y="662473"/>
            <a:ext cx="354563" cy="109744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F96592-928D-4FCC-F5A3-459E727345BF}"/>
              </a:ext>
            </a:extLst>
          </p:cNvPr>
          <p:cNvSpPr txBox="1"/>
          <p:nvPr/>
        </p:nvSpPr>
        <p:spPr>
          <a:xfrm>
            <a:off x="3249735" y="4425108"/>
            <a:ext cx="5368883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  <a:highlight>
                  <a:srgbClr val="000080"/>
                </a:highlight>
              </a:rPr>
              <a:t>We need 30 volunteers!</a:t>
            </a:r>
          </a:p>
        </p:txBody>
      </p:sp>
    </p:spTree>
    <p:extLst>
      <p:ext uri="{BB962C8B-B14F-4D97-AF65-F5344CB8AC3E}">
        <p14:creationId xmlns:p14="http://schemas.microsoft.com/office/powerpoint/2010/main" val="1419938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  <p:par>
                    <p:cTn id="5" fill="hold" nodeType="clickPar">
                      <p:stCondLst>
                        <p:cond delay="indefinite"/>
                      </p:stCondLst>
                      <p:childTnLst>
                        <p:par>
                          <p:cTn id="6" fill="hold" nodeType="withGroup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9A33654-0872-432D-8509-CFAD79AE0AF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04775">
            <a:solidFill>
              <a:srgbClr val="0044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E25D2A-1C18-4F80-9CFF-D6DF4A3ED76F}"/>
              </a:ext>
            </a:extLst>
          </p:cNvPr>
          <p:cNvSpPr/>
          <p:nvPr/>
        </p:nvSpPr>
        <p:spPr>
          <a:xfrm>
            <a:off x="287676" y="276225"/>
            <a:ext cx="11609797" cy="6296025"/>
          </a:xfrm>
          <a:prstGeom prst="rect">
            <a:avLst/>
          </a:prstGeom>
          <a:noFill/>
          <a:ln w="63500">
            <a:solidFill>
              <a:srgbClr val="EE31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C73EF42D-355C-4DD9-938B-29DBB39ADB4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1651" y="1858005"/>
            <a:ext cx="10842911" cy="4351338"/>
          </a:xfrm>
        </p:spPr>
        <p:txBody>
          <a:bodyPr vert="horz" lIns="45720" tIns="45720" rIns="45720" bIns="45720" rtlCol="0" anchor="t">
            <a:normAutofit fontScale="92500" lnSpcReduction="10000"/>
          </a:bodyPr>
          <a:lstStyle/>
          <a:p>
            <a:pPr lvl="3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3000" dirty="0">
                <a:solidFill>
                  <a:srgbClr val="002060"/>
                </a:solidFill>
              </a:rPr>
              <a:t>Invite us to speak at your church groups, neighborhood clubs, civic organizations.</a:t>
            </a:r>
          </a:p>
          <a:p>
            <a:pPr marL="457200" lvl="3" indent="0">
              <a:buClr>
                <a:srgbClr val="FF0000"/>
              </a:buClr>
              <a:buNone/>
            </a:pPr>
            <a:endParaRPr lang="en-US" sz="3000" dirty="0">
              <a:solidFill>
                <a:srgbClr val="002060"/>
              </a:solidFill>
            </a:endParaRPr>
          </a:p>
          <a:p>
            <a:pPr lvl="3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3000" dirty="0">
                <a:solidFill>
                  <a:srgbClr val="002060"/>
                </a:solidFill>
              </a:rPr>
              <a:t>Tell your friends about what we do!</a:t>
            </a:r>
          </a:p>
          <a:p>
            <a:pPr marL="457200" lvl="3" indent="0">
              <a:buClr>
                <a:srgbClr val="FF0000"/>
              </a:buClr>
              <a:buNone/>
            </a:pPr>
            <a:r>
              <a:rPr lang="en-US" sz="3000" dirty="0">
                <a:solidFill>
                  <a:srgbClr val="002060"/>
                </a:solidFill>
              </a:rPr>
              <a:t> </a:t>
            </a:r>
          </a:p>
          <a:p>
            <a:pPr lvl="3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3000" dirty="0">
                <a:solidFill>
                  <a:srgbClr val="002060"/>
                </a:solidFill>
              </a:rPr>
              <a:t>Ask judges to appoint CASA. </a:t>
            </a:r>
          </a:p>
          <a:p>
            <a:pPr marL="457200" lvl="3" indent="0">
              <a:buClr>
                <a:srgbClr val="FF0000"/>
              </a:buClr>
              <a:buNone/>
            </a:pPr>
            <a:endParaRPr lang="en-US" sz="3000" dirty="0">
              <a:solidFill>
                <a:srgbClr val="002060"/>
              </a:solidFill>
            </a:endParaRPr>
          </a:p>
          <a:p>
            <a:pPr lvl="3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3000" dirty="0">
                <a:solidFill>
                  <a:srgbClr val="002060"/>
                </a:solidFill>
              </a:rPr>
              <a:t>Follow us on social media and share our posts.</a:t>
            </a:r>
          </a:p>
          <a:p>
            <a:pPr marL="457200" lvl="3" indent="0">
              <a:buClr>
                <a:srgbClr val="FF0000"/>
              </a:buClr>
              <a:buNone/>
            </a:pPr>
            <a:endParaRPr lang="en-US" sz="3000" dirty="0">
              <a:solidFill>
                <a:srgbClr val="002060"/>
              </a:solidFill>
            </a:endParaRPr>
          </a:p>
          <a:p>
            <a:pPr lvl="3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3000" dirty="0">
                <a:solidFill>
                  <a:srgbClr val="002060"/>
                </a:solidFill>
              </a:rPr>
              <a:t>Tell your clients that they can ask for a CASA. </a:t>
            </a:r>
            <a:endParaRPr lang="en-US" sz="3000" dirty="0"/>
          </a:p>
          <a:p>
            <a:pPr lvl="3"/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9F940F8-D855-450B-BD2D-9AF6BA099908}"/>
              </a:ext>
            </a:extLst>
          </p:cNvPr>
          <p:cNvSpPr txBox="1"/>
          <p:nvPr/>
        </p:nvSpPr>
        <p:spPr>
          <a:xfrm>
            <a:off x="496739" y="1148335"/>
            <a:ext cx="11400734" cy="5314885"/>
          </a:xfrm>
          <a:prstGeom prst="rect">
            <a:avLst/>
          </a:prstGeom>
        </p:spPr>
        <p:txBody>
          <a:bodyPr vert="horz" lIns="91440" tIns="45720" rIns="91440" bIns="45720" numCol="2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endParaRPr lang="en-US" sz="1800" b="1" dirty="0">
              <a:solidFill>
                <a:srgbClr val="FF0000"/>
              </a:solidFill>
              <a:ea typeface="+mn-lt"/>
              <a:cs typeface="+mn-lt"/>
            </a:endParaRPr>
          </a:p>
          <a:p>
            <a:pPr marL="285750" indent="-285750"/>
            <a:endParaRPr lang="en-US" sz="1400" dirty="0">
              <a:ea typeface="+mn-lt"/>
              <a:cs typeface="+mn-lt"/>
            </a:endParaRPr>
          </a:p>
          <a:p>
            <a:pPr marL="285750" indent="-285750"/>
            <a:endParaRPr lang="en-US" dirty="0">
              <a:ea typeface="+mn-lt"/>
              <a:cs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7636B0-F279-C5E1-9A57-3906064E68C5}"/>
              </a:ext>
            </a:extLst>
          </p:cNvPr>
          <p:cNvSpPr txBox="1"/>
          <p:nvPr/>
        </p:nvSpPr>
        <p:spPr>
          <a:xfrm>
            <a:off x="1920113" y="1070961"/>
            <a:ext cx="7919049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Open Sans"/>
                <a:ea typeface="Open Sans"/>
                <a:cs typeface="Open Sans"/>
              </a:rPr>
              <a:t>How you can help CASA...</a:t>
            </a:r>
          </a:p>
        </p:txBody>
      </p:sp>
    </p:spTree>
    <p:extLst>
      <p:ext uri="{BB962C8B-B14F-4D97-AF65-F5344CB8AC3E}">
        <p14:creationId xmlns:p14="http://schemas.microsoft.com/office/powerpoint/2010/main" val="28264556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9A33654-0872-432D-8509-CFAD79AE0AF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04775">
            <a:solidFill>
              <a:srgbClr val="0044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E25D2A-1C18-4F80-9CFF-D6DF4A3ED76F}"/>
              </a:ext>
            </a:extLst>
          </p:cNvPr>
          <p:cNvSpPr/>
          <p:nvPr/>
        </p:nvSpPr>
        <p:spPr>
          <a:xfrm>
            <a:off x="287676" y="276225"/>
            <a:ext cx="11609797" cy="6296025"/>
          </a:xfrm>
          <a:prstGeom prst="rect">
            <a:avLst/>
          </a:prstGeom>
          <a:noFill/>
          <a:ln w="63500">
            <a:solidFill>
              <a:srgbClr val="EE31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C73EF42D-355C-4DD9-938B-29DBB39ADB4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1838" y="1684368"/>
            <a:ext cx="10515600" cy="4351338"/>
          </a:xfrm>
        </p:spPr>
        <p:txBody>
          <a:bodyPr>
            <a:normAutofit/>
          </a:bodyPr>
          <a:lstStyle/>
          <a:p>
            <a:pPr lvl="3"/>
            <a:endParaRPr lang="en-US" sz="5400" dirty="0"/>
          </a:p>
          <a:p>
            <a:pPr lvl="3"/>
            <a:endParaRPr lang="en-US" sz="5400" dirty="0"/>
          </a:p>
          <a:p>
            <a:pPr lvl="3"/>
            <a:endParaRPr lang="en-US" sz="5400" dirty="0"/>
          </a:p>
          <a:p>
            <a:endParaRPr lang="en-US" sz="5400" dirty="0"/>
          </a:p>
          <a:p>
            <a:endParaRPr lang="en-US" sz="5400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9F940F8-D855-450B-BD2D-9AF6BA099908}"/>
              </a:ext>
            </a:extLst>
          </p:cNvPr>
          <p:cNvSpPr txBox="1"/>
          <p:nvPr/>
        </p:nvSpPr>
        <p:spPr>
          <a:xfrm>
            <a:off x="434109" y="1202595"/>
            <a:ext cx="11400734" cy="5314885"/>
          </a:xfrm>
          <a:prstGeom prst="rect">
            <a:avLst/>
          </a:prstGeom>
        </p:spPr>
        <p:txBody>
          <a:bodyPr vert="horz" lIns="91440" tIns="45720" rIns="91440" bIns="45720" numCol="2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endParaRPr lang="en-US" sz="1800" b="1" dirty="0">
              <a:solidFill>
                <a:srgbClr val="FF0000"/>
              </a:solidFill>
              <a:ea typeface="+mn-lt"/>
              <a:cs typeface="+mn-lt"/>
            </a:endParaRPr>
          </a:p>
          <a:p>
            <a:pPr marL="285750" indent="-285750"/>
            <a:endParaRPr lang="en-US" sz="1400" dirty="0">
              <a:ea typeface="+mn-lt"/>
              <a:cs typeface="+mn-lt"/>
            </a:endParaRPr>
          </a:p>
          <a:p>
            <a:pPr marL="285750" indent="-285750"/>
            <a:endParaRPr lang="en-US" dirty="0">
              <a:ea typeface="+mn-lt"/>
              <a:cs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E0DEF7-08ED-C05E-B5A8-2320F769F686}"/>
              </a:ext>
            </a:extLst>
          </p:cNvPr>
          <p:cNvSpPr txBox="1"/>
          <p:nvPr/>
        </p:nvSpPr>
        <p:spPr>
          <a:xfrm>
            <a:off x="2806478" y="1383652"/>
            <a:ext cx="61463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0" i="0" dirty="0">
                <a:solidFill>
                  <a:srgbClr val="002060"/>
                </a:solidFill>
                <a:effectLst/>
                <a:latin typeface="Open Sans" panose="020B0606030504020204" pitchFamily="34" charset="0"/>
              </a:rPr>
              <a:t>Children bear the consequence of two things.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71F100-60A0-9C6C-71CC-C3AA6D2CF8A6}"/>
              </a:ext>
            </a:extLst>
          </p:cNvPr>
          <p:cNvSpPr txBox="1"/>
          <p:nvPr/>
        </p:nvSpPr>
        <p:spPr>
          <a:xfrm>
            <a:off x="-266682" y="3510351"/>
            <a:ext cx="61463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 i="0" dirty="0">
                <a:solidFill>
                  <a:srgbClr val="002060"/>
                </a:solidFill>
                <a:effectLst/>
                <a:latin typeface="Open Sans" panose="020B0606030504020204" pitchFamily="34" charset="0"/>
              </a:rPr>
              <a:t>What we do.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4C28B0-FAC3-A50A-0EC1-B79930753542}"/>
              </a:ext>
            </a:extLst>
          </p:cNvPr>
          <p:cNvSpPr txBox="1"/>
          <p:nvPr/>
        </p:nvSpPr>
        <p:spPr>
          <a:xfrm>
            <a:off x="-266682" y="4274020"/>
            <a:ext cx="61463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 i="0" dirty="0">
                <a:solidFill>
                  <a:srgbClr val="002060"/>
                </a:solidFill>
                <a:effectLst/>
                <a:latin typeface="Open Sans" panose="020B0606030504020204" pitchFamily="34" charset="0"/>
              </a:rPr>
              <a:t>What we fail to do. </a:t>
            </a:r>
          </a:p>
        </p:txBody>
      </p:sp>
      <p:pic>
        <p:nvPicPr>
          <p:cNvPr id="21" name="Picture 20" descr="Group of smiling school children">
            <a:extLst>
              <a:ext uri="{FF2B5EF4-FFF2-40B4-BE49-F238E27FC236}">
                <a16:creationId xmlns:a16="http://schemas.microsoft.com/office/drawing/2014/main" id="{87469947-8B37-7F91-8C8B-895B5C3CCE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480" y="2829206"/>
            <a:ext cx="4714042" cy="3142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8912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9A33654-0872-432D-8509-CFAD79AE0AF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04775">
            <a:solidFill>
              <a:srgbClr val="0044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E25D2A-1C18-4F80-9CFF-D6DF4A3ED76F}"/>
              </a:ext>
            </a:extLst>
          </p:cNvPr>
          <p:cNvSpPr/>
          <p:nvPr/>
        </p:nvSpPr>
        <p:spPr>
          <a:xfrm>
            <a:off x="287676" y="276225"/>
            <a:ext cx="11609797" cy="6296025"/>
          </a:xfrm>
          <a:prstGeom prst="rect">
            <a:avLst/>
          </a:prstGeom>
          <a:noFill/>
          <a:ln w="63500">
            <a:solidFill>
              <a:srgbClr val="EE31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C73EF42D-355C-4DD9-938B-29DBB39ADB4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41873" y="1485457"/>
            <a:ext cx="10888860" cy="4665177"/>
          </a:xfrm>
        </p:spPr>
        <p:txBody>
          <a:bodyPr>
            <a:normAutofit/>
          </a:bodyPr>
          <a:lstStyle/>
          <a:p>
            <a:pPr lvl="3"/>
            <a:endParaRPr lang="en-US" sz="5400" dirty="0"/>
          </a:p>
          <a:p>
            <a:endParaRPr lang="en-US" sz="5400" dirty="0"/>
          </a:p>
          <a:p>
            <a:endParaRPr lang="en-US" sz="5400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9F940F8-D855-450B-BD2D-9AF6BA099908}"/>
              </a:ext>
            </a:extLst>
          </p:cNvPr>
          <p:cNvSpPr txBox="1"/>
          <p:nvPr/>
        </p:nvSpPr>
        <p:spPr>
          <a:xfrm>
            <a:off x="434109" y="1202595"/>
            <a:ext cx="11400734" cy="5314885"/>
          </a:xfrm>
          <a:prstGeom prst="rect">
            <a:avLst/>
          </a:prstGeom>
        </p:spPr>
        <p:txBody>
          <a:bodyPr vert="horz" lIns="91440" tIns="45720" rIns="91440" bIns="45720" numCol="2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endParaRPr lang="en-US" sz="1800" b="1" dirty="0">
              <a:solidFill>
                <a:srgbClr val="FF0000"/>
              </a:solidFill>
              <a:ea typeface="+mn-lt"/>
              <a:cs typeface="+mn-lt"/>
            </a:endParaRPr>
          </a:p>
          <a:p>
            <a:pPr marL="285750" indent="-285750"/>
            <a:endParaRPr lang="en-US" sz="1400" dirty="0">
              <a:ea typeface="+mn-lt"/>
              <a:cs typeface="+mn-lt"/>
            </a:endParaRPr>
          </a:p>
          <a:p>
            <a:pPr marL="285750" indent="-285750"/>
            <a:endParaRPr lang="en-US" dirty="0">
              <a:ea typeface="+mn-lt"/>
              <a:cs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E0DEF7-08ED-C05E-B5A8-2320F769F686}"/>
              </a:ext>
            </a:extLst>
          </p:cNvPr>
          <p:cNvSpPr txBox="1"/>
          <p:nvPr/>
        </p:nvSpPr>
        <p:spPr>
          <a:xfrm>
            <a:off x="554415" y="624457"/>
            <a:ext cx="110763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Open Sans" panose="020B0606030504020204" pitchFamily="34" charset="0"/>
              </a:rPr>
              <a:t>WHAT IS THE ACTUAL 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COMMITMENT?</a:t>
            </a:r>
          </a:p>
        </p:txBody>
      </p:sp>
      <p:sp>
        <p:nvSpPr>
          <p:cNvPr id="2" name="Content Placeholder 12">
            <a:extLst>
              <a:ext uri="{FF2B5EF4-FFF2-40B4-BE49-F238E27FC236}">
                <a16:creationId xmlns:a16="http://schemas.microsoft.com/office/drawing/2014/main" id="{35373AFD-B4DA-63AC-1EF2-6458D75F5E4B}"/>
              </a:ext>
            </a:extLst>
          </p:cNvPr>
          <p:cNvSpPr txBox="1">
            <a:spLocks/>
          </p:cNvSpPr>
          <p:nvPr/>
        </p:nvSpPr>
        <p:spPr>
          <a:xfrm>
            <a:off x="537763" y="1687687"/>
            <a:ext cx="10842911" cy="4351338"/>
          </a:xfrm>
          <a:prstGeom prst="rect">
            <a:avLst/>
          </a:prstGeom>
        </p:spPr>
        <p:txBody>
          <a:bodyPr vert="horz" lIns="45720" tIns="45720" rIns="45720" bIns="45720" rtlCol="0"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3000" dirty="0">
                <a:solidFill>
                  <a:srgbClr val="002060"/>
                </a:solidFill>
              </a:rPr>
              <a:t>Volunteers must see their child once a month.</a:t>
            </a:r>
          </a:p>
          <a:p>
            <a:pPr marL="457200" lvl="3" indent="0">
              <a:buClr>
                <a:srgbClr val="FF0000"/>
              </a:buClr>
              <a:buNone/>
            </a:pPr>
            <a:endParaRPr lang="en-US" sz="3000" dirty="0">
              <a:solidFill>
                <a:srgbClr val="002060"/>
              </a:solidFill>
            </a:endParaRPr>
          </a:p>
          <a:p>
            <a:pPr lvl="3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3000" dirty="0">
                <a:solidFill>
                  <a:srgbClr val="002060"/>
                </a:solidFill>
              </a:rPr>
              <a:t>Cases typically last one year.  </a:t>
            </a:r>
          </a:p>
          <a:p>
            <a:pPr marL="457200" lvl="3" indent="0">
              <a:buClr>
                <a:srgbClr val="FF0000"/>
              </a:buClr>
              <a:buFont typeface="Wingdings 3" pitchFamily="18" charset="2"/>
              <a:buNone/>
            </a:pPr>
            <a:endParaRPr lang="en-US" sz="3000" dirty="0">
              <a:solidFill>
                <a:srgbClr val="002060"/>
              </a:solidFill>
            </a:endParaRPr>
          </a:p>
          <a:p>
            <a:pPr lvl="3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3000" dirty="0">
                <a:solidFill>
                  <a:srgbClr val="002060"/>
                </a:solidFill>
              </a:rPr>
              <a:t>Most volunteers spend between 5 and 10 hours a month on their case.</a:t>
            </a:r>
          </a:p>
          <a:p>
            <a:pPr marL="457200" lvl="3" indent="0">
              <a:buClr>
                <a:srgbClr val="FF0000"/>
              </a:buClr>
              <a:buFont typeface="Wingdings 3" pitchFamily="18" charset="2"/>
              <a:buNone/>
            </a:pPr>
            <a:endParaRPr lang="en-US" sz="3000" dirty="0">
              <a:solidFill>
                <a:srgbClr val="002060"/>
              </a:solidFill>
            </a:endParaRPr>
          </a:p>
          <a:p>
            <a:pPr lvl="3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3000" dirty="0">
                <a:solidFill>
                  <a:srgbClr val="002060"/>
                </a:solidFill>
              </a:rPr>
              <a:t>Case work may involve in-person meetings, virtual meetings, phone calls, emails and court time. </a:t>
            </a:r>
          </a:p>
          <a:p>
            <a:pPr marL="457200" lvl="3" indent="0">
              <a:buClr>
                <a:srgbClr val="FF0000"/>
              </a:buClr>
              <a:buNone/>
            </a:pPr>
            <a:r>
              <a:rPr lang="en-US" sz="3000" dirty="0">
                <a:solidFill>
                  <a:srgbClr val="002060"/>
                </a:solidFill>
              </a:rPr>
              <a:t> </a:t>
            </a:r>
          </a:p>
          <a:p>
            <a:pPr lvl="3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3000" dirty="0">
                <a:solidFill>
                  <a:srgbClr val="002060"/>
                </a:solidFill>
              </a:rPr>
              <a:t> CASA cases typically go to court every few months. In the course of your time as a volunteer, you could attend court several times. </a:t>
            </a:r>
          </a:p>
          <a:p>
            <a:pPr lvl="3"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sz="3000" dirty="0">
              <a:solidFill>
                <a:srgbClr val="002060"/>
              </a:solidFill>
            </a:endParaRPr>
          </a:p>
          <a:p>
            <a:pPr marL="457200" lvl="3" indent="0">
              <a:buClr>
                <a:srgbClr val="FF0000"/>
              </a:buClr>
              <a:buFont typeface="Wingdings 3" pitchFamily="18" charset="2"/>
              <a:buNone/>
            </a:pPr>
            <a:endParaRPr lang="en-US" sz="3000" dirty="0">
              <a:solidFill>
                <a:srgbClr val="002060"/>
              </a:solidFill>
            </a:endParaRPr>
          </a:p>
          <a:p>
            <a:pPr lvl="3"/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653534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qr code with black dots">
            <a:extLst>
              <a:ext uri="{FF2B5EF4-FFF2-40B4-BE49-F238E27FC236}">
                <a16:creationId xmlns:a16="http://schemas.microsoft.com/office/drawing/2014/main" id="{BBC966AB-0DAF-82C0-CB4D-45B6B459B5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9709" y="3472701"/>
            <a:ext cx="2506793" cy="250679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9A33654-0872-432D-8509-CFAD79AE0AF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04775">
            <a:solidFill>
              <a:srgbClr val="0044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E25D2A-1C18-4F80-9CFF-D6DF4A3ED76F}"/>
              </a:ext>
            </a:extLst>
          </p:cNvPr>
          <p:cNvSpPr/>
          <p:nvPr/>
        </p:nvSpPr>
        <p:spPr>
          <a:xfrm>
            <a:off x="287676" y="276225"/>
            <a:ext cx="11609797" cy="6296025"/>
          </a:xfrm>
          <a:prstGeom prst="rect">
            <a:avLst/>
          </a:prstGeom>
          <a:noFill/>
          <a:ln w="63500">
            <a:solidFill>
              <a:srgbClr val="EE31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C73EF42D-355C-4DD9-938B-29DBB39ADB4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41873" y="1485457"/>
            <a:ext cx="10888860" cy="4665177"/>
          </a:xfrm>
        </p:spPr>
        <p:txBody>
          <a:bodyPr>
            <a:normAutofit/>
          </a:bodyPr>
          <a:lstStyle/>
          <a:p>
            <a:pPr lvl="3"/>
            <a:endParaRPr lang="en-US" sz="5400" dirty="0"/>
          </a:p>
          <a:p>
            <a:endParaRPr lang="en-US" sz="5400" dirty="0"/>
          </a:p>
          <a:p>
            <a:r>
              <a:rPr lang="en-US" sz="5400" dirty="0"/>
              <a:t> 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9F940F8-D855-450B-BD2D-9AF6BA099908}"/>
              </a:ext>
            </a:extLst>
          </p:cNvPr>
          <p:cNvSpPr txBox="1"/>
          <p:nvPr/>
        </p:nvSpPr>
        <p:spPr>
          <a:xfrm>
            <a:off x="434109" y="1202595"/>
            <a:ext cx="11400734" cy="5314885"/>
          </a:xfrm>
          <a:prstGeom prst="rect">
            <a:avLst/>
          </a:prstGeom>
        </p:spPr>
        <p:txBody>
          <a:bodyPr vert="horz" lIns="91440" tIns="45720" rIns="91440" bIns="45720" numCol="2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endParaRPr lang="en-US" sz="1800" b="1" dirty="0">
              <a:solidFill>
                <a:srgbClr val="FF0000"/>
              </a:solidFill>
              <a:ea typeface="+mn-lt"/>
              <a:cs typeface="+mn-lt"/>
            </a:endParaRPr>
          </a:p>
          <a:p>
            <a:pPr marL="285750" indent="-285750"/>
            <a:endParaRPr lang="en-US" sz="1400" dirty="0">
              <a:ea typeface="+mn-lt"/>
              <a:cs typeface="+mn-lt"/>
            </a:endParaRPr>
          </a:p>
          <a:p>
            <a:pPr marL="285750" indent="-285750"/>
            <a:endParaRPr lang="en-US" dirty="0">
              <a:ea typeface="+mn-lt"/>
              <a:cs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E0DEF7-08ED-C05E-B5A8-2320F769F686}"/>
              </a:ext>
            </a:extLst>
          </p:cNvPr>
          <p:cNvSpPr txBox="1"/>
          <p:nvPr/>
        </p:nvSpPr>
        <p:spPr>
          <a:xfrm>
            <a:off x="428827" y="80200"/>
            <a:ext cx="11076317" cy="224676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endParaRPr lang="en-US" sz="2800" dirty="0">
              <a:solidFill>
                <a:srgbClr val="FF0000"/>
              </a:solidFill>
              <a:latin typeface="Open Sans"/>
              <a:ea typeface="Open Sans"/>
              <a:cs typeface="Open Sans"/>
            </a:endParaRPr>
          </a:p>
          <a:p>
            <a:pPr algn="ctr"/>
            <a:r>
              <a:rPr lang="en-US" sz="2800" dirty="0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I have some time! </a:t>
            </a:r>
            <a:endParaRPr lang="en-US" dirty="0"/>
          </a:p>
          <a:p>
            <a:pPr algn="ctr"/>
            <a:r>
              <a:rPr lang="en-US" sz="2800" dirty="0">
                <a:solidFill>
                  <a:srgbClr val="FF0000"/>
                </a:solidFill>
                <a:latin typeface="Open Sans" panose="020B0606030504020204" pitchFamily="34" charset="0"/>
              </a:rPr>
              <a:t>Count me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 in!”</a:t>
            </a:r>
          </a:p>
          <a:p>
            <a:pPr algn="ctr"/>
            <a:endParaRPr lang="en-US" sz="2800" dirty="0">
              <a:solidFill>
                <a:srgbClr val="FF0000"/>
              </a:solidFill>
              <a:latin typeface="Open Sans" panose="020B0606030504020204" pitchFamily="34" charset="0"/>
            </a:endParaRPr>
          </a:p>
          <a:p>
            <a:pPr algn="ctr"/>
            <a:r>
              <a:rPr lang="en-US" sz="2800" b="0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NEXT STEPS</a:t>
            </a:r>
          </a:p>
        </p:txBody>
      </p:sp>
      <p:sp>
        <p:nvSpPr>
          <p:cNvPr id="2" name="Content Placeholder 12">
            <a:extLst>
              <a:ext uri="{FF2B5EF4-FFF2-40B4-BE49-F238E27FC236}">
                <a16:creationId xmlns:a16="http://schemas.microsoft.com/office/drawing/2014/main" id="{35373AFD-B4DA-63AC-1EF2-6458D75F5E4B}"/>
              </a:ext>
            </a:extLst>
          </p:cNvPr>
          <p:cNvSpPr txBox="1">
            <a:spLocks/>
          </p:cNvSpPr>
          <p:nvPr/>
        </p:nvSpPr>
        <p:spPr>
          <a:xfrm>
            <a:off x="159898" y="2320452"/>
            <a:ext cx="11597993" cy="4351338"/>
          </a:xfrm>
          <a:prstGeom prst="rect">
            <a:avLst/>
          </a:prstGeom>
        </p:spPr>
        <p:txBody>
          <a:bodyPr vert="horz" lIns="45720" tIns="45720" rIns="45720" bIns="45720" rtlCol="0" anchor="t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02060"/>
                </a:solidFill>
              </a:rPr>
              <a:t>Complete an application.</a:t>
            </a:r>
            <a:endParaRPr lang="en-US"/>
          </a:p>
          <a:p>
            <a:pPr lvl="3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02060"/>
                </a:solidFill>
              </a:rPr>
              <a:t>Have a short telephone interview.  </a:t>
            </a:r>
          </a:p>
          <a:p>
            <a:pPr lvl="3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02060"/>
                </a:solidFill>
              </a:rPr>
              <a:t>Attend training. Next training starts November 5!</a:t>
            </a:r>
          </a:p>
          <a:p>
            <a:pPr lvl="4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002060"/>
                </a:solidFill>
              </a:rPr>
              <a:t>November 5 In-Person 11:30-1:30 Family Court Meeting Room</a:t>
            </a:r>
          </a:p>
          <a:p>
            <a:pPr lvl="4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002060"/>
                </a:solidFill>
              </a:rPr>
              <a:t>November 7 Virtual 11:30-1:30 </a:t>
            </a:r>
          </a:p>
          <a:p>
            <a:pPr lvl="4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002060"/>
                </a:solidFill>
              </a:rPr>
              <a:t>November 12 Virtual </a:t>
            </a:r>
            <a:r>
              <a:rPr lang="en-US" sz="2000" dirty="0">
                <a:solidFill>
                  <a:srgbClr val="002060"/>
                </a:solidFill>
                <a:latin typeface="TW Cen MT"/>
              </a:rPr>
              <a:t>11:30-1:30</a:t>
            </a:r>
          </a:p>
          <a:p>
            <a:pPr lvl="4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002060"/>
                </a:solidFill>
                <a:latin typeface="TW Cen MT"/>
              </a:rPr>
              <a:t>November 14 In-Person 11:30-1:30 Family Court Meeting Room</a:t>
            </a:r>
            <a:endParaRPr lang="en-US" sz="2000" dirty="0">
              <a:solidFill>
                <a:srgbClr val="002060"/>
              </a:solidFill>
            </a:endParaRPr>
          </a:p>
          <a:p>
            <a:pPr lvl="4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002060"/>
                </a:solidFill>
                <a:latin typeface="TW Cen MT"/>
              </a:rPr>
              <a:t>November 19 Virtual 11:30-1:30</a:t>
            </a:r>
          </a:p>
          <a:p>
            <a:pPr lvl="4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002060"/>
                </a:solidFill>
              </a:rPr>
              <a:t>November 21 In-Person </a:t>
            </a:r>
            <a:r>
              <a:rPr lang="en-US" sz="2000" dirty="0">
                <a:solidFill>
                  <a:srgbClr val="002060"/>
                </a:solidFill>
                <a:latin typeface="TW Cen MT"/>
              </a:rPr>
              <a:t>11:30-1:30 Family Court Meeting Room </a:t>
            </a:r>
            <a:endParaRPr lang="en-US" sz="2000" dirty="0">
              <a:solidFill>
                <a:srgbClr val="002060"/>
              </a:solidFill>
            </a:endParaRPr>
          </a:p>
          <a:p>
            <a:pPr lvl="4"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sz="2400" dirty="0">
              <a:solidFill>
                <a:srgbClr val="002060"/>
              </a:solidFill>
            </a:endParaRPr>
          </a:p>
          <a:p>
            <a:pPr lvl="4"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sz="3000" dirty="0">
              <a:solidFill>
                <a:srgbClr val="002060"/>
              </a:solidFill>
            </a:endParaRPr>
          </a:p>
          <a:p>
            <a:pPr marL="457200" lvl="3" indent="0">
              <a:buClr>
                <a:srgbClr val="FF0000"/>
              </a:buClr>
              <a:buFont typeface="Wingdings 3" pitchFamily="18" charset="2"/>
              <a:buNone/>
            </a:pPr>
            <a:endParaRPr lang="en-US" sz="3000" dirty="0">
              <a:solidFill>
                <a:srgbClr val="002060"/>
              </a:solidFill>
            </a:endParaRPr>
          </a:p>
          <a:p>
            <a:pPr lvl="3"/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8" name="Graphic 7" descr="Line arrow: Clockwise curve with solid fill">
            <a:extLst>
              <a:ext uri="{FF2B5EF4-FFF2-40B4-BE49-F238E27FC236}">
                <a16:creationId xmlns:a16="http://schemas.microsoft.com/office/drawing/2014/main" id="{1F4C166F-48BB-8A7C-4754-30E1B37D6B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9754890">
            <a:off x="8312295" y="2302739"/>
            <a:ext cx="1343094" cy="116502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EB6AA3A-CDE6-3BBF-BBEC-938970AEB1F3}"/>
              </a:ext>
            </a:extLst>
          </p:cNvPr>
          <p:cNvSpPr/>
          <p:nvPr/>
        </p:nvSpPr>
        <p:spPr>
          <a:xfrm>
            <a:off x="9694135" y="2439446"/>
            <a:ext cx="189946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Application</a:t>
            </a:r>
            <a:r>
              <a:rPr lang="en-US" sz="32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here</a:t>
            </a:r>
          </a:p>
        </p:txBody>
      </p:sp>
    </p:spTree>
    <p:extLst>
      <p:ext uri="{BB962C8B-B14F-4D97-AF65-F5344CB8AC3E}">
        <p14:creationId xmlns:p14="http://schemas.microsoft.com/office/powerpoint/2010/main" val="16163126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and orange poster with text and a heart&#10;&#10;Description automatically generated">
            <a:extLst>
              <a:ext uri="{FF2B5EF4-FFF2-40B4-BE49-F238E27FC236}">
                <a16:creationId xmlns:a16="http://schemas.microsoft.com/office/drawing/2014/main" id="{6E87559A-E324-7361-BC1B-E7D0B96854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31" y="0"/>
            <a:ext cx="5295938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16A9418-5FB0-46EC-AF4A-ED7AF6AC1F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5268" y="0"/>
            <a:ext cx="52959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458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9A33654-0872-432D-8509-CFAD79AE0AF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04775">
            <a:solidFill>
              <a:srgbClr val="0044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E25D2A-1C18-4F80-9CFF-D6DF4A3ED76F}"/>
              </a:ext>
            </a:extLst>
          </p:cNvPr>
          <p:cNvSpPr/>
          <p:nvPr/>
        </p:nvSpPr>
        <p:spPr>
          <a:xfrm>
            <a:off x="287676" y="276225"/>
            <a:ext cx="11609797" cy="6296025"/>
          </a:xfrm>
          <a:prstGeom prst="rect">
            <a:avLst/>
          </a:prstGeom>
          <a:noFill/>
          <a:ln w="63500">
            <a:solidFill>
              <a:srgbClr val="EE31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29C2250-1C5F-4AE3-95F7-DCF7EC8A3F6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07592" y="1243482"/>
            <a:ext cx="11369964" cy="4361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b="1" dirty="0">
                <a:solidFill>
                  <a:srgbClr val="00447C"/>
                </a:solidFill>
              </a:rPr>
            </a:br>
            <a:r>
              <a:rPr lang="en-US" sz="5400" b="1" dirty="0">
                <a:solidFill>
                  <a:srgbClr val="00447C"/>
                </a:solidFill>
              </a:rPr>
              <a:t>Board of Directors</a:t>
            </a:r>
            <a:br>
              <a:rPr lang="en-US" sz="5400" b="1" dirty="0">
                <a:solidFill>
                  <a:srgbClr val="00447C"/>
                </a:solidFill>
              </a:rPr>
            </a:br>
            <a:endParaRPr lang="en-US" b="1" dirty="0">
              <a:solidFill>
                <a:srgbClr val="00447C"/>
              </a:solidFill>
            </a:endParaRPr>
          </a:p>
          <a:p>
            <a:pPr algn="ctr"/>
            <a:r>
              <a:rPr lang="en-US" sz="2400" dirty="0">
                <a:solidFill>
                  <a:srgbClr val="00447C"/>
                </a:solidFill>
              </a:rPr>
              <a:t>President: Alex </a:t>
            </a:r>
            <a:r>
              <a:rPr lang="en-US" sz="2400" dirty="0" err="1">
                <a:solidFill>
                  <a:srgbClr val="00447C"/>
                </a:solidFill>
              </a:rPr>
              <a:t>LaGanke</a:t>
            </a:r>
            <a:r>
              <a:rPr lang="en-US" sz="2400" dirty="0">
                <a:solidFill>
                  <a:srgbClr val="00447C"/>
                </a:solidFill>
              </a:rPr>
              <a:t> </a:t>
            </a:r>
            <a:endParaRPr lang="en-US" sz="2400" dirty="0">
              <a:solidFill>
                <a:srgbClr val="00447C"/>
              </a:solidFill>
              <a:cs typeface="Calibri Light"/>
            </a:endParaRPr>
          </a:p>
          <a:p>
            <a:pPr algn="ctr"/>
            <a:r>
              <a:rPr lang="en-US" sz="2400" dirty="0">
                <a:solidFill>
                  <a:srgbClr val="00447C"/>
                </a:solidFill>
              </a:rPr>
              <a:t>Vice President: Suzanne Ashe</a:t>
            </a:r>
            <a:endParaRPr lang="en-US" sz="2400" dirty="0">
              <a:solidFill>
                <a:srgbClr val="00447C"/>
              </a:solidFill>
              <a:cs typeface="Calibri Light"/>
            </a:endParaRPr>
          </a:p>
          <a:p>
            <a:pPr algn="ctr"/>
            <a:r>
              <a:rPr lang="en-US" sz="2400" dirty="0">
                <a:solidFill>
                  <a:srgbClr val="00447C"/>
                </a:solidFill>
              </a:rPr>
              <a:t>Secretary: Cindy </a:t>
            </a:r>
            <a:r>
              <a:rPr lang="en-US" sz="2400" dirty="0" err="1">
                <a:solidFill>
                  <a:srgbClr val="00447C"/>
                </a:solidFill>
              </a:rPr>
              <a:t>DIllard</a:t>
            </a:r>
          </a:p>
          <a:p>
            <a:pPr algn="ctr"/>
            <a:r>
              <a:rPr lang="en-US" sz="2400" dirty="0">
                <a:solidFill>
                  <a:srgbClr val="00447C"/>
                </a:solidFill>
              </a:rPr>
              <a:t>Treasurer: Ryan Grauel </a:t>
            </a:r>
            <a:br>
              <a:rPr lang="en-US" sz="2400" dirty="0">
                <a:solidFill>
                  <a:srgbClr val="00447C"/>
                </a:solidFill>
              </a:rPr>
            </a:br>
            <a:br>
              <a:rPr lang="en-US" sz="2400" dirty="0">
                <a:solidFill>
                  <a:srgbClr val="00447C"/>
                </a:solidFill>
                <a:cs typeface="Calibri Light"/>
              </a:rPr>
            </a:br>
            <a:r>
              <a:rPr lang="en-US" sz="2400" dirty="0">
                <a:solidFill>
                  <a:srgbClr val="00447C"/>
                </a:solidFill>
              </a:rPr>
              <a:t>	</a:t>
            </a:r>
            <a:br>
              <a:rPr lang="en-US" sz="2400" dirty="0">
                <a:solidFill>
                  <a:srgbClr val="00447C"/>
                </a:solidFill>
              </a:rPr>
            </a:br>
            <a:br>
              <a:rPr lang="en-US" sz="2400" b="1" dirty="0"/>
            </a:br>
            <a:endParaRPr lang="en-US" sz="2400" dirty="0">
              <a:solidFill>
                <a:srgbClr val="00447C"/>
              </a:solidFill>
              <a:cs typeface="Calibri Ligh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E5454E-0200-22DA-0811-DA97C53556FF}"/>
              </a:ext>
            </a:extLst>
          </p:cNvPr>
          <p:cNvSpPr txBox="1"/>
          <p:nvPr/>
        </p:nvSpPr>
        <p:spPr>
          <a:xfrm>
            <a:off x="1730656" y="4759501"/>
            <a:ext cx="9021159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Tw Cen MT Condensed"/>
              </a:rPr>
              <a:t>Drake McGowin		S. Darrin Chatham  Patricia Osborne</a:t>
            </a:r>
            <a:endParaRPr lang="en-US" sz="2400">
              <a:solidFill>
                <a:srgbClr val="002060"/>
              </a:solidFill>
              <a:latin typeface="Tw Cen MT Condense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73436E-BC0B-7FA0-552B-B7E0C4D5E1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22" y="793630"/>
            <a:ext cx="1900743" cy="184174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32C4BAFA-0074-FA11-88EC-0978316BDAD6}"/>
              </a:ext>
            </a:extLst>
          </p:cNvPr>
          <p:cNvSpPr/>
          <p:nvPr/>
        </p:nvSpPr>
        <p:spPr>
          <a:xfrm>
            <a:off x="729528" y="707162"/>
            <a:ext cx="183715" cy="109168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1779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8DA9DB"/>
        </a:solidFill>
        <a:effectLst/>
      </p:bgPr>
    </p:bg>
    <p:spTree>
      <p:nvGrpSpPr>
        <p:cNvPr id="1" name="Shape 1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1" name="Google Shape;1671;p138"/>
          <p:cNvSpPr txBox="1"/>
          <p:nvPr/>
        </p:nvSpPr>
        <p:spPr>
          <a:xfrm>
            <a:off x="935266" y="423605"/>
            <a:ext cx="1053869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Contact Information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2" name="Google Shape;1672;p138"/>
          <p:cNvSpPr txBox="1"/>
          <p:nvPr/>
        </p:nvSpPr>
        <p:spPr>
          <a:xfrm>
            <a:off x="464274" y="3343402"/>
            <a:ext cx="5631600" cy="2108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r>
              <a:rPr lang="en-US" sz="2400" b="1" i="0" u="sng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Birmingham Division</a:t>
            </a: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4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342900" indent="-342900">
              <a:lnSpc>
                <a:spcPct val="107000"/>
              </a:lnSpc>
              <a:spcBef>
                <a:spcPts val="800"/>
              </a:spcBef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Quin Elmore</a:t>
            </a:r>
            <a:r>
              <a:rPr lang="en-US" sz="24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, Advocate Coordinator </a:t>
            </a:r>
            <a:r>
              <a:rPr lang="en-US" sz="2400" b="0" i="0" u="sng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qelmore</a:t>
            </a:r>
            <a:r>
              <a:rPr lang="en-US" sz="2400" b="0" i="0" u="sng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</a:t>
            </a:r>
            <a:r>
              <a:rPr lang="en-US" sz="2400" b="0" i="0" u="sng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2400" b="0" i="0" u="sng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asaofjeffco</a:t>
            </a:r>
            <a:r>
              <a:rPr lang="en-US" sz="2400" b="0" i="0" u="sng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.org</a:t>
            </a:r>
            <a:endParaRPr lang="en-US" sz="2400" b="0" i="0" u="sng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>
              <a:lnSpc>
                <a:spcPct val="107000"/>
              </a:lnSpc>
              <a:spcBef>
                <a:spcPts val="800"/>
              </a:spcBef>
              <a:buClr>
                <a:schemeClr val="lt1"/>
              </a:buClr>
              <a:buSzPts val="2400"/>
              <a:buFont typeface="Arial"/>
              <a:buChar char="•"/>
            </a:pPr>
            <a:endParaRPr sz="2400" b="0" i="0" u="sng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3" name="Google Shape;1673;p138"/>
          <p:cNvSpPr txBox="1"/>
          <p:nvPr/>
        </p:nvSpPr>
        <p:spPr>
          <a:xfrm>
            <a:off x="6116495" y="3343402"/>
            <a:ext cx="5995500" cy="313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07000"/>
              </a:lnSpc>
              <a:buSzPts val="2400"/>
            </a:pPr>
            <a:r>
              <a:rPr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     </a:t>
            </a:r>
            <a:r>
              <a:rPr lang="en-US" sz="2400" b="1" i="0" u="sng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Bessemer Division</a:t>
            </a:r>
          </a:p>
          <a:p>
            <a:pPr>
              <a:lnSpc>
                <a:spcPct val="107000"/>
              </a:lnSpc>
              <a:buSzPts val="2400"/>
            </a:pPr>
            <a:endParaRPr lang="en-US" sz="24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</a:endParaRPr>
          </a:p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Ashlei Dotson, Advocate Coordinator</a:t>
            </a:r>
          </a:p>
          <a:p>
            <a:pPr marR="0" lvl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</a:pP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r>
              <a:rPr lang="en-US" sz="2400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adotson@casaofjeffco.org</a:t>
            </a:r>
            <a:endParaRPr lang="it-IT" sz="24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</a:endParaRPr>
          </a:p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lang="it-IT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Katy Leverett, Advocate Coordinator</a:t>
            </a:r>
          </a:p>
          <a:p>
            <a:pPr marR="0" lvl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</a:pPr>
            <a:r>
              <a:rPr lang="it-IT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r>
              <a:rPr lang="it-IT" sz="2400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kleverett@casaofjeffco.org</a:t>
            </a:r>
            <a:endParaRPr lang="it-IT" sz="2400" b="0" i="0" u="sng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4" name="Google Shape;1674;p138"/>
          <p:cNvSpPr txBox="1"/>
          <p:nvPr/>
        </p:nvSpPr>
        <p:spPr>
          <a:xfrm>
            <a:off x="1263735" y="1254602"/>
            <a:ext cx="9387300" cy="23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Kelly Burke, Executive Director </a:t>
            </a: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sng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kburke@casaofjeffco.org</a:t>
            </a:r>
            <a:r>
              <a:rPr lang="en-US" sz="24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Christy Wright , Program Director</a:t>
            </a: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sng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cwright@casaofjeffco.org</a:t>
            </a:r>
            <a:r>
              <a:rPr lang="en-US" sz="24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5" name="Google Shape;1675;p138"/>
          <p:cNvSpPr txBox="1"/>
          <p:nvPr/>
        </p:nvSpPr>
        <p:spPr>
          <a:xfrm>
            <a:off x="443653" y="4911151"/>
            <a:ext cx="5334000" cy="882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Vivian Scott, Advocate Coordinator </a:t>
            </a:r>
            <a:r>
              <a:rPr lang="en-US" sz="2400" b="0" i="0" u="sng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vscott</a:t>
            </a:r>
            <a:r>
              <a:rPr lang="en-US" sz="2400" b="0" i="0" u="sng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</a:t>
            </a:r>
            <a:r>
              <a:rPr lang="en-US" sz="2400" b="0" i="0" u="sng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2400" b="0" i="0" u="sng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asaofjeffco</a:t>
            </a:r>
            <a:r>
              <a:rPr lang="en-US" sz="2400" b="0" i="0" u="sng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.org</a:t>
            </a:r>
            <a:r>
              <a:rPr lang="en-US" sz="24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54717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E9C6E8-386F-4EEE-9882-5CDB7AFEEFB3}"/>
              </a:ext>
            </a:extLst>
          </p:cNvPr>
          <p:cNvSpPr txBox="1"/>
          <p:nvPr/>
        </p:nvSpPr>
        <p:spPr>
          <a:xfrm>
            <a:off x="858981" y="529322"/>
            <a:ext cx="105386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n>
                  <a:solidFill>
                    <a:schemeClr val="bg1"/>
                  </a:solidFill>
                </a:ln>
                <a:solidFill>
                  <a:srgbClr val="EE3124"/>
                </a:solidFill>
                <a:latin typeface="Brandon Grotesque Regular" panose="020B0503020203060202" pitchFamily="34" charset="0"/>
              </a:rPr>
              <a:t>ORGANIZATION INFO</a:t>
            </a:r>
            <a:endParaRPr lang="en-US" sz="6600" dirty="0">
              <a:solidFill>
                <a:srgbClr val="FF0000"/>
              </a:solidFill>
              <a:latin typeface="Brandon Grotesque Regular" panose="020B050302020306020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3F7CE4-F320-4FF5-BADC-C51B81A31193}"/>
              </a:ext>
            </a:extLst>
          </p:cNvPr>
          <p:cNvSpPr txBox="1"/>
          <p:nvPr/>
        </p:nvSpPr>
        <p:spPr>
          <a:xfrm>
            <a:off x="1402403" y="1602665"/>
            <a:ext cx="9387192" cy="939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2800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Website: </a:t>
            </a:r>
            <a:r>
              <a:rPr lang="en-US" sz="2800" u="sng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www.casaofjeffersoncounty.org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8D525A-BD03-6759-4D03-299EE835C954}"/>
              </a:ext>
            </a:extLst>
          </p:cNvPr>
          <p:cNvSpPr txBox="1"/>
          <p:nvPr/>
        </p:nvSpPr>
        <p:spPr>
          <a:xfrm>
            <a:off x="1256921" y="2237180"/>
            <a:ext cx="96781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Social Media:</a:t>
            </a:r>
          </a:p>
          <a:p>
            <a:endParaRPr lang="en-US" sz="2800" dirty="0"/>
          </a:p>
          <a:p>
            <a:pPr algn="ctr"/>
            <a:endParaRPr lang="en-US" sz="2800" dirty="0"/>
          </a:p>
        </p:txBody>
      </p:sp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18C265CA-35B7-4C89-A221-CD313A05A6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847" y="2691627"/>
            <a:ext cx="971428" cy="97142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D6B819F-CB03-8B52-9ACD-8191FC508F7D}"/>
              </a:ext>
            </a:extLst>
          </p:cNvPr>
          <p:cNvSpPr txBox="1"/>
          <p:nvPr/>
        </p:nvSpPr>
        <p:spPr>
          <a:xfrm>
            <a:off x="3696474" y="2541833"/>
            <a:ext cx="486370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algn="ctr"/>
            <a:r>
              <a:rPr lang="en-US" sz="2800" dirty="0"/>
              <a:t>@casaofjeffersoncounty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  @casaofjeffersoncounty</a:t>
            </a:r>
          </a:p>
          <a:p>
            <a:pPr algn="ctr"/>
            <a:endParaRPr lang="en-US" sz="2800" dirty="0"/>
          </a:p>
          <a:p>
            <a:r>
              <a:rPr lang="en-US" sz="2800" dirty="0"/>
              <a:t>        @CASAofJeffCo</a:t>
            </a:r>
          </a:p>
          <a:p>
            <a:endParaRPr lang="en-US" sz="2800" dirty="0"/>
          </a:p>
          <a:p>
            <a:r>
              <a:rPr lang="en-US" sz="2800" dirty="0"/>
              <a:t>        @casaofjeffersoncounty</a:t>
            </a:r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F080BDA7-4509-CDEE-67D1-0DC1062E49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286" y="3557888"/>
            <a:ext cx="632550" cy="632550"/>
          </a:xfrm>
          <a:prstGeom prst="rect">
            <a:avLst/>
          </a:prstGeom>
        </p:spPr>
      </p:pic>
      <p:pic>
        <p:nvPicPr>
          <p:cNvPr id="19" name="Picture 18" descr="A picture containing ax, silhouette, vector graphics&#10;&#10;Description automatically generated">
            <a:extLst>
              <a:ext uri="{FF2B5EF4-FFF2-40B4-BE49-F238E27FC236}">
                <a16:creationId xmlns:a16="http://schemas.microsoft.com/office/drawing/2014/main" id="{C491338A-BA9E-30AD-ED1F-79CB01E582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745" y="4389433"/>
            <a:ext cx="760091" cy="6756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FCA8B5-01A9-AA21-73F8-4FDE34A107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211" y="5208951"/>
            <a:ext cx="868218" cy="8682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2CD9E68-A810-A140-465D-792E9C8838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090" y="5726177"/>
            <a:ext cx="4046807" cy="101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4149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ooden blocks with question marks">
            <a:extLst>
              <a:ext uri="{FF2B5EF4-FFF2-40B4-BE49-F238E27FC236}">
                <a16:creationId xmlns:a16="http://schemas.microsoft.com/office/drawing/2014/main" id="{0DB7E42C-5F96-F963-A482-E162416250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538" y="795417"/>
            <a:ext cx="9720072" cy="546754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5FBC8A4-4B47-7829-BC8B-DE52194D8AB0}"/>
              </a:ext>
            </a:extLst>
          </p:cNvPr>
          <p:cNvSpPr/>
          <p:nvPr/>
        </p:nvSpPr>
        <p:spPr>
          <a:xfrm>
            <a:off x="4623757" y="2840962"/>
            <a:ext cx="2717321" cy="166489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A33654-0872-432D-8509-CFAD79AE0AF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04775">
            <a:solidFill>
              <a:srgbClr val="0044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E25D2A-1C18-4F80-9CFF-D6DF4A3ED76F}"/>
              </a:ext>
            </a:extLst>
          </p:cNvPr>
          <p:cNvSpPr/>
          <p:nvPr/>
        </p:nvSpPr>
        <p:spPr>
          <a:xfrm>
            <a:off x="287676" y="276225"/>
            <a:ext cx="11609797" cy="6296025"/>
          </a:xfrm>
          <a:prstGeom prst="rect">
            <a:avLst/>
          </a:prstGeom>
          <a:noFill/>
          <a:ln w="63500">
            <a:solidFill>
              <a:srgbClr val="EE31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84DEEC-88DE-42F9-B738-26A5E8AE2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8587" y="2779379"/>
            <a:ext cx="9720072" cy="1499616"/>
          </a:xfrm>
        </p:spPr>
        <p:txBody>
          <a:bodyPr>
            <a:normAutofit/>
          </a:bodyPr>
          <a:lstStyle/>
          <a:p>
            <a:pPr algn="ctr"/>
            <a:br>
              <a:rPr lang="en-US" sz="3200" b="1" dirty="0">
                <a:solidFill>
                  <a:srgbClr val="00447C"/>
                </a:solidFill>
                <a:latin typeface="Brandon Grotesque Regular"/>
                <a:ea typeface="+mj-lt"/>
                <a:cs typeface="+mj-lt"/>
              </a:rPr>
            </a:br>
            <a:r>
              <a:rPr lang="en-US" sz="3200" b="1" dirty="0">
                <a:solidFill>
                  <a:srgbClr val="00447C"/>
                </a:solidFill>
                <a:latin typeface="Brandon Grotesque Regular"/>
                <a:ea typeface="+mj-lt"/>
                <a:cs typeface="+mj-lt"/>
              </a:rPr>
              <a:t>  Questions?</a:t>
            </a:r>
            <a:endParaRPr lang="en-US" sz="32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1710F9F-FEED-0A15-5C10-AD923B46CF20}"/>
              </a:ext>
            </a:extLst>
          </p:cNvPr>
          <p:cNvSpPr/>
          <p:nvPr/>
        </p:nvSpPr>
        <p:spPr>
          <a:xfrm>
            <a:off x="681135" y="718457"/>
            <a:ext cx="186612" cy="167951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204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9A33654-0872-432D-8509-CFAD79AE0AF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04775">
            <a:solidFill>
              <a:srgbClr val="0044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E25D2A-1C18-4F80-9CFF-D6DF4A3ED76F}"/>
              </a:ext>
            </a:extLst>
          </p:cNvPr>
          <p:cNvSpPr/>
          <p:nvPr/>
        </p:nvSpPr>
        <p:spPr>
          <a:xfrm>
            <a:off x="287676" y="276225"/>
            <a:ext cx="11609797" cy="6296025"/>
          </a:xfrm>
          <a:prstGeom prst="rect">
            <a:avLst/>
          </a:prstGeom>
          <a:noFill/>
          <a:ln w="63500">
            <a:solidFill>
              <a:srgbClr val="EE31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B4B916-7F16-4CB0-A588-28F94F81C210}"/>
              </a:ext>
            </a:extLst>
          </p:cNvPr>
          <p:cNvSpPr txBox="1"/>
          <p:nvPr/>
        </p:nvSpPr>
        <p:spPr>
          <a:xfrm>
            <a:off x="1118811" y="2731739"/>
            <a:ext cx="9947526" cy="25545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Brandon Grotesque Regular"/>
              </a:rPr>
              <a:t>Mission: </a:t>
            </a:r>
          </a:p>
          <a:p>
            <a:pPr algn="ctr"/>
            <a:r>
              <a:rPr lang="en-US" sz="3200" b="0" i="0" dirty="0">
                <a:solidFill>
                  <a:srgbClr val="010101"/>
                </a:solidFill>
                <a:effectLst/>
                <a:latin typeface="Open Sans" panose="020B0606030504020204" pitchFamily="34" charset="0"/>
              </a:rPr>
              <a:t>To support and promote court-appointed volunteer advocacy so every child who has experienced abuse or neglect in Jefferson County has a safe, permanent home and the opportunity to thrive.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96CAA7-A09D-4414-B2A0-B73C52D7B9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369" y="432435"/>
            <a:ext cx="1554410" cy="1506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993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9A33654-0872-432D-8509-CFAD79AE0AF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04775">
            <a:solidFill>
              <a:srgbClr val="0044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E25D2A-1C18-4F80-9CFF-D6DF4A3ED76F}"/>
              </a:ext>
            </a:extLst>
          </p:cNvPr>
          <p:cNvSpPr/>
          <p:nvPr/>
        </p:nvSpPr>
        <p:spPr>
          <a:xfrm>
            <a:off x="287676" y="276225"/>
            <a:ext cx="11609797" cy="6296025"/>
          </a:xfrm>
          <a:prstGeom prst="rect">
            <a:avLst/>
          </a:prstGeom>
          <a:noFill/>
          <a:ln w="63500">
            <a:solidFill>
              <a:srgbClr val="EE31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B78AB013-EB37-4A54-B7A0-A37960801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2538" y="707366"/>
            <a:ext cx="9720072" cy="1499616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00447C"/>
                </a:solidFill>
                <a:latin typeface="Brandon Grotesque Regular"/>
              </a:rPr>
              <a:t>History of CASA</a:t>
            </a:r>
            <a:br>
              <a:rPr lang="en-US" sz="4000" dirty="0">
                <a:solidFill>
                  <a:srgbClr val="00447C"/>
                </a:solidFill>
              </a:rPr>
            </a:br>
            <a:endParaRPr lang="en-US" sz="3600" dirty="0">
              <a:solidFill>
                <a:srgbClr val="00447C"/>
              </a:solidFill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C73EF42D-355C-4DD9-938B-29DBB39ADB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1296" y="1909657"/>
            <a:ext cx="10811737" cy="3986638"/>
          </a:xfrm>
        </p:spPr>
        <p:txBody>
          <a:bodyPr vert="horz" lIns="45720" tIns="45720" rIns="45720" bIns="45720" rtlCol="0" anchor="t">
            <a:normAutofit lnSpcReduction="10000"/>
          </a:bodyPr>
          <a:lstStyle/>
          <a:p>
            <a:pPr marL="0" indent="0" algn="ctr" fontAlgn="base">
              <a:buNone/>
            </a:pPr>
            <a:r>
              <a:rPr lang="en-US" b="1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1977</a:t>
            </a:r>
          </a:p>
          <a:p>
            <a:pPr marL="0" indent="0" algn="ctr" fontAlgn="base">
              <a:spcAft>
                <a:spcPts val="600"/>
              </a:spcAft>
              <a:buNone/>
            </a:pPr>
            <a:r>
              <a:rPr lang="en-US" sz="1800" dirty="0">
                <a:solidFill>
                  <a:srgbClr val="002060"/>
                </a:solidFill>
                <a:effectLst/>
                <a:latin typeface="Calibri"/>
                <a:ea typeface="Times New Roman" panose="02020603050405020304" pitchFamily="18" charset="0"/>
                <a:cs typeface="Calibri"/>
              </a:rPr>
              <a:t>In </a:t>
            </a:r>
            <a:r>
              <a:rPr lang="en-US" sz="2400" dirty="0">
                <a:solidFill>
                  <a:srgbClr val="FF0000"/>
                </a:solidFill>
                <a:effectLst/>
                <a:latin typeface="Calibri"/>
                <a:ea typeface="Times New Roman" panose="02020603050405020304" pitchFamily="18" charset="0"/>
                <a:cs typeface="Calibri"/>
              </a:rPr>
              <a:t>1977</a:t>
            </a:r>
            <a:r>
              <a:rPr lang="en-US" sz="2800" dirty="0">
                <a:solidFill>
                  <a:srgbClr val="FF0000"/>
                </a:solidFill>
                <a:effectLst/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  <a:r>
              <a:rPr lang="en-US" sz="1800" dirty="0">
                <a:solidFill>
                  <a:srgbClr val="002060"/>
                </a:solidFill>
                <a:effectLst/>
                <a:latin typeface="Calibri"/>
                <a:ea typeface="Times New Roman" panose="02020603050405020304" pitchFamily="18" charset="0"/>
                <a:cs typeface="Calibri"/>
              </a:rPr>
              <a:t>Seattle Judge David Soukup started a pilot Court Appointed Special Advocate (CASA) to recruit and train community volunteers to speak for the best interests of children in the courtroom. </a:t>
            </a:r>
          </a:p>
          <a:p>
            <a:pPr marL="0" indent="0" algn="ctr" fontAlgn="base">
              <a:spcAft>
                <a:spcPts val="600"/>
              </a:spcAft>
              <a:buNone/>
            </a:pPr>
            <a:endParaRPr lang="en-US" sz="1050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 algn="ctr" fontAlgn="base">
              <a:spcAft>
                <a:spcPts val="600"/>
              </a:spcAft>
              <a:buNone/>
            </a:pPr>
            <a:r>
              <a:rPr lang="en-US" sz="1800" dirty="0">
                <a:solidFill>
                  <a:srgbClr val="002060"/>
                </a:solidFill>
                <a:effectLst/>
                <a:latin typeface="Calibri"/>
                <a:ea typeface="Times New Roman" panose="02020603050405020304" pitchFamily="18" charset="0"/>
                <a:cs typeface="Calibri"/>
              </a:rPr>
              <a:t>The Alabama State CASA network was formed on September 24, </a:t>
            </a:r>
            <a:r>
              <a:rPr lang="en-US" sz="2400" dirty="0">
                <a:solidFill>
                  <a:srgbClr val="FF0000"/>
                </a:solidFill>
                <a:effectLst/>
                <a:latin typeface="Calibri"/>
                <a:ea typeface="Times New Roman" panose="02020603050405020304" pitchFamily="18" charset="0"/>
                <a:cs typeface="Calibri"/>
              </a:rPr>
              <a:t>1993</a:t>
            </a:r>
            <a:r>
              <a:rPr lang="en-US" sz="1800" dirty="0">
                <a:solidFill>
                  <a:srgbClr val="002060"/>
                </a:solidFill>
                <a:latin typeface="Calibri"/>
                <a:ea typeface="Times New Roman" panose="02020603050405020304" pitchFamily="18" charset="0"/>
                <a:cs typeface="Calibri"/>
              </a:rPr>
              <a:t>.</a:t>
            </a:r>
            <a:r>
              <a:rPr lang="en-US" sz="1800" dirty="0">
                <a:solidFill>
                  <a:srgbClr val="002060"/>
                </a:solidFill>
                <a:effectLst/>
                <a:latin typeface="Calibri"/>
                <a:ea typeface="Times New Roman" panose="02020603050405020304" pitchFamily="18" charset="0"/>
                <a:cs typeface="Calibri"/>
              </a:rPr>
              <a:t> The first three local CASA programs were in Jefferson, Madison, and Shelby counties. </a:t>
            </a:r>
          </a:p>
          <a:p>
            <a:pPr marL="0" indent="0" algn="ctr" fontAlgn="base">
              <a:spcAft>
                <a:spcPts val="600"/>
              </a:spcAft>
              <a:buNone/>
            </a:pPr>
            <a:endParaRPr lang="en-US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 algn="ctr" fontAlgn="base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sz="1800" dirty="0">
                <a:solidFill>
                  <a:srgbClr val="002060"/>
                </a:solidFill>
                <a:effectLst/>
                <a:latin typeface="Calibri"/>
                <a:ea typeface="Times New Roman" panose="02020603050405020304" pitchFamily="18" charset="0"/>
                <a:cs typeface="Calibri"/>
              </a:rPr>
              <a:t>Out of that, </a:t>
            </a:r>
            <a:r>
              <a:rPr lang="en-US" sz="2400" dirty="0">
                <a:solidFill>
                  <a:srgbClr val="FF0000"/>
                </a:solidFill>
                <a:effectLst/>
                <a:latin typeface="Calibri"/>
                <a:ea typeface="Times New Roman" panose="02020603050405020304" pitchFamily="18" charset="0"/>
                <a:cs typeface="Calibri"/>
              </a:rPr>
              <a:t>CASA of Jefferson County</a:t>
            </a:r>
            <a:r>
              <a:rPr lang="en-US" sz="2800" dirty="0">
                <a:solidFill>
                  <a:srgbClr val="FF0000"/>
                </a:solidFill>
                <a:effectLst/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  <a:r>
              <a:rPr lang="en-US" sz="1800" dirty="0">
                <a:solidFill>
                  <a:srgbClr val="002060"/>
                </a:solidFill>
                <a:effectLst/>
                <a:latin typeface="Calibri"/>
                <a:ea typeface="Times New Roman" panose="02020603050405020304" pitchFamily="18" charset="0"/>
                <a:cs typeface="Calibri"/>
              </a:rPr>
              <a:t>was established </a:t>
            </a:r>
            <a:r>
              <a:rPr lang="en-US" sz="1800" dirty="0">
                <a:solidFill>
                  <a:srgbClr val="002060"/>
                </a:solidFill>
                <a:latin typeface="Calibri"/>
                <a:ea typeface="Times New Roman" panose="02020603050405020304" pitchFamily="18" charset="0"/>
                <a:cs typeface="Calibri"/>
              </a:rPr>
              <a:t>and became</a:t>
            </a:r>
            <a:r>
              <a:rPr lang="en-US" sz="1800" dirty="0">
                <a:solidFill>
                  <a:srgbClr val="002060"/>
                </a:solidFill>
                <a:effectLst/>
                <a:latin typeface="Calibri"/>
                <a:ea typeface="Times New Roman" panose="02020603050405020304" pitchFamily="18" charset="0"/>
                <a:cs typeface="Calibri"/>
              </a:rPr>
              <a:t> a 501(c)3</a:t>
            </a:r>
            <a:r>
              <a:rPr lang="en-US" sz="1800" dirty="0">
                <a:solidFill>
                  <a:srgbClr val="002060"/>
                </a:solidFill>
                <a:latin typeface="Calibri"/>
                <a:ea typeface="Times New Roman" panose="02020603050405020304" pitchFamily="18" charset="0"/>
                <a:cs typeface="Calibri"/>
              </a:rPr>
              <a:t> </a:t>
            </a:r>
            <a:r>
              <a:rPr lang="en-US" sz="1800" dirty="0">
                <a:solidFill>
                  <a:srgbClr val="002060"/>
                </a:solidFill>
                <a:effectLst/>
                <a:latin typeface="Calibri"/>
                <a:ea typeface="Times New Roman" panose="02020603050405020304" pitchFamily="18" charset="0"/>
                <a:cs typeface="Calibri"/>
              </a:rPr>
              <a:t> and incorporated on July 15, </a:t>
            </a:r>
            <a:r>
              <a:rPr lang="en-US" sz="2400" dirty="0">
                <a:solidFill>
                  <a:srgbClr val="FF0000"/>
                </a:solidFill>
                <a:effectLst/>
                <a:latin typeface="Calibri"/>
                <a:ea typeface="Times New Roman" panose="02020603050405020304" pitchFamily="18" charset="0"/>
                <a:cs typeface="Calibri"/>
              </a:rPr>
              <a:t>2010</a:t>
            </a:r>
            <a:r>
              <a:rPr lang="en-US" sz="1800" dirty="0">
                <a:solidFill>
                  <a:srgbClr val="002060"/>
                </a:solidFill>
                <a:effectLst/>
                <a:latin typeface="Calibri"/>
                <a:ea typeface="Times New Roman" panose="02020603050405020304" pitchFamily="18" charset="0"/>
                <a:cs typeface="Calibri"/>
              </a:rPr>
              <a:t>.</a:t>
            </a:r>
            <a:endParaRPr lang="en-US" b="0" i="0" dirty="0">
              <a:solidFill>
                <a:srgbClr val="002060"/>
              </a:solidFill>
              <a:effectLst/>
              <a:latin typeface="Times New Roman"/>
              <a:ea typeface="Calibri"/>
              <a:cs typeface="Calibri"/>
            </a:endParaRPr>
          </a:p>
          <a:p>
            <a:pPr marL="0" indent="0" algn="ctr">
              <a:buNone/>
            </a:pPr>
            <a:endParaRPr lang="en-US" dirty="0">
              <a:solidFill>
                <a:srgbClr val="00447C"/>
              </a:solidFill>
            </a:endParaRP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00447C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75FC5AC-14AD-6A5C-F60D-5DDA461FD39F}"/>
              </a:ext>
            </a:extLst>
          </p:cNvPr>
          <p:cNvSpPr/>
          <p:nvPr/>
        </p:nvSpPr>
        <p:spPr>
          <a:xfrm>
            <a:off x="690113" y="707366"/>
            <a:ext cx="215661" cy="129396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766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young child lying on grass with her hands on her face">
            <a:extLst>
              <a:ext uri="{FF2B5EF4-FFF2-40B4-BE49-F238E27FC236}">
                <a16:creationId xmlns:a16="http://schemas.microsoft.com/office/drawing/2014/main" id="{D93A31F6-313A-744F-84EC-E2EEEFF76F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022" y="1293962"/>
            <a:ext cx="4866484" cy="40795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EF030E4-C1E2-1119-DDAA-7894960B43AF}"/>
              </a:ext>
            </a:extLst>
          </p:cNvPr>
          <p:cNvSpPr txBox="1"/>
          <p:nvPr/>
        </p:nvSpPr>
        <p:spPr>
          <a:xfrm>
            <a:off x="644896" y="1305341"/>
            <a:ext cx="6014696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1800" dirty="0">
              <a:solidFill>
                <a:srgbClr val="010101"/>
              </a:solidFill>
              <a:latin typeface="Open Sans" panose="020B0606030504020204" pitchFamily="34" charset="0"/>
            </a:endParaRPr>
          </a:p>
          <a:p>
            <a:pPr algn="ctr"/>
            <a:r>
              <a:rPr lang="en-US" sz="2800" b="0" i="0" dirty="0">
                <a:solidFill>
                  <a:srgbClr val="010101"/>
                </a:solidFill>
                <a:effectLst/>
                <a:latin typeface="Open Sans" panose="020B0606030504020204" pitchFamily="34" charset="0"/>
              </a:rPr>
              <a:t>Court Appointed Special Advocates of Jefferson County provides abused, neglected or abandoned children with a trained volunteer to advocate for the child’s best interest before family courts in Jefferson County.</a:t>
            </a:r>
          </a:p>
          <a:p>
            <a:pPr algn="ctr"/>
            <a:endParaRPr lang="en-US" sz="2800" dirty="0">
              <a:solidFill>
                <a:srgbClr val="010101"/>
              </a:solidFill>
              <a:latin typeface="Open Sans" panose="020B0606030504020204" pitchFamily="34" charset="0"/>
            </a:endParaRPr>
          </a:p>
          <a:p>
            <a:pPr algn="ctr"/>
            <a:r>
              <a:rPr lang="en-US" sz="2800" b="0" i="0" dirty="0">
                <a:solidFill>
                  <a:srgbClr val="010101"/>
                </a:solidFill>
                <a:effectLst/>
                <a:latin typeface="Open Sans" panose="020B0606030504020204" pitchFamily="34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Brandon Grotesque Regular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0022C0F-A582-0969-81FA-E38340F66749}"/>
              </a:ext>
            </a:extLst>
          </p:cNvPr>
          <p:cNvSpPr/>
          <p:nvPr/>
        </p:nvSpPr>
        <p:spPr>
          <a:xfrm>
            <a:off x="287676" y="276225"/>
            <a:ext cx="11609797" cy="6296025"/>
          </a:xfrm>
          <a:prstGeom prst="rect">
            <a:avLst/>
          </a:prstGeom>
          <a:noFill/>
          <a:ln w="63500">
            <a:solidFill>
              <a:srgbClr val="EE31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F9B4E8-33E3-2799-F6E4-C10536CA612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04775">
            <a:solidFill>
              <a:srgbClr val="0044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345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9A33654-0872-432D-8509-CFAD79AE0AF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04775">
            <a:solidFill>
              <a:srgbClr val="0044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E25D2A-1C18-4F80-9CFF-D6DF4A3ED76F}"/>
              </a:ext>
            </a:extLst>
          </p:cNvPr>
          <p:cNvSpPr/>
          <p:nvPr/>
        </p:nvSpPr>
        <p:spPr>
          <a:xfrm>
            <a:off x="287676" y="276225"/>
            <a:ext cx="11609797" cy="6296025"/>
          </a:xfrm>
          <a:prstGeom prst="rect">
            <a:avLst/>
          </a:prstGeom>
          <a:noFill/>
          <a:ln w="63500">
            <a:solidFill>
              <a:srgbClr val="EE31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B1C242-9299-401A-B6F2-9CB58F502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5524" y="319521"/>
            <a:ext cx="6134100" cy="620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482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BDB2F9B-B527-AC30-F645-D4A73A053224}"/>
              </a:ext>
            </a:extLst>
          </p:cNvPr>
          <p:cNvSpPr/>
          <p:nvPr/>
        </p:nvSpPr>
        <p:spPr>
          <a:xfrm>
            <a:off x="1381113" y="1655255"/>
            <a:ext cx="9387528" cy="4364966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A33654-0872-432D-8509-CFAD79AE0AF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04775">
            <a:solidFill>
              <a:srgbClr val="0044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E25D2A-1C18-4F80-9CFF-D6DF4A3ED76F}"/>
              </a:ext>
            </a:extLst>
          </p:cNvPr>
          <p:cNvSpPr/>
          <p:nvPr/>
        </p:nvSpPr>
        <p:spPr>
          <a:xfrm>
            <a:off x="287676" y="276225"/>
            <a:ext cx="11609797" cy="6296025"/>
          </a:xfrm>
          <a:prstGeom prst="rect">
            <a:avLst/>
          </a:prstGeom>
          <a:noFill/>
          <a:ln w="63500">
            <a:solidFill>
              <a:srgbClr val="EE31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E5C3A29-849E-4072-839E-D5A7A08317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95245" y="1988421"/>
            <a:ext cx="9273396" cy="4406417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rgbClr val="00447C"/>
                </a:solidFill>
              </a:rPr>
              <a:t>Lower health related outcomes than their peers</a:t>
            </a:r>
          </a:p>
          <a:p>
            <a:pPr algn="ctr"/>
            <a:r>
              <a:rPr lang="en-US" sz="2800" dirty="0">
                <a:solidFill>
                  <a:srgbClr val="00447C"/>
                </a:solidFill>
              </a:rPr>
              <a:t>30% of abused/neglected children suffer from chronic illness</a:t>
            </a:r>
          </a:p>
          <a:p>
            <a:pPr lvl="1" algn="ctr"/>
            <a:r>
              <a:rPr lang="en-US" sz="2800" dirty="0">
                <a:solidFill>
                  <a:srgbClr val="00447C"/>
                </a:solidFill>
              </a:rPr>
              <a:t>Asthma, allergies, diabetes, etc.</a:t>
            </a:r>
          </a:p>
          <a:p>
            <a:pPr algn="ctr"/>
            <a:r>
              <a:rPr lang="en-US" sz="2800" dirty="0">
                <a:solidFill>
                  <a:srgbClr val="00447C"/>
                </a:solidFill>
              </a:rPr>
              <a:t>35%-50% of abused and neglected children suffer from some type of mental illness</a:t>
            </a:r>
          </a:p>
          <a:p>
            <a:pPr algn="ctr"/>
            <a:r>
              <a:rPr lang="en-US" sz="2800" dirty="0">
                <a:solidFill>
                  <a:srgbClr val="00447C"/>
                </a:solidFill>
              </a:rPr>
              <a:t>Higher likelihood of learning and behavioral issues</a:t>
            </a:r>
          </a:p>
          <a:p>
            <a:pPr algn="ctr"/>
            <a:r>
              <a:rPr lang="en-US" sz="2800" dirty="0">
                <a:solidFill>
                  <a:srgbClr val="00447C"/>
                </a:solidFill>
              </a:rPr>
              <a:t>Higher risk of teen pregnancy and risky sexual behaviors</a:t>
            </a:r>
          </a:p>
          <a:p>
            <a:pPr algn="ctr"/>
            <a:endParaRPr lang="en-US" sz="2800" dirty="0">
              <a:solidFill>
                <a:srgbClr val="00447C"/>
              </a:solidFill>
            </a:endParaRPr>
          </a:p>
          <a:p>
            <a:pPr algn="ctr"/>
            <a:endParaRPr lang="en-US" sz="2800" dirty="0">
              <a:solidFill>
                <a:srgbClr val="00447C"/>
              </a:solidFill>
            </a:endParaRPr>
          </a:p>
          <a:p>
            <a:pPr algn="ctr"/>
            <a:endParaRPr lang="en-US" sz="2800" dirty="0">
              <a:solidFill>
                <a:srgbClr val="00447C"/>
              </a:solidFill>
            </a:endParaRPr>
          </a:p>
          <a:p>
            <a:pPr lvl="1" algn="ctr"/>
            <a:endParaRPr lang="en-US" sz="2800" dirty="0"/>
          </a:p>
          <a:p>
            <a:pPr lvl="1" algn="ctr"/>
            <a:endParaRPr lang="en-US" sz="2800" dirty="0"/>
          </a:p>
          <a:p>
            <a:pPr marL="0" indent="0" algn="ctr">
              <a:buNone/>
            </a:pPr>
            <a:endParaRPr lang="en-US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520F06-8413-4B42-B3DB-4A6244E42798}"/>
              </a:ext>
            </a:extLst>
          </p:cNvPr>
          <p:cNvSpPr txBox="1"/>
          <p:nvPr/>
        </p:nvSpPr>
        <p:spPr>
          <a:xfrm>
            <a:off x="1772816" y="837779"/>
            <a:ext cx="8640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rgbClr val="00447C"/>
                </a:solidFill>
              </a:rPr>
              <a:t>Abused and Neglected Children…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11AFBAC-F3AD-04A7-A41A-695A405CC183}"/>
              </a:ext>
            </a:extLst>
          </p:cNvPr>
          <p:cNvSpPr/>
          <p:nvPr/>
        </p:nvSpPr>
        <p:spPr>
          <a:xfrm>
            <a:off x="595223" y="603849"/>
            <a:ext cx="405441" cy="150962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596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  <p:par>
                    <p:cTn id="5" fill="hold" nodeType="clickPar">
                      <p:stCondLst>
                        <p:cond delay="indefinite"/>
                      </p:stCondLst>
                      <p:childTnLst>
                        <p:par>
                          <p:cTn id="6" fill="hold" nodeType="withGroup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9A33654-0872-432D-8509-CFAD79AE0AF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04775">
            <a:solidFill>
              <a:srgbClr val="0044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E25D2A-1C18-4F80-9CFF-D6DF4A3ED76F}"/>
              </a:ext>
            </a:extLst>
          </p:cNvPr>
          <p:cNvSpPr/>
          <p:nvPr/>
        </p:nvSpPr>
        <p:spPr>
          <a:xfrm>
            <a:off x="287676" y="276225"/>
            <a:ext cx="11609797" cy="6296025"/>
          </a:xfrm>
          <a:prstGeom prst="rect">
            <a:avLst/>
          </a:prstGeom>
          <a:noFill/>
          <a:ln w="63500">
            <a:solidFill>
              <a:srgbClr val="EE31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E5C3A29-849E-4072-839E-D5A7A08317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8670" y="2364988"/>
            <a:ext cx="10945841" cy="150962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The American Academy of Pediatrics has stated that adverse childhood experiences can be counterbalanced by </a:t>
            </a:r>
            <a:r>
              <a:rPr lang="en-US" sz="240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protective factors </a:t>
            </a:r>
            <a:r>
              <a:rPr lang="en-US" sz="240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and </a:t>
            </a:r>
            <a:r>
              <a:rPr lang="en-US" sz="240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healthy attachment relationships</a:t>
            </a:r>
            <a:r>
              <a:rPr lang="en-US" sz="240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. These protective factors can lead to increased motivation and the ability to engage and regulate emotions and behaviors.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520F06-8413-4B42-B3DB-4A6244E42798}"/>
              </a:ext>
            </a:extLst>
          </p:cNvPr>
          <p:cNvSpPr txBox="1"/>
          <p:nvPr/>
        </p:nvSpPr>
        <p:spPr>
          <a:xfrm>
            <a:off x="3182257" y="837779"/>
            <a:ext cx="55900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rgbClr val="00447C"/>
                </a:solidFill>
              </a:rPr>
              <a:t>CASA volunteers mitigate Adverse Childhood Experiences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11AFBAC-F3AD-04A7-A41A-695A405CC183}"/>
              </a:ext>
            </a:extLst>
          </p:cNvPr>
          <p:cNvSpPr/>
          <p:nvPr/>
        </p:nvSpPr>
        <p:spPr>
          <a:xfrm>
            <a:off x="595223" y="603849"/>
            <a:ext cx="405441" cy="150962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C799BD13-DC10-4D0F-E82A-8E461848DBE5}"/>
              </a:ext>
            </a:extLst>
          </p:cNvPr>
          <p:cNvSpPr txBox="1">
            <a:spLocks/>
          </p:cNvSpPr>
          <p:nvPr/>
        </p:nvSpPr>
        <p:spPr>
          <a:xfrm>
            <a:off x="284046" y="4271752"/>
            <a:ext cx="10945841" cy="1195755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Tw Cen MT" panose="020B0602020104020603" pitchFamily="34" charset="0"/>
              <a:buNone/>
            </a:pPr>
            <a:r>
              <a:rPr lang="en-US" sz="3200" dirty="0">
                <a:solidFill>
                  <a:srgbClr val="FF0000"/>
                </a:solidFill>
                <a:ea typeface="Calibri" panose="020F0502020204030204" pitchFamily="34" charset="0"/>
              </a:rPr>
              <a:t>     CASA = protective factor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783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  <p:par>
                    <p:cTn id="5" fill="hold" nodeType="clickPar">
                      <p:stCondLst>
                        <p:cond delay="indefinite"/>
                      </p:stCondLst>
                      <p:childTnLst>
                        <p:par>
                          <p:cTn id="6" fill="hold" nodeType="withGroup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63DE3D7-6B3D-47A2-9AE2-F9B4FFE9DF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225" y="751822"/>
            <a:ext cx="8915498" cy="562718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9A33654-0872-432D-8509-CFAD79AE0AF0}"/>
              </a:ext>
            </a:extLst>
          </p:cNvPr>
          <p:cNvSpPr/>
          <p:nvPr/>
        </p:nvSpPr>
        <p:spPr>
          <a:xfrm>
            <a:off x="9331" y="-43220"/>
            <a:ext cx="12192000" cy="6858000"/>
          </a:xfrm>
          <a:prstGeom prst="rect">
            <a:avLst/>
          </a:prstGeom>
          <a:noFill/>
          <a:ln w="104775">
            <a:solidFill>
              <a:srgbClr val="0044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E25D2A-1C18-4F80-9CFF-D6DF4A3ED76F}"/>
              </a:ext>
            </a:extLst>
          </p:cNvPr>
          <p:cNvSpPr/>
          <p:nvPr/>
        </p:nvSpPr>
        <p:spPr>
          <a:xfrm>
            <a:off x="422488" y="276223"/>
            <a:ext cx="11609797" cy="6296025"/>
          </a:xfrm>
          <a:prstGeom prst="rect">
            <a:avLst/>
          </a:prstGeom>
          <a:noFill/>
          <a:ln w="63500">
            <a:solidFill>
              <a:srgbClr val="EE31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5279F4-9799-4EF1-AF7D-B494F4BB77CE}"/>
              </a:ext>
            </a:extLst>
          </p:cNvPr>
          <p:cNvSpPr txBox="1"/>
          <p:nvPr/>
        </p:nvSpPr>
        <p:spPr>
          <a:xfrm>
            <a:off x="1929574" y="2980638"/>
            <a:ext cx="1276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EE3124"/>
                </a:solidFill>
                <a:latin typeface="Brandon Grotesque Regular" panose="020B0503020203060202" pitchFamily="34" charset="0"/>
              </a:rPr>
              <a:t>Learn</a:t>
            </a:r>
            <a:endParaRPr lang="en-US" dirty="0">
              <a:solidFill>
                <a:srgbClr val="EE3124"/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5A342B-7F2B-4BD1-BDBF-A9E642347364}"/>
              </a:ext>
            </a:extLst>
          </p:cNvPr>
          <p:cNvSpPr txBox="1"/>
          <p:nvPr/>
        </p:nvSpPr>
        <p:spPr>
          <a:xfrm>
            <a:off x="2567749" y="4692874"/>
            <a:ext cx="1474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EE3124"/>
                </a:solidFill>
                <a:latin typeface="Brandon Grotesque Regular" panose="020B0503020203060202" pitchFamily="34" charset="0"/>
              </a:rPr>
              <a:t>Engage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4DFFF2-5203-4B58-B55D-E67DDBAE9CB1}"/>
              </a:ext>
            </a:extLst>
          </p:cNvPr>
          <p:cNvSpPr txBox="1"/>
          <p:nvPr/>
        </p:nvSpPr>
        <p:spPr>
          <a:xfrm>
            <a:off x="4805832" y="5359240"/>
            <a:ext cx="2356850" cy="5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EE3124"/>
                </a:solidFill>
                <a:latin typeface="Brandon Grotesque Regular" panose="020B0503020203060202" pitchFamily="34" charset="0"/>
              </a:rPr>
              <a:t>Recommend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7141FEC-88FD-4B70-B820-1084F479CD67}"/>
              </a:ext>
            </a:extLst>
          </p:cNvPr>
          <p:cNvSpPr txBox="1"/>
          <p:nvPr/>
        </p:nvSpPr>
        <p:spPr>
          <a:xfrm>
            <a:off x="7503517" y="4692874"/>
            <a:ext cx="2096913" cy="5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EE3124"/>
                </a:solidFill>
                <a:latin typeface="Brandon Grotesque Regular" panose="020B0503020203060202" pitchFamily="34" charset="0"/>
              </a:rPr>
              <a:t>Collaborate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7A17297-B9DC-4A4D-A160-AE6C71B489EC}"/>
              </a:ext>
            </a:extLst>
          </p:cNvPr>
          <p:cNvSpPr txBox="1"/>
          <p:nvPr/>
        </p:nvSpPr>
        <p:spPr>
          <a:xfrm>
            <a:off x="8775795" y="2980639"/>
            <a:ext cx="1380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EE3124"/>
                </a:solidFill>
                <a:latin typeface="Brandon Grotesque Regular" panose="020B0503020203060202" pitchFamily="34" charset="0"/>
              </a:rPr>
              <a:t>Report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08A01D6-03F4-47FD-9E22-A59EDCD16B52}"/>
              </a:ext>
            </a:extLst>
          </p:cNvPr>
          <p:cNvSpPr txBox="1"/>
          <p:nvPr/>
        </p:nvSpPr>
        <p:spPr>
          <a:xfrm>
            <a:off x="4515449" y="2091406"/>
            <a:ext cx="315277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n>
                  <a:solidFill>
                    <a:srgbClr val="EE3124"/>
                  </a:solidFill>
                </a:ln>
                <a:solidFill>
                  <a:srgbClr val="00447C"/>
                </a:solidFill>
                <a:latin typeface="Brandon Grotesque Regular" panose="020B0503020203060202" pitchFamily="34" charset="0"/>
              </a:rPr>
              <a:t>Best-Interest</a:t>
            </a:r>
            <a:r>
              <a:rPr lang="en-US" sz="4000" b="1" dirty="0">
                <a:ln>
                  <a:solidFill>
                    <a:srgbClr val="EE3124"/>
                  </a:solidFill>
                </a:ln>
                <a:solidFill>
                  <a:srgbClr val="00447C"/>
                </a:solidFill>
                <a:latin typeface="Brandon Grotesque Regular" panose="020B0503020203060202" pitchFamily="34" charset="0"/>
              </a:rPr>
              <a:t> </a:t>
            </a:r>
            <a:r>
              <a:rPr lang="en-US" sz="3600" b="1" dirty="0">
                <a:ln>
                  <a:solidFill>
                    <a:srgbClr val="EE3124"/>
                  </a:solidFill>
                </a:ln>
                <a:solidFill>
                  <a:srgbClr val="00447C"/>
                </a:solidFill>
                <a:latin typeface="Brandon Grotesque Regular" panose="020B0503020203060202" pitchFamily="34" charset="0"/>
              </a:rPr>
              <a:t>Advocacy</a:t>
            </a:r>
          </a:p>
        </p:txBody>
      </p:sp>
    </p:spTree>
    <p:extLst>
      <p:ext uri="{BB962C8B-B14F-4D97-AF65-F5344CB8AC3E}">
        <p14:creationId xmlns:p14="http://schemas.microsoft.com/office/powerpoint/2010/main" val="975117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9A33654-0872-432D-8509-CFAD79AE0AF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04775">
            <a:solidFill>
              <a:srgbClr val="0044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E25D2A-1C18-4F80-9CFF-D6DF4A3ED76F}"/>
              </a:ext>
            </a:extLst>
          </p:cNvPr>
          <p:cNvSpPr/>
          <p:nvPr/>
        </p:nvSpPr>
        <p:spPr>
          <a:xfrm>
            <a:off x="287676" y="276225"/>
            <a:ext cx="11609797" cy="6296025"/>
          </a:xfrm>
          <a:prstGeom prst="rect">
            <a:avLst/>
          </a:prstGeom>
          <a:noFill/>
          <a:ln w="63500">
            <a:solidFill>
              <a:srgbClr val="EE31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E5C3A29-849E-4072-839E-D5A7A08317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5223" y="2176729"/>
            <a:ext cx="10945841" cy="3843491"/>
          </a:xfrm>
        </p:spPr>
        <p:txBody>
          <a:bodyPr>
            <a:noAutofit/>
          </a:bodyPr>
          <a:lstStyle/>
          <a:p>
            <a:pPr marL="0" indent="0">
              <a:buClr>
                <a:srgbClr val="FF0000"/>
              </a:buClr>
              <a:buNone/>
            </a:pPr>
            <a:r>
              <a:rPr lang="en-US" sz="2400" dirty="0">
                <a:solidFill>
                  <a:srgbClr val="002060"/>
                </a:solidFill>
              </a:rPr>
              <a:t>Children with advocates:</a:t>
            </a:r>
          </a:p>
          <a:p>
            <a:pPr lvl="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002060"/>
                </a:solidFill>
              </a:rPr>
              <a:t> are more likely to find a safe, permanent home</a:t>
            </a:r>
          </a:p>
          <a:p>
            <a:pPr lvl="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002060"/>
                </a:solidFill>
              </a:rPr>
              <a:t> spend less time in foster care </a:t>
            </a:r>
          </a:p>
          <a:p>
            <a:pPr lvl="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002060"/>
                </a:solidFill>
              </a:rPr>
              <a:t> less likely to be further victimized</a:t>
            </a:r>
          </a:p>
          <a:p>
            <a:pPr lvl="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002060"/>
                </a:solidFill>
              </a:rPr>
              <a:t> experience better educational outcomes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002060"/>
                </a:solidFill>
              </a:rPr>
              <a:t> find increased access to necessary resources and services</a:t>
            </a:r>
          </a:p>
          <a:p>
            <a:pPr lvl="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002060"/>
                </a:solidFill>
              </a:rPr>
              <a:t> less likely to become homeless, addicted, or incarcerated as an adult</a:t>
            </a:r>
          </a:p>
          <a:p>
            <a:pPr marL="0" lvl="0" indent="0">
              <a:buClr>
                <a:srgbClr val="FF0000"/>
              </a:buClr>
              <a:buNone/>
            </a:pP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520F06-8413-4B42-B3DB-4A6244E42798}"/>
              </a:ext>
            </a:extLst>
          </p:cNvPr>
          <p:cNvSpPr txBox="1"/>
          <p:nvPr/>
        </p:nvSpPr>
        <p:spPr>
          <a:xfrm>
            <a:off x="3182257" y="837779"/>
            <a:ext cx="55900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rgbClr val="00447C"/>
                </a:solidFill>
              </a:rPr>
              <a:t>CASA volunteers mitigate 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rgbClr val="FF0000"/>
                </a:solidFill>
              </a:rPr>
              <a:t>TRAUMA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11AFBAC-F3AD-04A7-A41A-695A405CC183}"/>
              </a:ext>
            </a:extLst>
          </p:cNvPr>
          <p:cNvSpPr/>
          <p:nvPr/>
        </p:nvSpPr>
        <p:spPr>
          <a:xfrm>
            <a:off x="595223" y="603849"/>
            <a:ext cx="405441" cy="150962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03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  <p:par>
                    <p:cTn id="5" fill="hold" nodeType="clickPar">
                      <p:stCondLst>
                        <p:cond delay="indefinite"/>
                      </p:stCondLst>
                      <p:childTnLst>
                        <p:par>
                          <p:cTn id="6" fill="hold" nodeType="withGroup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7019</TotalTime>
  <Words>1906</Words>
  <Application>Microsoft Office PowerPoint</Application>
  <PresentationFormat>Widescreen</PresentationFormat>
  <Paragraphs>311</Paragraphs>
  <Slides>19</Slides>
  <Notes>2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Integral</vt:lpstr>
      <vt:lpstr>PowerPoint Presentation</vt:lpstr>
      <vt:lpstr>PowerPoint Presentation</vt:lpstr>
      <vt:lpstr>History of CASA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Board of Directors  President: Alex LaGanke  Vice President: Suzanne Ashe Secretary: Cindy DIllard Treasurer: Ryan Grauel      </vt:lpstr>
      <vt:lpstr>PowerPoint Presentation</vt:lpstr>
      <vt:lpstr>PowerPoint Presentation</vt:lpstr>
      <vt:lpstr>  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Burke</dc:creator>
  <cp:lastModifiedBy>Kelly Burke</cp:lastModifiedBy>
  <cp:revision>167</cp:revision>
  <dcterms:created xsi:type="dcterms:W3CDTF">2023-08-10T15:01:31Z</dcterms:created>
  <dcterms:modified xsi:type="dcterms:W3CDTF">2024-09-05T16:23:08Z</dcterms:modified>
</cp:coreProperties>
</file>