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0" r:id="rId5"/>
    <p:sldId id="263" r:id="rId6"/>
    <p:sldId id="269" r:id="rId7"/>
    <p:sldId id="266" r:id="rId8"/>
    <p:sldId id="273" r:id="rId9"/>
    <p:sldId id="267" r:id="rId10"/>
    <p:sldId id="271" r:id="rId11"/>
    <p:sldId id="262" r:id="rId12"/>
    <p:sldId id="26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75FF"/>
    <a:srgbClr val="CAC5DD"/>
    <a:srgbClr val="CF75C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 varScale="1">
        <p:scale>
          <a:sx n="54" d="100"/>
          <a:sy n="54" d="100"/>
        </p:scale>
        <p:origin x="96" y="7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0.04745</cdr:x>
      <cdr:y>0.04696</cdr:y>
    </cdr:from>
    <cdr:to>
      <cdr:x>0.5016</cdr:x>
      <cdr:y>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3D519917-DE92-4A19-A419-A3497B81CE9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8114" y="211454"/>
          <a:ext cx="3331846" cy="333184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0.14131</cdr:x>
      <cdr:y>0.00121</cdr:y>
    </cdr:from>
    <cdr:to>
      <cdr:x>0.85829</cdr:x>
      <cdr:y>0.97951</cdr:y>
    </cdr:to>
    <cdr:pic>
      <cdr:nvPicPr>
        <cdr:cNvPr id="2" name="Picture 1">
          <a:extLst xmlns:a="http://schemas.openxmlformats.org/drawingml/2006/main">
            <a:ext uri="{FF2B5EF4-FFF2-40B4-BE49-F238E27FC236}">
              <a16:creationId xmlns:a16="http://schemas.microsoft.com/office/drawing/2014/main" id="{54D2C4DB-18FA-49E0-9E13-F0B91DD7D21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56654" y="4120"/>
          <a:ext cx="3331846" cy="333184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450EA-0581-4316-9173-7BEE0347CE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E9D66-C5E2-4810-9B07-EE0221CE5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D762E-703D-4499-AA68-F13ACFA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B86432-8E8B-477D-9CCD-9CFE818B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70160C-C9A9-463B-BC0E-99947CB1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95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9779-DB2F-42CD-88E8-98AE87E0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E7983F-54ED-47E1-90F8-22411447C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E720A-63D6-4920-A582-F71A4F54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0FEB6-587B-4D9C-A131-2A5EFE0CE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1B590-6FA0-4D71-8B87-48D8D4C1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66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AC2790-4253-4D10-8D63-C49AADDEE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DE4AC-B7F6-4C3A-AA6A-61707817E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B0727-7B8B-4165-843F-8234F252F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CAA0A-F824-4731-B976-25C718D72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236B-0D34-4202-87A0-B9BA5F1AE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7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09A1F-B12E-4CE6-9366-1C96EACEC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1DDC3-B9B9-4C9D-8019-998C1AE71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DFDE2-4AE9-4EA0-9A14-4D43F228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8EB01-1983-43D5-9311-DE2DF0DA3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EF7AB-C9B6-4B5A-BADD-79F42EDC3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7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BEFF-D0B1-410D-AE28-C2246F778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AB0E86-7D48-4BA8-B11E-5F516ABC8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5AA9D-0B08-44F9-A5B9-01B815F61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A9464-E837-4599-ABAA-7347B3F01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FBD6-E4C8-4AEF-8D8C-565025AA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2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88C0-9F07-4B25-927C-4A507DB9C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CABD6-C8A9-42FB-8161-E316643A0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48B98-3934-40EC-9E14-73E77223F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06F51-79CB-4B86-B27A-8B41ABB5C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7FD87-95BE-4C60-B854-94E0358B5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1C289-A6AA-496C-BF34-6E78D9AF3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1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ABA1F-DAEC-4CA4-8297-9924A1EE7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01C76-4853-4827-A37B-994D35D0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C108B-2CCF-4524-AB36-CB2DDF2DE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C105D2-D451-4DDD-86FA-DD279A02A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DA1ECE-96DA-4AE3-98BB-8BC0FB51A9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DBBA82-D145-415A-8148-7FECAA0E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2FC1F-9840-4E3A-94D5-72F5D13D1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24B94C-3BAF-478F-8D8C-6A41784B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34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4947-3B08-427C-B69F-2F6F756CB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555BC8-96BC-4D2D-8AEA-3E8831C4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E7286C-869D-4EA9-8E90-7482602AC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92F05-5301-4E34-A769-646FFC85F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3494B6-405D-4DF6-A3D3-7F2545E6B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64F4B-25AF-4E03-86DF-779B8388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E56A97-947E-4F01-BA3A-A227B021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9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D28C-2E48-4F03-824D-EDDBAC5C9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1F4CE-F907-4D79-81F1-A25F6B6F5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DC079-A379-4E1E-B2F9-D1CF0ADEE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865EE-38A5-4536-AB83-53DF09D9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B4615-7235-4E0C-B690-FA28F60F0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A0B90-5124-4D9A-9D6D-AC382FA0B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4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77089-9E87-455F-BB84-15F65EDA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FBE04-C42F-4F51-83E3-A918EFBD53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E2563D-7A06-4AFE-B5FF-F0804113E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96DC8B-C772-4565-8CDF-7E04C01A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93747-F4E2-4916-A212-E5C8F1E32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C7D72-41C1-4978-A736-B848196DC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3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85796-015D-4573-A753-1FE479BD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9ECF6-6EB6-4D30-B20E-4794C3D25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344EB-16C6-4098-86FF-C5615B9B0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440D-0474-43F5-83FE-43BCB5C26771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C27D9-730F-4675-BD2E-2A3E4D2B0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CC575-49ED-45D3-AC90-9C9F091EB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AE78-7E08-4F73-AED0-B60F104D7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3732F-007E-4107-AD1E-308CCA4266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</a:rPr>
              <a:t>Advocacy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269C42-998E-40AB-A14C-DD1E1828E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0778" y="3632183"/>
            <a:ext cx="9790444" cy="1655762"/>
          </a:xfrm>
        </p:spPr>
        <p:txBody>
          <a:bodyPr/>
          <a:lstStyle/>
          <a:p>
            <a:r>
              <a:rPr lang="en-US" sz="2800" b="1" dirty="0">
                <a:latin typeface="Arial Black" panose="020B0A04020102020204" pitchFamily="34" charset="0"/>
              </a:rPr>
              <a:t>What It Is, Why It Matters, and Practical Tips</a:t>
            </a:r>
          </a:p>
          <a:p>
            <a:endParaRPr lang="en-US" b="1" dirty="0">
              <a:latin typeface="Arial Black" panose="020B0A04020102020204" pitchFamily="34" charset="0"/>
            </a:endParaRPr>
          </a:p>
          <a:p>
            <a:r>
              <a:rPr lang="en-US" b="1" dirty="0">
                <a:latin typeface="Arial Black" panose="020B0A04020102020204" pitchFamily="34" charset="0"/>
              </a:rPr>
              <a:t>Emily Herring Bryan and Dr. Shelly Mize</a:t>
            </a:r>
          </a:p>
        </p:txBody>
      </p:sp>
    </p:spTree>
    <p:extLst>
      <p:ext uri="{BB962C8B-B14F-4D97-AF65-F5344CB8AC3E}">
        <p14:creationId xmlns:p14="http://schemas.microsoft.com/office/powerpoint/2010/main" val="28980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F1BAD-887D-48E5-A858-71322112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 Legislation Under Consideration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72DF6-AEAB-400B-9C53-0DD3BCCC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HB78 – proposes development of guidelines for screen time in early childhood settings</a:t>
            </a:r>
          </a:p>
          <a:p>
            <a:r>
              <a:rPr lang="en-US" dirty="0"/>
              <a:t>HB152 – repeals the statute that establishes the School of Social Work at the University of Alabama</a:t>
            </a:r>
          </a:p>
          <a:p>
            <a:r>
              <a:rPr lang="en-US" dirty="0"/>
              <a:t>HB187 – requires public schools to implement mobile emergency rapid response systems accessible to school personnel</a:t>
            </a:r>
          </a:p>
          <a:p>
            <a:r>
              <a:rPr lang="en-US" dirty="0"/>
              <a:t>HB41 – classifies certain sexual offenses to victims under 12 as capital offenses and permits the death penalty</a:t>
            </a:r>
          </a:p>
          <a:p>
            <a:r>
              <a:rPr lang="en-US" dirty="0"/>
              <a:t>HB189 – requires courts to notify school district of student charged with certain offenses</a:t>
            </a:r>
          </a:p>
          <a:p>
            <a:r>
              <a:rPr lang="en-US" dirty="0"/>
              <a:t>SB61 – requires regular cross-checks for Medicaid and food assistance; categorical eligibility for food assistance prohibited</a:t>
            </a:r>
          </a:p>
        </p:txBody>
      </p:sp>
    </p:spTree>
    <p:extLst>
      <p:ext uri="{BB962C8B-B14F-4D97-AF65-F5344CB8AC3E}">
        <p14:creationId xmlns:p14="http://schemas.microsoft.com/office/powerpoint/2010/main" val="1270978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75C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+ Thousand Speech Bubble Overlay ...">
            <a:extLst>
              <a:ext uri="{FF2B5EF4-FFF2-40B4-BE49-F238E27FC236}">
                <a16:creationId xmlns:a16="http://schemas.microsoft.com/office/drawing/2014/main" id="{C28C7A81-C4AA-44F9-ACC3-EFBAE2CD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 bwMode="auto">
          <a:xfrm>
            <a:off x="1868072" y="2906712"/>
            <a:ext cx="845585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9A2A1-BAC6-4078-B9FA-995677C0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5405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What does advocacy look like for you or your organization currently? What is working well? Where is there room for improvement or growth?</a:t>
            </a:r>
          </a:p>
        </p:txBody>
      </p:sp>
    </p:spTree>
    <p:extLst>
      <p:ext uri="{BB962C8B-B14F-4D97-AF65-F5344CB8AC3E}">
        <p14:creationId xmlns:p14="http://schemas.microsoft.com/office/powerpoint/2010/main" val="2511905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9649B-FFB7-4D2B-89B0-984501D2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Advocacy Resources in Alabama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F602D-D6B4-4478-898F-E58FC50D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6" y="5447532"/>
            <a:ext cx="3919538" cy="6461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Finding your legislators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ECDD33-8DFA-4C4E-9FEF-2BC6AC6CF7F3}"/>
              </a:ext>
            </a:extLst>
          </p:cNvPr>
          <p:cNvSpPr/>
          <p:nvPr/>
        </p:nvSpPr>
        <p:spPr>
          <a:xfrm>
            <a:off x="3869530" y="1742832"/>
            <a:ext cx="4452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Voices for Alabama’s Children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251D15-0E5A-440D-85CF-1D607FECE48A}"/>
              </a:ext>
            </a:extLst>
          </p:cNvPr>
          <p:cNvSpPr/>
          <p:nvPr/>
        </p:nvSpPr>
        <p:spPr>
          <a:xfrm>
            <a:off x="8118643" y="5447532"/>
            <a:ext cx="38638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A+ Education Partnership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3B1CFE-6963-404C-BAAE-5D061480EABD}"/>
              </a:ext>
            </a:extLst>
          </p:cNvPr>
          <p:cNvSpPr/>
          <p:nvPr/>
        </p:nvSpPr>
        <p:spPr>
          <a:xfrm>
            <a:off x="3346753" y="6334780"/>
            <a:ext cx="5498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Where else do you go for resources?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3172E-A315-4622-A9CF-E6DBA2015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2432649"/>
            <a:ext cx="2894315" cy="2894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505DB7-C82D-4177-9D68-23B51D30E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87" y="2432648"/>
            <a:ext cx="2894315" cy="2894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4A252F-0F4C-4A13-A8C9-9BB601312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43" y="2432647"/>
            <a:ext cx="2894315" cy="289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9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D2B1-156E-4F4F-BE85-CB2F7B84E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6964" y="1597025"/>
            <a:ext cx="800576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000" b="1" dirty="0"/>
              <a:t>Questions? Want to connect?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5000" b="1" dirty="0"/>
              <a:t>Emily Herring Bryan</a:t>
            </a:r>
          </a:p>
          <a:p>
            <a:pPr marL="0" indent="0">
              <a:buNone/>
            </a:pPr>
            <a:r>
              <a:rPr lang="en-US" sz="5000" b="1" dirty="0"/>
              <a:t>eherring@fairfieldk12.org</a:t>
            </a:r>
          </a:p>
          <a:p>
            <a:pPr marL="0" indent="0">
              <a:buNone/>
            </a:pPr>
            <a:endParaRPr lang="en-US" sz="2500" b="1" dirty="0"/>
          </a:p>
          <a:p>
            <a:pPr marL="0" indent="0">
              <a:buNone/>
            </a:pPr>
            <a:r>
              <a:rPr lang="en-US" sz="5000" b="1" dirty="0"/>
              <a:t>Dr. Shelly Mize</a:t>
            </a:r>
          </a:p>
          <a:p>
            <a:pPr marL="0" indent="0">
              <a:buNone/>
            </a:pPr>
            <a:r>
              <a:rPr lang="en-US" sz="5000" b="1" dirty="0"/>
              <a:t>mizes@jccal.org</a:t>
            </a:r>
          </a:p>
        </p:txBody>
      </p:sp>
    </p:spTree>
    <p:extLst>
      <p:ext uri="{BB962C8B-B14F-4D97-AF65-F5344CB8AC3E}">
        <p14:creationId xmlns:p14="http://schemas.microsoft.com/office/powerpoint/2010/main" val="2597280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0D87D-95E8-460C-9418-E2128492E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Advocacy?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42972-A3C8-4DBD-BC34-A6E1B1CEB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Educating decision-makers about issues</a:t>
            </a:r>
          </a:p>
          <a:p>
            <a:r>
              <a:rPr lang="en-US" b="1" dirty="0"/>
              <a:t>Speaking up for community needs because others may not have the power to do so</a:t>
            </a:r>
          </a:p>
          <a:p>
            <a:r>
              <a:rPr lang="en-US" b="1" dirty="0"/>
              <a:t>Promoting policy solutions that align with your mission</a:t>
            </a:r>
          </a:p>
          <a:p>
            <a:r>
              <a:rPr lang="en-US" b="1" dirty="0"/>
              <a:t>Engaging the public in civic participation</a:t>
            </a:r>
          </a:p>
          <a:p>
            <a:r>
              <a:rPr lang="en-US" b="1" dirty="0"/>
              <a:t>Advocacy ≠ lobbying ≠ campaigning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455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E7DEC-8B14-4780-8443-83D8F9AC4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Advocacy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E6483-C8D8-4D7B-961E-E40737C22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Nonprofits see community needs firsthand</a:t>
            </a:r>
          </a:p>
          <a:p>
            <a:r>
              <a:rPr lang="en-US" b="1" dirty="0"/>
              <a:t>Policies directly affect the people we serve</a:t>
            </a:r>
          </a:p>
          <a:p>
            <a:r>
              <a:rPr lang="en-US" b="1" dirty="0"/>
              <a:t>Advocacy helps create systems change, not just temporary fixes</a:t>
            </a:r>
          </a:p>
          <a:p>
            <a:r>
              <a:rPr lang="en-US" b="1" dirty="0"/>
              <a:t>Nonprofits are trusted messengers</a:t>
            </a:r>
          </a:p>
          <a:p>
            <a:r>
              <a:rPr lang="en-US" b="1" dirty="0"/>
              <a:t>Advocacy amplifies impact beyond programs alone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3225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C5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A5BBF-9BC4-4D26-B45F-65822DBE4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Advocacy is a MUST in Our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C9FC-4C6E-42DA-9B74-3EA87B3A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060" y="1690688"/>
            <a:ext cx="6049107" cy="6096655"/>
          </a:xfrm>
        </p:spPr>
        <p:txBody>
          <a:bodyPr/>
          <a:lstStyle/>
          <a:p>
            <a:r>
              <a:rPr lang="en-US" dirty="0"/>
              <a:t>YOU are the subject-matter expert!</a:t>
            </a:r>
          </a:p>
          <a:p>
            <a:r>
              <a:rPr lang="en-US" dirty="0"/>
              <a:t>Your voice adds credibility</a:t>
            </a:r>
          </a:p>
          <a:p>
            <a:r>
              <a:rPr lang="en-US" dirty="0"/>
              <a:t>Policymakers need real-world insight, which you have!</a:t>
            </a:r>
          </a:p>
          <a:p>
            <a:r>
              <a:rPr lang="en-US" dirty="0"/>
              <a:t>Advocacy aligns with nonprofit missions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You don’t have to be an expert at politics to be an advocate!</a:t>
            </a:r>
          </a:p>
          <a:p>
            <a:endParaRPr lang="en-US" dirty="0"/>
          </a:p>
        </p:txBody>
      </p:sp>
      <p:pic>
        <p:nvPicPr>
          <p:cNvPr id="4098" name="Picture 2" descr="Expert Name Tag Sticker Shirt Worker ...">
            <a:extLst>
              <a:ext uri="{FF2B5EF4-FFF2-40B4-BE49-F238E27FC236}">
                <a16:creationId xmlns:a16="http://schemas.microsoft.com/office/drawing/2014/main" id="{BED827E5-232D-4ADB-896B-7453B2D063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34"/>
          <a:stretch/>
        </p:blipFill>
        <p:spPr bwMode="auto">
          <a:xfrm>
            <a:off x="6691941" y="2169816"/>
            <a:ext cx="5257152" cy="31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eaching Health Advocacy – #slowchathealth">
            <a:extLst>
              <a:ext uri="{FF2B5EF4-FFF2-40B4-BE49-F238E27FC236}">
                <a16:creationId xmlns:a16="http://schemas.microsoft.com/office/drawing/2014/main" id="{43DD81A5-58CA-47FE-835A-C6D27A143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CFEB54-1C27-4E7E-9F20-1FA41E94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31006">
            <a:off x="5281617" y="12303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Effective</a:t>
            </a:r>
            <a:br>
              <a:rPr lang="en-US" b="1" dirty="0"/>
            </a:br>
            <a:r>
              <a:rPr lang="en-US" b="1" dirty="0"/>
              <a:t>Advocacy</a:t>
            </a:r>
            <a:br>
              <a:rPr lang="en-US" b="1" dirty="0"/>
            </a:br>
            <a:r>
              <a:rPr lang="en-US" b="1" dirty="0"/>
              <a:t>Combines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93A9A3-F118-422A-B3F6-4685D5C4581A}"/>
              </a:ext>
            </a:extLst>
          </p:cNvPr>
          <p:cNvSpPr/>
          <p:nvPr/>
        </p:nvSpPr>
        <p:spPr>
          <a:xfrm rot="20946957">
            <a:off x="504262" y="3612504"/>
            <a:ext cx="1718740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Data</a:t>
            </a:r>
          </a:p>
          <a:p>
            <a:r>
              <a:rPr lang="en-US" sz="2600" dirty="0"/>
              <a:t>(what’s</a:t>
            </a:r>
          </a:p>
          <a:p>
            <a:r>
              <a:rPr lang="en-US" sz="2600" dirty="0"/>
              <a:t>happening)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007C8F-F21D-443B-A987-90C591C57A0D}"/>
              </a:ext>
            </a:extLst>
          </p:cNvPr>
          <p:cNvSpPr/>
          <p:nvPr/>
        </p:nvSpPr>
        <p:spPr>
          <a:xfrm rot="810066">
            <a:off x="2922684" y="3156006"/>
            <a:ext cx="1389098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Stories</a:t>
            </a:r>
          </a:p>
          <a:p>
            <a:r>
              <a:rPr lang="en-US" sz="2600" dirty="0"/>
              <a:t>(who is</a:t>
            </a:r>
          </a:p>
          <a:p>
            <a:r>
              <a:rPr lang="en-US" sz="2600" dirty="0"/>
              <a:t>affected)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0D2A74-9EA4-4E62-A94C-341CAAC3713D}"/>
              </a:ext>
            </a:extLst>
          </p:cNvPr>
          <p:cNvSpPr/>
          <p:nvPr/>
        </p:nvSpPr>
        <p:spPr>
          <a:xfrm rot="171995">
            <a:off x="7591350" y="4003781"/>
            <a:ext cx="195130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Solutions</a:t>
            </a:r>
          </a:p>
          <a:p>
            <a:r>
              <a:rPr lang="en-US" sz="2600" dirty="0"/>
              <a:t>(what should</a:t>
            </a:r>
          </a:p>
          <a:p>
            <a:r>
              <a:rPr lang="en-US" sz="2600" dirty="0"/>
              <a:t>change)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214361-892B-41A7-931C-9873170A9C1F}"/>
              </a:ext>
            </a:extLst>
          </p:cNvPr>
          <p:cNvSpPr/>
          <p:nvPr/>
        </p:nvSpPr>
        <p:spPr>
          <a:xfrm rot="705374">
            <a:off x="10191035" y="3555325"/>
            <a:ext cx="362539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/>
              <a:t>Expected</a:t>
            </a:r>
          </a:p>
          <a:p>
            <a:r>
              <a:rPr lang="en-US" sz="2600" b="1" dirty="0"/>
              <a:t>Outcomes</a:t>
            </a:r>
          </a:p>
          <a:p>
            <a:r>
              <a:rPr lang="en-US" sz="2600" dirty="0"/>
              <a:t>(what you</a:t>
            </a:r>
          </a:p>
          <a:p>
            <a:r>
              <a:rPr lang="en-US" sz="2600" dirty="0"/>
              <a:t>hope to see)</a:t>
            </a:r>
          </a:p>
        </p:txBody>
      </p:sp>
    </p:spTree>
    <p:extLst>
      <p:ext uri="{BB962C8B-B14F-4D97-AF65-F5344CB8AC3E}">
        <p14:creationId xmlns:p14="http://schemas.microsoft.com/office/powerpoint/2010/main" val="325547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75CF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+ Thousand Speech Bubble Overlay ...">
            <a:extLst>
              <a:ext uri="{FF2B5EF4-FFF2-40B4-BE49-F238E27FC236}">
                <a16:creationId xmlns:a16="http://schemas.microsoft.com/office/drawing/2014/main" id="{C28C7A81-C4AA-44F9-ACC3-EFBAE2CD72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57"/>
          <a:stretch/>
        </p:blipFill>
        <p:spPr bwMode="auto">
          <a:xfrm>
            <a:off x="1868072" y="2906712"/>
            <a:ext cx="8455856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9A2A1-BAC6-4078-B9FA-995677C03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383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If you could change one policy impacting your organization or clients, what would you change?</a:t>
            </a:r>
          </a:p>
        </p:txBody>
      </p:sp>
    </p:spTree>
    <p:extLst>
      <p:ext uri="{BB962C8B-B14F-4D97-AF65-F5344CB8AC3E}">
        <p14:creationId xmlns:p14="http://schemas.microsoft.com/office/powerpoint/2010/main" val="275675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E0690C7A-8FF3-4ECF-9B73-75A8D6A4356A}"/>
              </a:ext>
            </a:extLst>
          </p:cNvPr>
          <p:cNvGraphicFramePr/>
          <p:nvPr>
            <p:extLst/>
          </p:nvPr>
        </p:nvGraphicFramePr>
        <p:xfrm>
          <a:off x="5269086" y="4146324"/>
          <a:ext cx="4890914" cy="2330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object 2"/>
          <p:cNvGrpSpPr/>
          <p:nvPr/>
        </p:nvGrpSpPr>
        <p:grpSpPr>
          <a:xfrm>
            <a:off x="1" y="0"/>
            <a:ext cx="5263231" cy="6858000"/>
            <a:chOff x="0" y="0"/>
            <a:chExt cx="7894847" cy="10287000"/>
          </a:xfrm>
        </p:grpSpPr>
        <p:sp>
          <p:nvSpPr>
            <p:cNvPr id="3" name="object 3"/>
            <p:cNvSpPr/>
            <p:nvPr/>
          </p:nvSpPr>
          <p:spPr>
            <a:xfrm>
              <a:off x="0" y="8652079"/>
              <a:ext cx="7876540" cy="9525"/>
            </a:xfrm>
            <a:custGeom>
              <a:avLst/>
              <a:gdLst/>
              <a:ahLst/>
              <a:cxnLst/>
              <a:rect l="l" t="t" r="r" b="b"/>
              <a:pathLst>
                <a:path w="7876540" h="9525">
                  <a:moveTo>
                    <a:pt x="0" y="9524"/>
                  </a:moveTo>
                  <a:lnTo>
                    <a:pt x="0" y="0"/>
                  </a:lnTo>
                  <a:lnTo>
                    <a:pt x="7876288" y="0"/>
                  </a:lnTo>
                  <a:lnTo>
                    <a:pt x="7876288" y="9524"/>
                  </a:lnTo>
                  <a:lnTo>
                    <a:pt x="0" y="95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  <p:sp>
          <p:nvSpPr>
            <p:cNvPr id="5" name="object 5"/>
            <p:cNvSpPr/>
            <p:nvPr/>
          </p:nvSpPr>
          <p:spPr>
            <a:xfrm>
              <a:off x="7885322" y="0"/>
              <a:ext cx="9525" cy="10287000"/>
            </a:xfrm>
            <a:custGeom>
              <a:avLst/>
              <a:gdLst/>
              <a:ahLst/>
              <a:cxnLst/>
              <a:rect l="l" t="t" r="r" b="b"/>
              <a:pathLst>
                <a:path w="9525" h="10287000">
                  <a:moveTo>
                    <a:pt x="9524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524" y="0"/>
                  </a:lnTo>
                  <a:lnTo>
                    <a:pt x="9524" y="102869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0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2300" y="368448"/>
            <a:ext cx="4011930" cy="1985138"/>
          </a:xfrm>
          <a:prstGeom prst="rect">
            <a:avLst/>
          </a:prstGeom>
        </p:spPr>
        <p:txBody>
          <a:bodyPr vert="horz" wrap="square" lIns="0" tIns="105833" rIns="0" bIns="0" rtlCol="0" anchor="ctr">
            <a:spAutoFit/>
          </a:bodyPr>
          <a:lstStyle/>
          <a:p>
            <a:pPr marL="8467" marR="3387">
              <a:lnSpc>
                <a:spcPts val="7300"/>
              </a:lnSpc>
              <a:spcBef>
                <a:spcPts val="833"/>
              </a:spcBef>
            </a:pPr>
            <a:r>
              <a:rPr sz="6667" spc="-7" dirty="0">
                <a:solidFill>
                  <a:srgbClr val="000000"/>
                </a:solidFill>
                <a:latin typeface="Garamond"/>
                <a:cs typeface="Garamond"/>
              </a:rPr>
              <a:t>Quantifying </a:t>
            </a:r>
            <a:r>
              <a:rPr sz="6667" dirty="0">
                <a:solidFill>
                  <a:srgbClr val="000000"/>
                </a:solidFill>
                <a:latin typeface="Garamond"/>
                <a:cs typeface="Garamond"/>
              </a:rPr>
              <a:t>the</a:t>
            </a:r>
            <a:r>
              <a:rPr sz="6667" spc="-250" dirty="0">
                <a:solidFill>
                  <a:srgbClr val="000000"/>
                </a:solidFill>
                <a:latin typeface="Garamond"/>
                <a:cs typeface="Garamond"/>
              </a:rPr>
              <a:t> </a:t>
            </a:r>
            <a:r>
              <a:rPr sz="6667" spc="-53" dirty="0">
                <a:solidFill>
                  <a:srgbClr val="000000"/>
                </a:solidFill>
                <a:latin typeface="Garamond"/>
                <a:cs typeface="Garamond"/>
              </a:rPr>
              <a:t>Problem</a:t>
            </a:r>
            <a:endParaRPr sz="6667" dirty="0">
              <a:latin typeface="Garamond"/>
              <a:cs typeface="Garamond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84732" y="2662456"/>
            <a:ext cx="1851025" cy="18510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38231" y="1233682"/>
            <a:ext cx="1029123" cy="5216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334" dirty="0">
                <a:latin typeface="Arial"/>
                <a:cs typeface="Arial"/>
              </a:rPr>
              <a:t>1</a:t>
            </a:r>
            <a:r>
              <a:rPr sz="3334" spc="-120" dirty="0">
                <a:latin typeface="Arial"/>
                <a:cs typeface="Arial"/>
              </a:rPr>
              <a:t> </a:t>
            </a:r>
            <a:r>
              <a:rPr sz="3334" dirty="0">
                <a:latin typeface="Arial"/>
                <a:cs typeface="Arial"/>
              </a:rPr>
              <a:t>in</a:t>
            </a:r>
            <a:r>
              <a:rPr sz="3334" spc="-113" dirty="0">
                <a:latin typeface="Arial"/>
                <a:cs typeface="Arial"/>
              </a:rPr>
              <a:t> </a:t>
            </a:r>
            <a:r>
              <a:rPr lang="en-US" sz="3334" spc="-33" dirty="0">
                <a:latin typeface="Arial"/>
                <a:cs typeface="Arial"/>
              </a:rPr>
              <a:t>3</a:t>
            </a:r>
            <a:endParaRPr sz="3334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4384" y="3282724"/>
            <a:ext cx="811953" cy="5216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3334" spc="-130" dirty="0">
                <a:latin typeface="Arial"/>
                <a:cs typeface="Arial"/>
              </a:rPr>
              <a:t>80%</a:t>
            </a:r>
            <a:endParaRPr sz="3334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46902" y="5080768"/>
            <a:ext cx="811953" cy="521639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3334" spc="-130" dirty="0">
                <a:latin typeface="Arial"/>
                <a:cs typeface="Arial"/>
              </a:rPr>
              <a:t>22</a:t>
            </a:r>
            <a:r>
              <a:rPr sz="3334" spc="-130" dirty="0">
                <a:latin typeface="Arial"/>
                <a:cs typeface="Arial"/>
              </a:rPr>
              <a:t>%</a:t>
            </a:r>
            <a:endParaRPr sz="3334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82027" y="922845"/>
            <a:ext cx="2573443" cy="93670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ct val="115300"/>
              </a:lnSpc>
              <a:spcBef>
                <a:spcPts val="63"/>
              </a:spcBef>
            </a:pPr>
            <a:r>
              <a:rPr spc="-40" dirty="0">
                <a:latin typeface="Arial"/>
                <a:cs typeface="Arial"/>
              </a:rPr>
              <a:t>students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80" dirty="0">
                <a:latin typeface="Arial"/>
                <a:cs typeface="Arial"/>
              </a:rPr>
              <a:t>have</a:t>
            </a:r>
            <a:r>
              <a:rPr spc="-47" dirty="0">
                <a:latin typeface="Arial"/>
                <a:cs typeface="Arial"/>
              </a:rPr>
              <a:t> </a:t>
            </a:r>
            <a:r>
              <a:rPr lang="en-US" spc="-33" dirty="0">
                <a:latin typeface="Arial"/>
                <a:cs typeface="Arial"/>
              </a:rPr>
              <a:t>experienced poor</a:t>
            </a:r>
            <a:r>
              <a:rPr spc="-70" dirty="0">
                <a:latin typeface="Arial"/>
                <a:cs typeface="Arial"/>
              </a:rPr>
              <a:t> </a:t>
            </a:r>
            <a:r>
              <a:rPr spc="-17" dirty="0">
                <a:latin typeface="Arial"/>
                <a:cs typeface="Arial"/>
              </a:rPr>
              <a:t>mental</a:t>
            </a:r>
            <a:r>
              <a:rPr spc="-90" dirty="0">
                <a:latin typeface="Arial"/>
                <a:cs typeface="Arial"/>
              </a:rPr>
              <a:t> </a:t>
            </a:r>
            <a:r>
              <a:rPr spc="-7" dirty="0">
                <a:latin typeface="Arial"/>
                <a:cs typeface="Arial"/>
              </a:rPr>
              <a:t>health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62179" y="2588734"/>
            <a:ext cx="1915583" cy="1892355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ct val="115300"/>
              </a:lnSpc>
              <a:spcBef>
                <a:spcPts val="63"/>
              </a:spcBef>
            </a:pPr>
            <a:r>
              <a:rPr dirty="0">
                <a:latin typeface="Arial"/>
                <a:cs typeface="Arial"/>
              </a:rPr>
              <a:t>of</a:t>
            </a:r>
            <a:r>
              <a:rPr spc="-27" dirty="0">
                <a:latin typeface="Arial"/>
                <a:cs typeface="Arial"/>
              </a:rPr>
              <a:t> </a:t>
            </a:r>
            <a:r>
              <a:rPr spc="-7" dirty="0">
                <a:latin typeface="Arial"/>
                <a:cs typeface="Arial"/>
              </a:rPr>
              <a:t>children</a:t>
            </a:r>
            <a:r>
              <a:rPr spc="-2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with</a:t>
            </a:r>
            <a:r>
              <a:rPr spc="-23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a </a:t>
            </a:r>
            <a:r>
              <a:rPr spc="-17" dirty="0">
                <a:latin typeface="Arial"/>
                <a:cs typeface="Arial"/>
              </a:rPr>
              <a:t>mental</a:t>
            </a:r>
            <a:r>
              <a:rPr spc="-97" dirty="0">
                <a:latin typeface="Arial"/>
                <a:cs typeface="Arial"/>
              </a:rPr>
              <a:t> </a:t>
            </a:r>
            <a:r>
              <a:rPr spc="-7" dirty="0">
                <a:latin typeface="Arial"/>
                <a:cs typeface="Arial"/>
              </a:rPr>
              <a:t>health disorder</a:t>
            </a:r>
            <a:r>
              <a:rPr spc="-93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</a:t>
            </a:r>
            <a:r>
              <a:rPr spc="-93" dirty="0">
                <a:latin typeface="Arial"/>
                <a:cs typeface="Arial"/>
              </a:rPr>
              <a:t> </a:t>
            </a:r>
            <a:r>
              <a:rPr spc="-17" dirty="0">
                <a:latin typeface="Arial"/>
                <a:cs typeface="Arial"/>
              </a:rPr>
              <a:t>not </a:t>
            </a:r>
            <a:r>
              <a:rPr spc="-47" dirty="0">
                <a:latin typeface="Arial"/>
                <a:cs typeface="Arial"/>
              </a:rPr>
              <a:t>receive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30" dirty="0">
                <a:latin typeface="Arial"/>
                <a:cs typeface="Arial"/>
              </a:rPr>
              <a:t>care</a:t>
            </a:r>
            <a:r>
              <a:rPr spc="-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from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33" dirty="0">
                <a:latin typeface="Arial"/>
                <a:cs typeface="Arial"/>
              </a:rPr>
              <a:t>a </a:t>
            </a:r>
            <a:r>
              <a:rPr spc="-17" dirty="0">
                <a:latin typeface="Arial"/>
                <a:cs typeface="Arial"/>
              </a:rPr>
              <a:t>mental</a:t>
            </a:r>
            <a:r>
              <a:rPr spc="-97" dirty="0">
                <a:latin typeface="Arial"/>
                <a:cs typeface="Arial"/>
              </a:rPr>
              <a:t> </a:t>
            </a:r>
            <a:r>
              <a:rPr spc="-7" dirty="0">
                <a:latin typeface="Arial"/>
                <a:cs typeface="Arial"/>
              </a:rPr>
              <a:t>health provider</a:t>
            </a:r>
            <a:endParaRPr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30913" y="5207000"/>
            <a:ext cx="3699087" cy="936709"/>
          </a:xfrm>
          <a:prstGeom prst="rect">
            <a:avLst/>
          </a:prstGeom>
        </p:spPr>
        <p:txBody>
          <a:bodyPr vert="horz" wrap="square" lIns="0" tIns="8043" rIns="0" bIns="0" rtlCol="0">
            <a:spAutoFit/>
          </a:bodyPr>
          <a:lstStyle/>
          <a:p>
            <a:pPr marL="8467" marR="3387">
              <a:lnSpc>
                <a:spcPct val="115300"/>
              </a:lnSpc>
              <a:spcBef>
                <a:spcPts val="63"/>
              </a:spcBef>
            </a:pPr>
            <a:r>
              <a:rPr lang="en-US" spc="-57" dirty="0">
                <a:latin typeface="Arial"/>
                <a:cs typeface="Arial"/>
              </a:rPr>
              <a:t>of all teens seriously considered attempting suicide and 10% of teens attempted suicide</a:t>
            </a:r>
            <a:endParaRPr dirty="0">
              <a:latin typeface="Arial"/>
              <a:cs typeface="Arial"/>
            </a:endParaRP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53A28E7-DB7D-409C-94FA-ED3CF7A22E13}"/>
              </a:ext>
            </a:extLst>
          </p:cNvPr>
          <p:cNvGraphicFramePr/>
          <p:nvPr>
            <p:extLst/>
          </p:nvPr>
        </p:nvGraphicFramePr>
        <p:xfrm>
          <a:off x="5150781" y="382787"/>
          <a:ext cx="3098032" cy="2270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959AC6-67CB-4F31-8A2E-7B0035B605D1}"/>
              </a:ext>
            </a:extLst>
          </p:cNvPr>
          <p:cNvSpPr txBox="1"/>
          <p:nvPr/>
        </p:nvSpPr>
        <p:spPr>
          <a:xfrm>
            <a:off x="8737345" y="139769"/>
            <a:ext cx="322556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dirty="0">
                <a:latin typeface="Arial" panose="020B0604020202020204" pitchFamily="34" charset="0"/>
                <a:cs typeface="Arial" panose="020B0604020202020204" pitchFamily="34" charset="0"/>
              </a:rPr>
              <a:t>Per the most recent CDC statistics...</a:t>
            </a:r>
          </a:p>
        </p:txBody>
      </p:sp>
      <p:sp>
        <p:nvSpPr>
          <p:cNvPr id="17" name="Freeform 3">
            <a:extLst>
              <a:ext uri="{FF2B5EF4-FFF2-40B4-BE49-F238E27FC236}">
                <a16:creationId xmlns:a16="http://schemas.microsoft.com/office/drawing/2014/main" id="{AE5B618C-0C3C-4837-8A2B-A7F1AAAB561C}"/>
              </a:ext>
            </a:extLst>
          </p:cNvPr>
          <p:cNvSpPr/>
          <p:nvPr/>
        </p:nvSpPr>
        <p:spPr>
          <a:xfrm>
            <a:off x="1147103" y="2452895"/>
            <a:ext cx="3096995" cy="4440135"/>
          </a:xfrm>
          <a:custGeom>
            <a:avLst/>
            <a:gdLst/>
            <a:ahLst/>
            <a:cxnLst/>
            <a:rect l="l" t="t" r="r" b="b"/>
            <a:pathLst>
              <a:path w="5740146" h="8229600">
                <a:moveTo>
                  <a:pt x="0" y="0"/>
                </a:moveTo>
                <a:lnTo>
                  <a:pt x="5740146" y="0"/>
                </a:lnTo>
                <a:lnTo>
                  <a:pt x="574014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6DB829-787E-43DE-9A46-C45DD2DAF1F7}"/>
              </a:ext>
            </a:extLst>
          </p:cNvPr>
          <p:cNvSpPr/>
          <p:nvPr/>
        </p:nvSpPr>
        <p:spPr>
          <a:xfrm>
            <a:off x="3048000" y="401364"/>
            <a:ext cx="6096000" cy="27076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67"/>
              </a:spcBef>
            </a:pPr>
            <a:r>
              <a:rPr lang="en-US" sz="2600" spc="67" dirty="0">
                <a:solidFill>
                  <a:srgbClr val="9975FF"/>
                </a:solidFill>
                <a:latin typeface="Arial"/>
                <a:cs typeface="Arial"/>
              </a:rPr>
              <a:t>Student Voice</a:t>
            </a:r>
            <a:endParaRPr lang="en-US" sz="2600" dirty="0">
              <a:latin typeface="Arial"/>
              <a:cs typeface="Arial"/>
            </a:endParaRPr>
          </a:p>
          <a:p>
            <a:pPr marL="12700" marR="5080" lvl="0" algn="ctr">
              <a:lnSpc>
                <a:spcPct val="116700"/>
              </a:lnSpc>
              <a:spcBef>
                <a:spcPts val="2085"/>
              </a:spcBef>
              <a:defRPr/>
            </a:pPr>
            <a:r>
              <a:rPr lang="en-US" sz="2200" kern="0" spc="100" dirty="0">
                <a:solidFill>
                  <a:sysClr val="windowText" lastClr="000000"/>
                </a:solidFill>
                <a:latin typeface="Arial"/>
                <a:cs typeface="Arial"/>
              </a:rPr>
              <a:t>“I have had depression for three years, but my family members are the type of people who don’t believe in depression</a:t>
            </a:r>
            <a:r>
              <a:rPr lang="en-US" sz="2200" kern="0" spc="-10" dirty="0">
                <a:solidFill>
                  <a:sysClr val="windowText" lastClr="000000"/>
                </a:solidFill>
                <a:latin typeface="Arial"/>
                <a:cs typeface="Arial"/>
              </a:rPr>
              <a:t>. They tell me that nothing is wrong with me and that I have it better than most people. I feel stuck.”</a:t>
            </a:r>
            <a:endParaRPr lang="en-US" sz="220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E088BE-4BFA-44E9-BC03-A0DECF8A163F}"/>
              </a:ext>
            </a:extLst>
          </p:cNvPr>
          <p:cNvSpPr/>
          <p:nvPr/>
        </p:nvSpPr>
        <p:spPr>
          <a:xfrm>
            <a:off x="3048000" y="3749035"/>
            <a:ext cx="6096000" cy="285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44" marR="3387" algn="ctr">
              <a:lnSpc>
                <a:spcPct val="116700"/>
              </a:lnSpc>
              <a:spcBef>
                <a:spcPts val="63"/>
              </a:spcBef>
            </a:pPr>
            <a:r>
              <a:rPr lang="en-US" sz="2600" spc="67" dirty="0">
                <a:solidFill>
                  <a:srgbClr val="9975FF"/>
                </a:solidFill>
                <a:latin typeface="Arial"/>
                <a:cs typeface="Arial"/>
              </a:rPr>
              <a:t>Student Voice</a:t>
            </a:r>
            <a:endParaRPr lang="en-US" sz="2600" dirty="0">
              <a:latin typeface="Arial"/>
              <a:cs typeface="Arial"/>
            </a:endParaRPr>
          </a:p>
          <a:p>
            <a:pPr marL="8044" marR="3387" algn="ctr">
              <a:lnSpc>
                <a:spcPct val="116700"/>
              </a:lnSpc>
              <a:spcBef>
                <a:spcPts val="63"/>
              </a:spcBef>
            </a:pPr>
            <a:endParaRPr lang="en-US" spc="-7" dirty="0">
              <a:latin typeface="Arial"/>
              <a:cs typeface="Arial"/>
            </a:endParaRPr>
          </a:p>
          <a:p>
            <a:pPr marL="8044" marR="3387" algn="ctr">
              <a:lnSpc>
                <a:spcPct val="116700"/>
              </a:lnSpc>
              <a:spcBef>
                <a:spcPts val="63"/>
              </a:spcBef>
            </a:pPr>
            <a:r>
              <a:rPr lang="en-US" sz="2200" spc="-7" dirty="0">
                <a:latin typeface="Arial"/>
                <a:cs typeface="Arial"/>
              </a:rPr>
              <a:t>“Nobody</a:t>
            </a:r>
            <a:r>
              <a:rPr lang="en-US" sz="2200" spc="-87" dirty="0">
                <a:latin typeface="Arial"/>
                <a:cs typeface="Arial"/>
              </a:rPr>
              <a:t> </a:t>
            </a:r>
            <a:r>
              <a:rPr lang="en-US" sz="2200" spc="-80" dirty="0">
                <a:latin typeface="Arial"/>
                <a:cs typeface="Arial"/>
              </a:rPr>
              <a:t>else</a:t>
            </a:r>
            <a:r>
              <a:rPr lang="en-US" sz="2200" spc="-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in</a:t>
            </a:r>
            <a:r>
              <a:rPr lang="en-US" sz="2200" spc="-67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67" dirty="0">
                <a:latin typeface="Arial"/>
                <a:cs typeface="Arial"/>
              </a:rPr>
              <a:t> </a:t>
            </a:r>
            <a:r>
              <a:rPr lang="en-US" sz="2200" spc="-40" dirty="0">
                <a:latin typeface="Arial"/>
                <a:cs typeface="Arial"/>
              </a:rPr>
              <a:t>school</a:t>
            </a:r>
            <a:r>
              <a:rPr lang="en-US" sz="2200" spc="-67" dirty="0">
                <a:latin typeface="Arial"/>
                <a:cs typeface="Arial"/>
              </a:rPr>
              <a:t> </a:t>
            </a:r>
            <a:r>
              <a:rPr lang="en-US" sz="2200" spc="-13" dirty="0">
                <a:latin typeface="Arial"/>
                <a:cs typeface="Arial"/>
              </a:rPr>
              <a:t>building</a:t>
            </a:r>
            <a:r>
              <a:rPr lang="en-US" sz="2200" spc="-67" dirty="0">
                <a:latin typeface="Arial"/>
                <a:cs typeface="Arial"/>
              </a:rPr>
              <a:t> </a:t>
            </a:r>
            <a:r>
              <a:rPr lang="en-US" sz="2200" spc="-7" dirty="0">
                <a:latin typeface="Arial"/>
                <a:cs typeface="Arial"/>
              </a:rPr>
              <a:t>knows </a:t>
            </a:r>
            <a:r>
              <a:rPr lang="en-US" sz="2200" dirty="0">
                <a:latin typeface="Arial"/>
                <a:cs typeface="Arial"/>
              </a:rPr>
              <a:t>this,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but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my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mom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spc="-13" dirty="0">
                <a:latin typeface="Arial"/>
                <a:cs typeface="Arial"/>
              </a:rPr>
              <a:t>died from cancer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spc="-20" dirty="0">
                <a:latin typeface="Arial"/>
                <a:cs typeface="Arial"/>
              </a:rPr>
              <a:t>last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spc="-7" dirty="0">
                <a:latin typeface="Arial"/>
                <a:cs typeface="Arial"/>
              </a:rPr>
              <a:t>year.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got</a:t>
            </a:r>
            <a:r>
              <a:rPr lang="en-US" sz="2200" spc="-76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put</a:t>
            </a:r>
            <a:r>
              <a:rPr lang="en-US" sz="2200" spc="-80" dirty="0">
                <a:latin typeface="Arial"/>
                <a:cs typeface="Arial"/>
              </a:rPr>
              <a:t> </a:t>
            </a:r>
            <a:r>
              <a:rPr lang="en-US" sz="2200" spc="-17" dirty="0">
                <a:latin typeface="Arial"/>
                <a:cs typeface="Arial"/>
              </a:rPr>
              <a:t>out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40" dirty="0">
                <a:latin typeface="Arial"/>
                <a:cs typeface="Arial"/>
              </a:rPr>
              <a:t>school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90" dirty="0">
                <a:latin typeface="Arial"/>
                <a:cs typeface="Arial"/>
              </a:rPr>
              <a:t>because</a:t>
            </a:r>
            <a:r>
              <a:rPr lang="en-US" sz="2200" spc="-27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didn’t</a:t>
            </a:r>
            <a:r>
              <a:rPr lang="en-US" sz="2200" spc="-27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feel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like</a:t>
            </a:r>
            <a:r>
              <a:rPr lang="en-US" sz="2200" spc="-30" dirty="0">
                <a:latin typeface="Arial"/>
                <a:cs typeface="Arial"/>
              </a:rPr>
              <a:t> </a:t>
            </a:r>
            <a:r>
              <a:rPr lang="en-US" sz="2200" spc="-43" dirty="0">
                <a:latin typeface="Arial"/>
                <a:cs typeface="Arial"/>
              </a:rPr>
              <a:t>being</a:t>
            </a:r>
            <a:r>
              <a:rPr lang="en-US" sz="2200" spc="-27" dirty="0">
                <a:latin typeface="Arial"/>
                <a:cs typeface="Arial"/>
              </a:rPr>
              <a:t> </a:t>
            </a:r>
            <a:r>
              <a:rPr lang="en-US" sz="2200" spc="-7" dirty="0">
                <a:latin typeface="Arial"/>
                <a:cs typeface="Arial"/>
              </a:rPr>
              <a:t>there </a:t>
            </a:r>
            <a:r>
              <a:rPr lang="en-US" sz="2200" dirty="0">
                <a:latin typeface="Arial"/>
                <a:cs typeface="Arial"/>
              </a:rPr>
              <a:t>on</a:t>
            </a:r>
            <a:r>
              <a:rPr lang="en-US" sz="2200" spc="-53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the</a:t>
            </a:r>
            <a:r>
              <a:rPr lang="en-US" sz="2200" spc="-50" dirty="0">
                <a:latin typeface="Arial"/>
                <a:cs typeface="Arial"/>
              </a:rPr>
              <a:t> </a:t>
            </a:r>
            <a:r>
              <a:rPr lang="en-US" sz="2200" spc="-43" dirty="0">
                <a:latin typeface="Arial"/>
                <a:cs typeface="Arial"/>
              </a:rPr>
              <a:t>anniversary</a:t>
            </a:r>
            <a:r>
              <a:rPr lang="en-US" sz="2200" spc="-53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of</a:t>
            </a:r>
            <a:r>
              <a:rPr lang="en-US" sz="2200" spc="-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her</a:t>
            </a:r>
            <a:r>
              <a:rPr lang="en-US" sz="2200" spc="-53" dirty="0">
                <a:latin typeface="Arial"/>
                <a:cs typeface="Arial"/>
              </a:rPr>
              <a:t> </a:t>
            </a:r>
            <a:r>
              <a:rPr lang="en-US" sz="2200" spc="-13" dirty="0">
                <a:latin typeface="Arial"/>
                <a:cs typeface="Arial"/>
              </a:rPr>
              <a:t>death,</a:t>
            </a:r>
            <a:r>
              <a:rPr lang="en-US" sz="2200" spc="-5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but</a:t>
            </a:r>
            <a:r>
              <a:rPr lang="en-US" sz="2200" spc="-53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I</a:t>
            </a:r>
            <a:r>
              <a:rPr lang="en-US" sz="2200" spc="-50" dirty="0">
                <a:latin typeface="Arial"/>
                <a:cs typeface="Arial"/>
              </a:rPr>
              <a:t> </a:t>
            </a:r>
            <a:r>
              <a:rPr lang="en-US" sz="2200" spc="-7" dirty="0">
                <a:latin typeface="Arial"/>
                <a:cs typeface="Arial"/>
              </a:rPr>
              <a:t>didn’t </a:t>
            </a:r>
            <a:r>
              <a:rPr lang="en-US" sz="2200" dirty="0">
                <a:latin typeface="Arial"/>
                <a:cs typeface="Arial"/>
              </a:rPr>
              <a:t>feel</a:t>
            </a:r>
            <a:r>
              <a:rPr lang="en-US" sz="2200" spc="-100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like</a:t>
            </a:r>
            <a:r>
              <a:rPr lang="en-US" sz="2200" spc="-83" dirty="0">
                <a:latin typeface="Arial"/>
                <a:cs typeface="Arial"/>
              </a:rPr>
              <a:t> </a:t>
            </a:r>
            <a:r>
              <a:rPr lang="en-US" sz="2200" dirty="0">
                <a:latin typeface="Arial"/>
                <a:cs typeface="Arial"/>
              </a:rPr>
              <a:t>telling</a:t>
            </a:r>
            <a:r>
              <a:rPr lang="en-US" sz="2200" spc="-83" dirty="0">
                <a:latin typeface="Arial"/>
                <a:cs typeface="Arial"/>
              </a:rPr>
              <a:t> </a:t>
            </a:r>
            <a:r>
              <a:rPr lang="en-US" sz="2200" spc="-60" dirty="0">
                <a:latin typeface="Arial"/>
                <a:cs typeface="Arial"/>
              </a:rPr>
              <a:t>anyone</a:t>
            </a:r>
            <a:r>
              <a:rPr lang="en-US" sz="2200" spc="-70" dirty="0">
                <a:latin typeface="Arial"/>
                <a:cs typeface="Arial"/>
              </a:rPr>
              <a:t> </a:t>
            </a:r>
            <a:r>
              <a:rPr lang="en-US" sz="2200" spc="-7" dirty="0">
                <a:latin typeface="Arial"/>
                <a:cs typeface="Arial"/>
              </a:rPr>
              <a:t>why.”</a:t>
            </a:r>
            <a:endParaRPr lang="en-US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04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63939" y="1346200"/>
            <a:ext cx="5726222" cy="5310001"/>
          </a:xfrm>
          <a:prstGeom prst="rect">
            <a:avLst/>
          </a:prstGeom>
        </p:spPr>
        <p:txBody>
          <a:bodyPr vert="horz" wrap="square" lIns="0" tIns="127847" rIns="0" bIns="0" rtlCol="0">
            <a:spAutoFit/>
          </a:bodyPr>
          <a:lstStyle/>
          <a:p>
            <a:pPr>
              <a:spcBef>
                <a:spcPts val="1007"/>
              </a:spcBef>
            </a:pPr>
            <a:r>
              <a:rPr lang="en-US" sz="3200" spc="210" dirty="0">
                <a:latin typeface="Gill Sans MT"/>
                <a:cs typeface="Gill Sans MT"/>
              </a:rPr>
              <a:t>We need additional funding for School Mental Health!</a:t>
            </a:r>
          </a:p>
          <a:p>
            <a:pPr marL="571500" indent="-571500">
              <a:spcBef>
                <a:spcPts val="1007"/>
              </a:spcBef>
              <a:buFont typeface="Arial" panose="020B0604020202020204" pitchFamily="34" charset="0"/>
              <a:buChar char="•"/>
            </a:pPr>
            <a:r>
              <a:rPr lang="en-US" sz="3200" spc="210" dirty="0">
                <a:latin typeface="Gill Sans MT"/>
                <a:cs typeface="Gill Sans MT"/>
              </a:rPr>
              <a:t>Make Mental Health Coordinators a foundational unit in education funding.</a:t>
            </a:r>
          </a:p>
          <a:p>
            <a:pPr marL="571500" indent="-571500">
              <a:spcBef>
                <a:spcPts val="1007"/>
              </a:spcBef>
              <a:buFont typeface="Arial" panose="020B0604020202020204" pitchFamily="34" charset="0"/>
              <a:buChar char="•"/>
            </a:pPr>
            <a:r>
              <a:rPr lang="en-US" sz="3200" spc="210" dirty="0">
                <a:latin typeface="Gill Sans MT"/>
                <a:cs typeface="Gill Sans MT"/>
              </a:rPr>
              <a:t>Create grant-based funding for high-needs districts to have additional funds for school mental health.</a:t>
            </a:r>
            <a:endParaRPr sz="3200" dirty="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86425" y="308678"/>
            <a:ext cx="9885255" cy="911426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US" sz="5867" b="1" spc="-7" dirty="0"/>
              <a:t>		The Solution:</a:t>
            </a:r>
            <a:endParaRPr sz="5867" b="1" dirty="0"/>
          </a:p>
        </p:txBody>
      </p:sp>
      <p:sp>
        <p:nvSpPr>
          <p:cNvPr id="6" name="Freeform 2">
            <a:extLst>
              <a:ext uri="{FF2B5EF4-FFF2-40B4-BE49-F238E27FC236}">
                <a16:creationId xmlns:a16="http://schemas.microsoft.com/office/drawing/2014/main" id="{B3E40E23-F946-4B0B-AD55-786111D1405E}"/>
              </a:ext>
            </a:extLst>
          </p:cNvPr>
          <p:cNvSpPr/>
          <p:nvPr/>
        </p:nvSpPr>
        <p:spPr>
          <a:xfrm>
            <a:off x="6085840" y="1576981"/>
            <a:ext cx="5537200" cy="4443603"/>
          </a:xfrm>
          <a:custGeom>
            <a:avLst/>
            <a:gdLst/>
            <a:ahLst/>
            <a:cxnLst/>
            <a:rect l="l" t="t" r="r" b="b"/>
            <a:pathLst>
              <a:path w="10254953" h="8229600">
                <a:moveTo>
                  <a:pt x="0" y="0"/>
                </a:moveTo>
                <a:lnTo>
                  <a:pt x="10254953" y="0"/>
                </a:lnTo>
                <a:lnTo>
                  <a:pt x="1025495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2741</TotalTime>
  <Words>555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Garamond</vt:lpstr>
      <vt:lpstr>Gill Sans MT</vt:lpstr>
      <vt:lpstr>Office Theme</vt:lpstr>
      <vt:lpstr>Advocacy 101</vt:lpstr>
      <vt:lpstr>What is Advocacy?</vt:lpstr>
      <vt:lpstr>Why Advocacy Matters</vt:lpstr>
      <vt:lpstr>Why Advocacy is a MUST in Our Roles</vt:lpstr>
      <vt:lpstr>Effective Advocacy Combines</vt:lpstr>
      <vt:lpstr>PowerPoint Presentation</vt:lpstr>
      <vt:lpstr>Quantifying the Problem</vt:lpstr>
      <vt:lpstr>PowerPoint Presentation</vt:lpstr>
      <vt:lpstr>  The Solution:</vt:lpstr>
      <vt:lpstr>AL Legislation Under Consideration</vt:lpstr>
      <vt:lpstr>PowerPoint Presentation</vt:lpstr>
      <vt:lpstr>Advocacy Resources in Alabama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101</dc:title>
  <dc:creator>Herring.Emily</dc:creator>
  <cp:lastModifiedBy>Herring.Emily</cp:lastModifiedBy>
  <cp:revision>20</cp:revision>
  <dcterms:created xsi:type="dcterms:W3CDTF">2026-02-04T22:04:09Z</dcterms:created>
  <dcterms:modified xsi:type="dcterms:W3CDTF">2026-02-06T19:45:58Z</dcterms:modified>
</cp:coreProperties>
</file>