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277" r:id="rId6"/>
    <p:sldId id="286" r:id="rId7"/>
    <p:sldId id="262" r:id="rId8"/>
    <p:sldId id="263" r:id="rId9"/>
    <p:sldId id="264" r:id="rId10"/>
    <p:sldId id="258" r:id="rId11"/>
    <p:sldId id="278" r:id="rId12"/>
    <p:sldId id="287" r:id="rId13"/>
    <p:sldId id="272"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215" autoAdjust="0"/>
  </p:normalViewPr>
  <p:slideViewPr>
    <p:cSldViewPr snapToGrid="0">
      <p:cViewPr varScale="1">
        <p:scale>
          <a:sx n="81" d="100"/>
          <a:sy n="81" d="100"/>
        </p:scale>
        <p:origin x="600" y="62"/>
      </p:cViewPr>
      <p:guideLst>
        <p:guide orient="horz" pos="792"/>
        <p:guide pos="3144"/>
        <p:guide orient="horz" pos="9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2/1/2024</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dirty="0"/>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dirty="0"/>
              <a:t>20XX</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id="{AF8E4D1E-5580-4429-B822-B0ACA17BF2DE}"/>
              </a:ext>
              <a:ext uri="{C183D7F6-B498-43B3-948B-1728B52AA6E4}">
                <adec:decorative xmlns:adec="http://schemas.microsoft.com/office/drawing/2017/decorative"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8EFE5A-E7ED-42E0-B4F7-CD6FB9AC0BE3}"/>
              </a:ext>
              <a:ext uri="{C183D7F6-B498-43B3-948B-1728B52AA6E4}">
                <adec:decorative xmlns:adec="http://schemas.microsoft.com/office/drawing/2017/decorative"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99E5560-6CE0-4494-96B0-E58711D435AA}"/>
              </a:ext>
              <a:ext uri="{C183D7F6-B498-43B3-948B-1728B52AA6E4}">
                <adec:decorative xmlns:adec="http://schemas.microsoft.com/office/drawing/2017/decorative"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dirty="0"/>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dirty="0"/>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888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etition char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8" name="Footer Placeholder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8650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4" name="Group 3">
            <a:extLst>
              <a:ext uri="{FF2B5EF4-FFF2-40B4-BE49-F238E27FC236}">
                <a16:creationId xmlns:a16="http://schemas.microsoft.com/office/drawing/2014/main" id="{0CBECFE1-9F80-4EFE-9699-3A240475EEDE}"/>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357998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dirty="0"/>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60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dirty="0"/>
              <a:t>Click to ADD TITLE</a:t>
            </a:r>
            <a:endParaRPr lang="en-ZA" dirty="0"/>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59" name="Text Placeholder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0" name="Text Placeholder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1" name="Text Placeholder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2" name="Text Placeholder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7" name="Arrow: Right 36">
            <a:extLst>
              <a:ext uri="{FF2B5EF4-FFF2-40B4-BE49-F238E27FC236}">
                <a16:creationId xmlns:a16="http://schemas.microsoft.com/office/drawing/2014/main" id="{A21A7A3E-FAE9-412E-9085-C5396DD58558}"/>
              </a:ext>
              <a:ext uri="{C183D7F6-B498-43B3-948B-1728B52AA6E4}">
                <adec:decorative xmlns:adec="http://schemas.microsoft.com/office/drawing/2017/decorative"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id="{2DB417EF-A4F1-45A2-ACA0-5C82104244A7}"/>
              </a:ext>
              <a:ext uri="{C183D7F6-B498-43B3-948B-1728B52AA6E4}">
                <adec:decorative xmlns:adec="http://schemas.microsoft.com/office/drawing/2017/decorative"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81057A-21E4-4E98-BFE7-5B870E5EAA41}"/>
              </a:ext>
              <a:ext uri="{C183D7F6-B498-43B3-948B-1728B52AA6E4}">
                <adec:decorative xmlns:adec="http://schemas.microsoft.com/office/drawing/2017/decorative"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7D18C9-8D44-4323-B6BF-BF76C2381281}"/>
              </a:ext>
              <a:ext uri="{C183D7F6-B498-43B3-948B-1728B52AA6E4}">
                <adec:decorative xmlns:adec="http://schemas.microsoft.com/office/drawing/2017/decorative"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01D3F8-FF19-44BC-9EE7-6B58CD82BBD1}"/>
              </a:ext>
              <a:ext uri="{C183D7F6-B498-43B3-948B-1728B52AA6E4}">
                <adec:decorative xmlns:adec="http://schemas.microsoft.com/office/drawing/2017/decorative"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6ACB076-AF56-41FE-9380-E9AD0CF40394}"/>
              </a:ext>
              <a:ext uri="{C183D7F6-B498-43B3-948B-1728B52AA6E4}">
                <adec:decorative xmlns:adec="http://schemas.microsoft.com/office/drawing/2017/decorative"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1BD79D-A068-4E2B-A576-16599ECD33DF}"/>
              </a:ext>
              <a:ext uri="{C183D7F6-B498-43B3-948B-1728B52AA6E4}">
                <adec:decorative xmlns:adec="http://schemas.microsoft.com/office/drawing/2017/decorative"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4" name="Text Placeholder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5" name="Text Placeholder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6" name="Text Placeholder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7" name="Text Placeholder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8" name="Text Placeholder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dirty="0"/>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5061128"/>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07115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endParaRPr lang="en-US" dirty="0"/>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endParaRPr lang="en-US" dirty="0"/>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endParaRPr lang="en-US" dirty="0"/>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endParaRPr lang="en-US" dirty="0"/>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6893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0202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right">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75666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 Placeholder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3" name="Text Placeholder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4" name="Text Placeholder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Text Placeholder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68" name="Text Placeholder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Date Placeholder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dirty="0"/>
              <a:t>20XX</a:t>
            </a:r>
          </a:p>
        </p:txBody>
      </p:sp>
      <p:sp>
        <p:nvSpPr>
          <p:cNvPr id="66" name="Footer Placeholder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5940455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dirty="0"/>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dirty="0"/>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dirty="0"/>
              <a:t>Click to ADD TITLE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dirty="0"/>
              <a:t>20XX</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dirty="0"/>
              <a:t>Pitch deck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with ic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dirty="0"/>
              <a:t>CLICK TO ADD TITLE</a:t>
            </a:r>
          </a:p>
        </p:txBody>
      </p:sp>
      <p:sp>
        <p:nvSpPr>
          <p:cNvPr id="60" name="Online Image Placeholder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endParaRPr lang="en-US" dirty="0"/>
          </a:p>
        </p:txBody>
      </p:sp>
      <p:sp>
        <p:nvSpPr>
          <p:cNvPr id="61" name="Online Image Placeholder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endParaRPr lang="en-US" dirty="0"/>
          </a:p>
        </p:txBody>
      </p:sp>
      <p:sp>
        <p:nvSpPr>
          <p:cNvPr id="62" name="Online Image Placeholder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endParaRPr lang="en-US" dirty="0"/>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63" name="Date Placeholder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dirty="0"/>
              <a:t>20XX</a:t>
            </a:r>
          </a:p>
        </p:txBody>
      </p:sp>
      <p:sp>
        <p:nvSpPr>
          <p:cNvPr id="64" name="Footer Placeholder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5" name="Slide Number Placeholder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3132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4761049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1" r:id="rId3"/>
    <p:sldLayoutId id="2147483677" r:id="rId4"/>
    <p:sldLayoutId id="2147483679" r:id="rId5"/>
    <p:sldLayoutId id="2147483678" r:id="rId6"/>
    <p:sldLayoutId id="2147483681" r:id="rId7"/>
    <p:sldLayoutId id="2147483680" r:id="rId8"/>
    <p:sldLayoutId id="2147483694" r:id="rId9"/>
    <p:sldLayoutId id="2147483685" r:id="rId10"/>
    <p:sldLayoutId id="2147483696" r:id="rId11"/>
    <p:sldLayoutId id="2147483697" r:id="rId12"/>
    <p:sldLayoutId id="2147483687" r:id="rId13"/>
    <p:sldLayoutId id="2147483684" r:id="rId14"/>
    <p:sldLayoutId id="2147483698" r:id="rId15"/>
    <p:sldLayoutId id="2147483676" r:id="rId16"/>
    <p:sldLayoutId id="2147483671" r:id="rId17"/>
    <p:sldLayoutId id="2147483670" r:id="rId18"/>
    <p:sldLayoutId id="2147483683" r:id="rId19"/>
    <p:sldLayoutId id="2147483672" r:id="rId2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hyperlink" Target="http://www.familyguidancecenter.org/" TargetMode="Externa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8.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084664" y="1122363"/>
            <a:ext cx="5486400" cy="2387600"/>
          </a:xfrm>
        </p:spPr>
        <p:txBody>
          <a:bodyPr>
            <a:normAutofit fontScale="90000"/>
          </a:bodyPr>
          <a:lstStyle/>
          <a:p>
            <a:r>
              <a:rPr lang="en-US" dirty="0"/>
              <a:t>Family Guidance Center of </a:t>
            </a:r>
            <a:r>
              <a:rPr lang="en-US" dirty="0" err="1"/>
              <a:t>alabama</a:t>
            </a:r>
            <a:r>
              <a:rPr lang="en-US" dirty="0"/>
              <a:t> </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080759" y="3602038"/>
            <a:ext cx="5486400" cy="1655762"/>
          </a:xfrm>
        </p:spPr>
        <p:txBody>
          <a:bodyPr/>
          <a:lstStyle/>
          <a:p>
            <a:r>
              <a:rPr lang="en-US" dirty="0"/>
              <a:t>Regina G. Allison, M.S.</a:t>
            </a:r>
          </a:p>
          <a:p>
            <a:r>
              <a:rPr lang="en-US" dirty="0"/>
              <a:t>Program Director</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CBB6-3E1C-47C3-8FD3-76E467E37220}"/>
              </a:ext>
            </a:extLst>
          </p:cNvPr>
          <p:cNvSpPr>
            <a:spLocks noGrp="1"/>
          </p:cNvSpPr>
          <p:nvPr>
            <p:ph type="title"/>
          </p:nvPr>
        </p:nvSpPr>
        <p:spPr>
          <a:xfrm>
            <a:off x="3675888" y="758952"/>
            <a:ext cx="10363200" cy="1325880"/>
          </a:xfrm>
        </p:spPr>
        <p:txBody>
          <a:bodyPr/>
          <a:lstStyle/>
          <a:p>
            <a:r>
              <a:rPr lang="en-US" dirty="0"/>
              <a:t>MEET THE TEAM</a:t>
            </a:r>
          </a:p>
        </p:txBody>
      </p:sp>
      <p:pic>
        <p:nvPicPr>
          <p:cNvPr id="20" name="Picture Placeholder 19">
            <a:extLst>
              <a:ext uri="{FF2B5EF4-FFF2-40B4-BE49-F238E27FC236}">
                <a16:creationId xmlns:a16="http://schemas.microsoft.com/office/drawing/2014/main" id="{690CDA68-0D57-4F68-AFBF-96B7995ADBD7}"/>
              </a:ext>
            </a:extLst>
          </p:cNvPr>
          <p:cNvPicPr>
            <a:picLocks noGrp="1" noChangeAspect="1"/>
          </p:cNvPicPr>
          <p:nvPr>
            <p:ph type="pic" sz="quarter" idx="16"/>
          </p:nvPr>
        </p:nvPicPr>
        <p:blipFill>
          <a:blip r:embed="rId2"/>
          <a:srcRect/>
          <a:stretch/>
        </p:blipFill>
        <p:spPr>
          <a:xfrm>
            <a:off x="3589472" y="1999996"/>
            <a:ext cx="2229160" cy="2782316"/>
          </a:xfrm>
        </p:spPr>
      </p:pic>
      <p:pic>
        <p:nvPicPr>
          <p:cNvPr id="22" name="Picture Placeholder 21">
            <a:extLst>
              <a:ext uri="{FF2B5EF4-FFF2-40B4-BE49-F238E27FC236}">
                <a16:creationId xmlns:a16="http://schemas.microsoft.com/office/drawing/2014/main" id="{C35ADEBC-00B6-4A47-8274-08DBCA2D10C7}"/>
              </a:ext>
            </a:extLst>
          </p:cNvPr>
          <p:cNvPicPr>
            <a:picLocks noGrp="1" noChangeAspect="1"/>
          </p:cNvPicPr>
          <p:nvPr>
            <p:ph type="pic" sz="quarter" idx="22"/>
          </p:nvPr>
        </p:nvPicPr>
        <p:blipFill>
          <a:blip r:embed="rId3"/>
          <a:srcRect/>
          <a:stretch/>
        </p:blipFill>
        <p:spPr>
          <a:xfrm>
            <a:off x="6307216" y="1993391"/>
            <a:ext cx="2286000" cy="2782315"/>
          </a:xfrm>
        </p:spPr>
      </p:pic>
      <p:pic>
        <p:nvPicPr>
          <p:cNvPr id="24" name="Picture Placeholder 23">
            <a:extLst>
              <a:ext uri="{FF2B5EF4-FFF2-40B4-BE49-F238E27FC236}">
                <a16:creationId xmlns:a16="http://schemas.microsoft.com/office/drawing/2014/main" id="{C5E98411-8320-41C1-B774-8A9CDCFADD1E}"/>
              </a:ext>
            </a:extLst>
          </p:cNvPr>
          <p:cNvPicPr>
            <a:picLocks noGrp="1" noChangeAspect="1"/>
          </p:cNvPicPr>
          <p:nvPr>
            <p:ph type="pic" sz="quarter" idx="19"/>
          </p:nvPr>
        </p:nvPicPr>
        <p:blipFill>
          <a:blip r:embed="rId4"/>
          <a:srcRect/>
          <a:stretch/>
        </p:blipFill>
        <p:spPr>
          <a:xfrm>
            <a:off x="9003624" y="1993392"/>
            <a:ext cx="1859448" cy="2782314"/>
          </a:xfrm>
        </p:spPr>
      </p:pic>
      <p:sp>
        <p:nvSpPr>
          <p:cNvPr id="25" name="Date Placeholder 24">
            <a:extLst>
              <a:ext uri="{FF2B5EF4-FFF2-40B4-BE49-F238E27FC236}">
                <a16:creationId xmlns:a16="http://schemas.microsoft.com/office/drawing/2014/main" id="{30EE1282-C186-4186-81BA-B5AF1F1BCE1A}"/>
              </a:ext>
            </a:extLst>
          </p:cNvPr>
          <p:cNvSpPr>
            <a:spLocks noGrp="1"/>
          </p:cNvSpPr>
          <p:nvPr>
            <p:ph type="dt" sz="half" idx="10"/>
          </p:nvPr>
        </p:nvSpPr>
        <p:spPr>
          <a:xfrm>
            <a:off x="914400" y="6353175"/>
            <a:ext cx="1097280" cy="365125"/>
          </a:xfrm>
        </p:spPr>
        <p:txBody>
          <a:bodyPr/>
          <a:lstStyle/>
          <a:p>
            <a:r>
              <a:rPr lang="en-US" dirty="0"/>
              <a:t>2024</a:t>
            </a:r>
          </a:p>
        </p:txBody>
      </p:sp>
      <p:sp>
        <p:nvSpPr>
          <p:cNvPr id="27" name="Slide Number Placeholder 26">
            <a:extLst>
              <a:ext uri="{FF2B5EF4-FFF2-40B4-BE49-F238E27FC236}">
                <a16:creationId xmlns:a16="http://schemas.microsoft.com/office/drawing/2014/main" id="{2966A2AB-239B-430D-8FC5-15939706D066}"/>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10</a:t>
            </a:fld>
            <a:endParaRPr lang="en-US" dirty="0"/>
          </a:p>
        </p:txBody>
      </p:sp>
      <p:pic>
        <p:nvPicPr>
          <p:cNvPr id="12" name="Picture Placeholder 11">
            <a:extLst>
              <a:ext uri="{FF2B5EF4-FFF2-40B4-BE49-F238E27FC236}">
                <a16:creationId xmlns:a16="http://schemas.microsoft.com/office/drawing/2014/main" id="{672E210D-9AF2-E952-4EFE-EEE101B578EC}"/>
              </a:ext>
            </a:extLst>
          </p:cNvPr>
          <p:cNvPicPr>
            <a:picLocks noGrp="1" noChangeAspect="1"/>
          </p:cNvPicPr>
          <p:nvPr>
            <p:ph type="pic" sz="quarter" idx="13"/>
          </p:nvPr>
        </p:nvPicPr>
        <p:blipFill>
          <a:blip r:embed="rId5"/>
          <a:srcRect t="4250" b="4250"/>
          <a:stretch/>
        </p:blipFill>
        <p:spPr>
          <a:xfrm>
            <a:off x="914400" y="1993392"/>
            <a:ext cx="2286000" cy="2788920"/>
          </a:xfrm>
        </p:spPr>
      </p:pic>
    </p:spTree>
    <p:extLst>
      <p:ext uri="{BB962C8B-B14F-4D97-AF65-F5344CB8AC3E}">
        <p14:creationId xmlns:p14="http://schemas.microsoft.com/office/powerpoint/2010/main" val="138626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3968496" y="898525"/>
            <a:ext cx="7370064" cy="838835"/>
          </a:xfrm>
        </p:spPr>
        <p:txBody>
          <a:bodyPr>
            <a:normAutofit/>
          </a:bodyPr>
          <a:lstStyle/>
          <a:p>
            <a:r>
              <a:rPr lang="en-US" sz="3600" dirty="0"/>
              <a:t>How to Connect with us</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sz="quarter" idx="13"/>
          </p:nvPr>
        </p:nvSpPr>
        <p:spPr>
          <a:xfrm>
            <a:off x="4329684" y="1737360"/>
            <a:ext cx="6647688" cy="4632110"/>
          </a:xfrm>
        </p:spPr>
        <p:txBody>
          <a:bodyPr vert="horz" lIns="91440" tIns="45720" rIns="91440" bIns="45720" rtlCol="0" anchor="t">
            <a:normAutofit/>
          </a:bodyPr>
          <a:lstStyle/>
          <a:p>
            <a:pPr algn="ctr"/>
            <a:r>
              <a:rPr lang="en-US" dirty="0"/>
              <a:t>Please call (205) 945-6000 for all inquiries or visit </a:t>
            </a:r>
          </a:p>
          <a:p>
            <a:pPr algn="ctr"/>
            <a:r>
              <a:rPr lang="en-US" dirty="0">
                <a:hlinkClick r:id="rId2"/>
              </a:rPr>
              <a:t>www.familyguidancecenter.org</a:t>
            </a:r>
            <a:r>
              <a:rPr lang="en-US" dirty="0"/>
              <a:t> </a:t>
            </a:r>
          </a:p>
          <a:p>
            <a:endParaRPr lang="en-US" dirty="0"/>
          </a:p>
          <a:p>
            <a:r>
              <a:rPr lang="en-US" dirty="0"/>
              <a:t>Regina G. Allison, Program Director</a:t>
            </a:r>
          </a:p>
          <a:p>
            <a:r>
              <a:rPr lang="en-US" dirty="0"/>
              <a:t>Deborah D. Thomas, Program Supervisor </a:t>
            </a:r>
          </a:p>
          <a:p>
            <a:r>
              <a:rPr lang="en-US" dirty="0"/>
              <a:t>Marcia Carter, Office Manager/Intake Coordinator </a:t>
            </a:r>
          </a:p>
          <a:p>
            <a:r>
              <a:rPr lang="en-US" dirty="0"/>
              <a:t>Tameka Richardson, Small Wonders </a:t>
            </a:r>
          </a:p>
          <a:p>
            <a:r>
              <a:rPr lang="en-US" dirty="0"/>
              <a:t>Aterra Lee, Working Matters </a:t>
            </a:r>
          </a:p>
          <a:p>
            <a:r>
              <a:rPr lang="en-US" dirty="0"/>
              <a:t>Linda Young, Life Skills</a:t>
            </a:r>
          </a:p>
          <a:p>
            <a:r>
              <a:rPr lang="en-US" dirty="0"/>
              <a:t>Jennifer Dussich, Family Advocate</a:t>
            </a:r>
          </a:p>
          <a:p>
            <a:r>
              <a:rPr lang="en-US" dirty="0"/>
              <a:t>Fred Hilliard, Parenting Matters </a:t>
            </a:r>
          </a:p>
          <a:p>
            <a:r>
              <a:rPr lang="en-US" dirty="0"/>
              <a:t>Amy McDuffee, Counselor (Retiring end of February)</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783DCDC2-CD20-4DB5-9E57-C77BD206EA93}"/>
              </a:ext>
            </a:extLst>
          </p:cNvPr>
          <p:cNvSpPr>
            <a:spLocks noGrp="1"/>
          </p:cNvSpPr>
          <p:nvPr>
            <p:ph type="dt" sz="half" idx="10"/>
          </p:nvPr>
        </p:nvSpPr>
        <p:spPr>
          <a:xfrm>
            <a:off x="4937760" y="6353175"/>
            <a:ext cx="1097280" cy="365125"/>
          </a:xfrm>
        </p:spPr>
        <p:txBody>
          <a:bodyPr/>
          <a:lstStyle/>
          <a:p>
            <a:r>
              <a:rPr lang="en-US" dirty="0"/>
              <a:t>2024</a:t>
            </a:r>
          </a:p>
        </p:txBody>
      </p:sp>
      <p:sp>
        <p:nvSpPr>
          <p:cNvPr id="6" name="Slide Number Placeholder 5">
            <a:extLst>
              <a:ext uri="{FF2B5EF4-FFF2-40B4-BE49-F238E27FC236}">
                <a16:creationId xmlns:a16="http://schemas.microsoft.com/office/drawing/2014/main" id="{AEB35E65-4915-4C63-8216-0ED593FFC50C}"/>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11</a:t>
            </a:fld>
            <a:endParaRPr lang="en-US" dirty="0"/>
          </a:p>
        </p:txBody>
      </p:sp>
    </p:spTree>
    <p:extLst>
      <p:ext uri="{BB962C8B-B14F-4D97-AF65-F5344CB8AC3E}">
        <p14:creationId xmlns:p14="http://schemas.microsoft.com/office/powerpoint/2010/main" val="92017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6084664" y="1122363"/>
            <a:ext cx="5486400" cy="2387600"/>
          </a:xfrm>
        </p:spPr>
        <p:txBody>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6080759" y="3602038"/>
            <a:ext cx="5486400" cy="1655762"/>
          </a:xfrm>
        </p:spPr>
        <p:txBody>
          <a:bodyPr bIns="0">
            <a:normAutofit/>
          </a:bodyPr>
          <a:lstStyle/>
          <a:p>
            <a:r>
              <a:rPr lang="en-US" dirty="0"/>
              <a:t>Regina G. Allison, M.S.</a:t>
            </a:r>
          </a:p>
          <a:p>
            <a:r>
              <a:rPr lang="en-US" dirty="0"/>
              <a:t>205-945-6000</a:t>
            </a:r>
          </a:p>
          <a:p>
            <a:r>
              <a:rPr lang="en-US" dirty="0"/>
              <a:t>rallison@familyguidancecenter.org</a:t>
            </a:r>
          </a:p>
          <a:p>
            <a:r>
              <a:rPr lang="en-US" dirty="0"/>
              <a:t>www.familyguidancecenter.org</a:t>
            </a:r>
          </a:p>
        </p:txBody>
      </p:sp>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898524"/>
            <a:ext cx="6343650" cy="1325880"/>
          </a:xfrm>
        </p:spPr>
        <p:txBody>
          <a:bodyPr>
            <a:normAutofit/>
          </a:bodyPr>
          <a:lstStyle/>
          <a:p>
            <a:r>
              <a:rPr lang="en-ZA" dirty="0"/>
              <a:t>ABOUT US</a:t>
            </a:r>
          </a:p>
        </p:txBody>
      </p:sp>
      <p:sp>
        <p:nvSpPr>
          <p:cNvPr id="3" name="Subtitle 2">
            <a:extLst>
              <a:ext uri="{FF2B5EF4-FFF2-40B4-BE49-F238E27FC236}">
                <a16:creationId xmlns:a16="http://schemas.microsoft.com/office/drawing/2014/main" id="{35E3EA69-4E0E-41BD-8095-A124225A2647}"/>
              </a:ext>
            </a:extLst>
          </p:cNvPr>
          <p:cNvSpPr>
            <a:spLocks noGrp="1"/>
          </p:cNvSpPr>
          <p:nvPr>
            <p:ph type="body" sz="quarter" idx="13"/>
          </p:nvPr>
        </p:nvSpPr>
        <p:spPr>
          <a:xfrm>
            <a:off x="4933949" y="2310817"/>
            <a:ext cx="6400800" cy="3657600"/>
          </a:xfrm>
        </p:spPr>
        <p:txBody>
          <a:bodyPr>
            <a:normAutofit/>
          </a:bodyPr>
          <a:lstStyle/>
          <a:p>
            <a:r>
              <a:rPr lang="en-US" b="0" i="0" dirty="0">
                <a:solidFill>
                  <a:srgbClr val="A1B400"/>
                </a:solidFill>
                <a:effectLst/>
                <a:latin typeface="Patua One"/>
              </a:rPr>
              <a:t>Family Guidance Center of Alabama</a:t>
            </a:r>
            <a:r>
              <a:rPr lang="en-US" b="0" i="0" dirty="0">
                <a:solidFill>
                  <a:srgbClr val="000000"/>
                </a:solidFill>
                <a:effectLst/>
                <a:latin typeface="Alegreya Sans"/>
              </a:rPr>
              <a:t> is dedicated to strengthening families through partnering with families, organizations, and communities and through the provision of an accessible comprehensive system of coordinated programs and services designed to enable people of all ages in Alabama to envision and achieve their goals.</a:t>
            </a:r>
            <a:endParaRPr lang="en-US" dirty="0"/>
          </a:p>
        </p:txBody>
      </p:sp>
      <p:sp>
        <p:nvSpPr>
          <p:cNvPr id="36" name="Date Placeholder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a:lstStyle/>
          <a:p>
            <a:r>
              <a:rPr lang="en-US" dirty="0"/>
              <a:t>2024</a:t>
            </a:r>
          </a:p>
        </p:txBody>
      </p:sp>
      <p:sp>
        <p:nvSpPr>
          <p:cNvPr id="37" name="Footer Placeholder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a:lstStyle/>
          <a:p>
            <a:endParaRPr lang="en-US" dirty="0"/>
          </a:p>
        </p:txBody>
      </p:sp>
      <p:sp>
        <p:nvSpPr>
          <p:cNvPr id="38" name="Slide Number Placeholder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4937760" y="1124125"/>
            <a:ext cx="6339840" cy="4337107"/>
          </a:xfrm>
        </p:spPr>
        <p:txBody>
          <a:bodyPr>
            <a:normAutofit fontScale="90000"/>
          </a:bodyPr>
          <a:lstStyle/>
          <a:p>
            <a:r>
              <a:rPr lang="en-US" sz="2000" b="0" i="0" dirty="0">
                <a:solidFill>
                  <a:srgbClr val="000000"/>
                </a:solidFill>
                <a:effectLst/>
                <a:latin typeface="Alegreya Sans"/>
              </a:rPr>
              <a:t>Family service Center Jefferson County is a program of Family Guidance center. </a:t>
            </a:r>
            <a:br>
              <a:rPr lang="en-US" sz="2000" b="0" i="0" dirty="0">
                <a:solidFill>
                  <a:srgbClr val="000000"/>
                </a:solidFill>
                <a:effectLst/>
                <a:latin typeface="Alegreya Sans"/>
              </a:rPr>
            </a:br>
            <a:br>
              <a:rPr lang="en-US" sz="2000" b="0" i="0" dirty="0">
                <a:solidFill>
                  <a:srgbClr val="000000"/>
                </a:solidFill>
                <a:effectLst/>
                <a:latin typeface="Alegreya Sans"/>
              </a:rPr>
            </a:br>
            <a:r>
              <a:rPr lang="en-US" sz="2000" b="0" i="0" dirty="0" err="1">
                <a:solidFill>
                  <a:srgbClr val="000000"/>
                </a:solidFill>
                <a:effectLst/>
                <a:latin typeface="Alegreya Sans"/>
              </a:rPr>
              <a:t>Family</a:t>
            </a:r>
            <a:r>
              <a:rPr lang="en-US" sz="2000" b="0" i="0" dirty="0">
                <a:solidFill>
                  <a:srgbClr val="000000"/>
                </a:solidFill>
                <a:effectLst/>
                <a:latin typeface="Alegreya Sans"/>
              </a:rPr>
              <a:t> Service Centers are the place where families meet to get information, share ideas, set goals, and make their goals happen. Available FREE to all families residing in Jefferson County, the center offers a unique and exciting place for positive change.</a:t>
            </a:r>
            <a:br>
              <a:rPr lang="en-US" sz="2000" b="0" i="0" dirty="0">
                <a:solidFill>
                  <a:srgbClr val="000000"/>
                </a:solidFill>
                <a:effectLst/>
                <a:latin typeface="Alegreya Sans"/>
              </a:rPr>
            </a:br>
            <a:br>
              <a:rPr lang="en-US" sz="2000" b="0" i="0" dirty="0">
                <a:solidFill>
                  <a:srgbClr val="000000"/>
                </a:solidFill>
                <a:effectLst/>
                <a:latin typeface="Alegreya Sans"/>
              </a:rPr>
            </a:br>
            <a:r>
              <a:rPr lang="en-US" sz="2000" b="0" i="0" dirty="0">
                <a:solidFill>
                  <a:srgbClr val="000000"/>
                </a:solidFill>
                <a:effectLst/>
                <a:latin typeface="Alegreya Sans"/>
              </a:rPr>
              <a:t>Because the center IS linked with many organizations and agencies in THE area, Families can be assured of being connected with as many services as they need. </a:t>
            </a:r>
            <a:br>
              <a:rPr lang="en-US" sz="2000" b="0" i="0" dirty="0">
                <a:solidFill>
                  <a:srgbClr val="000000"/>
                </a:solidFill>
                <a:effectLst/>
                <a:latin typeface="Alegreya Sans"/>
              </a:rPr>
            </a:br>
            <a:br>
              <a:rPr lang="en-US" sz="2000" b="0" i="0" dirty="0">
                <a:solidFill>
                  <a:srgbClr val="000000"/>
                </a:solidFill>
                <a:effectLst/>
                <a:latin typeface="Alegreya Sans"/>
              </a:rPr>
            </a:br>
            <a:r>
              <a:rPr lang="en-US" sz="2000" b="0" i="0" dirty="0">
                <a:solidFill>
                  <a:srgbClr val="000000"/>
                </a:solidFill>
                <a:effectLst/>
                <a:latin typeface="Alegreya Sans"/>
              </a:rPr>
              <a:t>This program makes it easier for consumers to find answers to their family questions and receive the help they are looking for. </a:t>
            </a:r>
            <a:endParaRPr lang="en-US" sz="2000" dirty="0"/>
          </a:p>
        </p:txBody>
      </p:sp>
      <p:sp>
        <p:nvSpPr>
          <p:cNvPr id="8" name="Date Placeholder 7">
            <a:extLst>
              <a:ext uri="{FF2B5EF4-FFF2-40B4-BE49-F238E27FC236}">
                <a16:creationId xmlns:a16="http://schemas.microsoft.com/office/drawing/2014/main" id="{B3ACFBD1-CF18-4304-BC3A-FC464B0DB65A}"/>
              </a:ext>
            </a:extLst>
          </p:cNvPr>
          <p:cNvSpPr>
            <a:spLocks noGrp="1"/>
          </p:cNvSpPr>
          <p:nvPr>
            <p:ph type="dt" sz="half" idx="10"/>
          </p:nvPr>
        </p:nvSpPr>
        <p:spPr>
          <a:xfrm>
            <a:off x="4937760" y="6353175"/>
            <a:ext cx="1097280" cy="365125"/>
          </a:xfrm>
        </p:spPr>
        <p:txBody>
          <a:bodyPr/>
          <a:lstStyle/>
          <a:p>
            <a:r>
              <a:rPr lang="en-US" dirty="0"/>
              <a:t>2024</a:t>
            </a:r>
          </a:p>
        </p:txBody>
      </p:sp>
      <p:sp>
        <p:nvSpPr>
          <p:cNvPr id="10" name="Slide Number Placeholder 9">
            <a:extLst>
              <a:ext uri="{FF2B5EF4-FFF2-40B4-BE49-F238E27FC236}">
                <a16:creationId xmlns:a16="http://schemas.microsoft.com/office/drawing/2014/main" id="{5C5D1CA5-AA7F-4214-8924-E9A00B4337CD}"/>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141878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4937760" y="898525"/>
            <a:ext cx="6800850" cy="1325880"/>
          </a:xfrm>
        </p:spPr>
        <p:txBody>
          <a:bodyPr/>
          <a:lstStyle/>
          <a:p>
            <a:r>
              <a:rPr lang="en-US" dirty="0"/>
              <a:t>Target Population</a:t>
            </a:r>
          </a:p>
        </p:txBody>
      </p:sp>
      <p:sp>
        <p:nvSpPr>
          <p:cNvPr id="66" name="Text Placeholder 65">
            <a:extLst>
              <a:ext uri="{FF2B5EF4-FFF2-40B4-BE49-F238E27FC236}">
                <a16:creationId xmlns:a16="http://schemas.microsoft.com/office/drawing/2014/main" id="{2803ED57-1A43-46A8-BC98-811CA2CD7EE3}"/>
              </a:ext>
            </a:extLst>
          </p:cNvPr>
          <p:cNvSpPr>
            <a:spLocks noGrp="1"/>
          </p:cNvSpPr>
          <p:nvPr>
            <p:ph type="body" sz="quarter" idx="15"/>
          </p:nvPr>
        </p:nvSpPr>
        <p:spPr>
          <a:xfrm>
            <a:off x="4937760" y="2084832"/>
            <a:ext cx="3200400" cy="365760"/>
          </a:xfrm>
        </p:spPr>
        <p:txBody>
          <a:bodyPr/>
          <a:lstStyle/>
          <a:p>
            <a:r>
              <a:rPr lang="en-US" dirty="0"/>
              <a:t>DHR Consumers </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4914900" y="2496312"/>
            <a:ext cx="3200400" cy="1188720"/>
          </a:xfrm>
        </p:spPr>
        <p:txBody>
          <a:bodyPr vert="horz" lIns="91440" tIns="45720" rIns="91440" bIns="45720" rtlCol="0" anchor="t">
            <a:noAutofit/>
          </a:bodyPr>
          <a:lstStyle/>
          <a:p>
            <a:r>
              <a:rPr lang="en-US" dirty="0"/>
              <a:t>Our programs are designed to help consumers meet their DHR requirements. </a:t>
            </a:r>
          </a:p>
        </p:txBody>
      </p:sp>
      <p:sp>
        <p:nvSpPr>
          <p:cNvPr id="67" name="Text Placeholder 66">
            <a:extLst>
              <a:ext uri="{FF2B5EF4-FFF2-40B4-BE49-F238E27FC236}">
                <a16:creationId xmlns:a16="http://schemas.microsoft.com/office/drawing/2014/main" id="{5DD7E283-D713-4AC9-9B8C-608BBA10A820}"/>
              </a:ext>
            </a:extLst>
          </p:cNvPr>
          <p:cNvSpPr>
            <a:spLocks noGrp="1"/>
          </p:cNvSpPr>
          <p:nvPr>
            <p:ph type="body" sz="quarter" idx="16"/>
          </p:nvPr>
        </p:nvSpPr>
        <p:spPr>
          <a:xfrm>
            <a:off x="8538777" y="2084832"/>
            <a:ext cx="3200400" cy="365760"/>
          </a:xfrm>
        </p:spPr>
        <p:txBody>
          <a:bodyPr/>
          <a:lstStyle/>
          <a:p>
            <a:r>
              <a:rPr lang="en-US" dirty="0"/>
              <a:t>Families involved with Court</a:t>
            </a:r>
          </a:p>
        </p:txBody>
      </p:sp>
      <p:sp>
        <p:nvSpPr>
          <p:cNvPr id="65" name="Text Placeholder 64">
            <a:extLst>
              <a:ext uri="{FF2B5EF4-FFF2-40B4-BE49-F238E27FC236}">
                <a16:creationId xmlns:a16="http://schemas.microsoft.com/office/drawing/2014/main" id="{3965A28E-5CC3-459C-83AA-167F9F4CE00C}"/>
              </a:ext>
            </a:extLst>
          </p:cNvPr>
          <p:cNvSpPr>
            <a:spLocks noGrp="1"/>
          </p:cNvSpPr>
          <p:nvPr>
            <p:ph type="body" sz="quarter" idx="14"/>
          </p:nvPr>
        </p:nvSpPr>
        <p:spPr>
          <a:xfrm>
            <a:off x="8535924" y="2810312"/>
            <a:ext cx="3200400" cy="874720"/>
          </a:xfrm>
        </p:spPr>
        <p:txBody>
          <a:bodyPr/>
          <a:lstStyle/>
          <a:p>
            <a:r>
              <a:rPr lang="en-US" dirty="0"/>
              <a:t>Our programs are designed to assist consumers meet their court ordered assignments. </a:t>
            </a:r>
          </a:p>
        </p:txBody>
      </p:sp>
      <p:sp>
        <p:nvSpPr>
          <p:cNvPr id="70" name="Text Placeholder 69">
            <a:extLst>
              <a:ext uri="{FF2B5EF4-FFF2-40B4-BE49-F238E27FC236}">
                <a16:creationId xmlns:a16="http://schemas.microsoft.com/office/drawing/2014/main" id="{C0199418-7058-49B4-86EA-CE4B3CCD4F32}"/>
              </a:ext>
            </a:extLst>
          </p:cNvPr>
          <p:cNvSpPr>
            <a:spLocks noGrp="1"/>
          </p:cNvSpPr>
          <p:nvPr>
            <p:ph type="body" sz="quarter" idx="19"/>
          </p:nvPr>
        </p:nvSpPr>
        <p:spPr>
          <a:xfrm>
            <a:off x="4937760" y="3838956"/>
            <a:ext cx="3200400" cy="365760"/>
          </a:xfrm>
        </p:spPr>
        <p:txBody>
          <a:bodyPr/>
          <a:lstStyle/>
          <a:p>
            <a:r>
              <a:rPr lang="en-US" dirty="0"/>
              <a:t>At risk families</a:t>
            </a:r>
          </a:p>
        </p:txBody>
      </p:sp>
      <p:sp>
        <p:nvSpPr>
          <p:cNvPr id="68" name="Text Placeholder 67">
            <a:extLst>
              <a:ext uri="{FF2B5EF4-FFF2-40B4-BE49-F238E27FC236}">
                <a16:creationId xmlns:a16="http://schemas.microsoft.com/office/drawing/2014/main" id="{C5A9125A-B202-417F-B5CA-681093F8A950}"/>
              </a:ext>
            </a:extLst>
          </p:cNvPr>
          <p:cNvSpPr>
            <a:spLocks noGrp="1"/>
          </p:cNvSpPr>
          <p:nvPr>
            <p:ph type="body" sz="quarter" idx="17"/>
          </p:nvPr>
        </p:nvSpPr>
        <p:spPr>
          <a:xfrm>
            <a:off x="4937760" y="4255479"/>
            <a:ext cx="3200400" cy="1188720"/>
          </a:xfrm>
        </p:spPr>
        <p:txBody>
          <a:bodyPr/>
          <a:lstStyle/>
          <a:p>
            <a:r>
              <a:rPr lang="en-US" dirty="0"/>
              <a:t>Our programs are designed to help prevent child abuse and to help families become more stable with all aspects of their family unit. </a:t>
            </a:r>
          </a:p>
          <a:p>
            <a:endParaRPr lang="en-US" dirty="0"/>
          </a:p>
        </p:txBody>
      </p:sp>
      <p:sp>
        <p:nvSpPr>
          <p:cNvPr id="71" name="Text Placeholder 70">
            <a:extLst>
              <a:ext uri="{FF2B5EF4-FFF2-40B4-BE49-F238E27FC236}">
                <a16:creationId xmlns:a16="http://schemas.microsoft.com/office/drawing/2014/main" id="{8B815D0D-0225-4E87-A49A-44A085054872}"/>
              </a:ext>
            </a:extLst>
          </p:cNvPr>
          <p:cNvSpPr>
            <a:spLocks noGrp="1"/>
          </p:cNvSpPr>
          <p:nvPr>
            <p:ph type="body" sz="quarter" idx="20"/>
          </p:nvPr>
        </p:nvSpPr>
        <p:spPr>
          <a:xfrm>
            <a:off x="8535924" y="3838956"/>
            <a:ext cx="3200400" cy="365760"/>
          </a:xfrm>
        </p:spPr>
        <p:txBody>
          <a:bodyPr/>
          <a:lstStyle/>
          <a:p>
            <a:r>
              <a:rPr lang="en-US" dirty="0"/>
              <a:t>Any family needing a hand up </a:t>
            </a:r>
          </a:p>
        </p:txBody>
      </p:sp>
      <p:sp>
        <p:nvSpPr>
          <p:cNvPr id="69" name="Text Placeholder 68">
            <a:extLst>
              <a:ext uri="{FF2B5EF4-FFF2-40B4-BE49-F238E27FC236}">
                <a16:creationId xmlns:a16="http://schemas.microsoft.com/office/drawing/2014/main" id="{E79D8DDE-4530-4049-9A8C-A811A2C5D18A}"/>
              </a:ext>
            </a:extLst>
          </p:cNvPr>
          <p:cNvSpPr>
            <a:spLocks noGrp="1"/>
          </p:cNvSpPr>
          <p:nvPr>
            <p:ph type="body" sz="quarter" idx="18"/>
          </p:nvPr>
        </p:nvSpPr>
        <p:spPr>
          <a:xfrm>
            <a:off x="8535924" y="4504888"/>
            <a:ext cx="3200400" cy="936638"/>
          </a:xfrm>
        </p:spPr>
        <p:txBody>
          <a:bodyPr>
            <a:noAutofit/>
          </a:bodyPr>
          <a:lstStyle/>
          <a:p>
            <a:r>
              <a:rPr lang="en-US" dirty="0"/>
              <a:t>Our programs are designed to assist all families who want to set goals and strengthen their family through emergency services, education, and employment related services. </a:t>
            </a:r>
          </a:p>
        </p:txBody>
      </p:sp>
      <p:sp>
        <p:nvSpPr>
          <p:cNvPr id="4" name="Date Placeholder 3">
            <a:extLst>
              <a:ext uri="{FF2B5EF4-FFF2-40B4-BE49-F238E27FC236}">
                <a16:creationId xmlns:a16="http://schemas.microsoft.com/office/drawing/2014/main" id="{64CDF2CB-D253-426E-B44A-B095AC439248}"/>
              </a:ext>
            </a:extLst>
          </p:cNvPr>
          <p:cNvSpPr>
            <a:spLocks noGrp="1"/>
          </p:cNvSpPr>
          <p:nvPr>
            <p:ph type="dt" sz="half" idx="10"/>
          </p:nvPr>
        </p:nvSpPr>
        <p:spPr>
          <a:xfrm>
            <a:off x="4937760" y="6353175"/>
            <a:ext cx="1097280" cy="365125"/>
          </a:xfrm>
        </p:spPr>
        <p:txBody>
          <a:bodyPr/>
          <a:lstStyle/>
          <a:p>
            <a:r>
              <a:rPr lang="en-US" dirty="0"/>
              <a:t>2024</a:t>
            </a:r>
          </a:p>
        </p:txBody>
      </p:sp>
      <p:sp>
        <p:nvSpPr>
          <p:cNvPr id="6" name="Slide Number Placeholder 5">
            <a:extLst>
              <a:ext uri="{FF2B5EF4-FFF2-40B4-BE49-F238E27FC236}">
                <a16:creationId xmlns:a16="http://schemas.microsoft.com/office/drawing/2014/main" id="{FE339B0E-CD75-418B-A2F4-EBDA9C1E06B5}"/>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159392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1BDD77E-A892-4E87-9B6D-EF78B0038A44}"/>
              </a:ext>
            </a:extLst>
          </p:cNvPr>
          <p:cNvSpPr>
            <a:spLocks noGrp="1"/>
          </p:cNvSpPr>
          <p:nvPr>
            <p:ph type="body" sz="quarter" idx="15"/>
          </p:nvPr>
        </p:nvSpPr>
        <p:spPr>
          <a:xfrm>
            <a:off x="914400" y="2084832"/>
            <a:ext cx="3200400" cy="365760"/>
          </a:xfrm>
        </p:spPr>
        <p:txBody>
          <a:bodyPr/>
          <a:lstStyle/>
          <a:p>
            <a:r>
              <a:rPr lang="en-US" dirty="0"/>
              <a:t>Family advocacy</a:t>
            </a:r>
          </a:p>
        </p:txBody>
      </p:sp>
      <p:sp>
        <p:nvSpPr>
          <p:cNvPr id="4" name="Content Placeholder 3">
            <a:extLst>
              <a:ext uri="{FF2B5EF4-FFF2-40B4-BE49-F238E27FC236}">
                <a16:creationId xmlns:a16="http://schemas.microsoft.com/office/drawing/2014/main" id="{8421587F-8DFD-4A31-9931-8A346A92D87A}"/>
              </a:ext>
            </a:extLst>
          </p:cNvPr>
          <p:cNvSpPr>
            <a:spLocks noGrp="1"/>
          </p:cNvSpPr>
          <p:nvPr>
            <p:ph type="body" sz="quarter" idx="13"/>
          </p:nvPr>
        </p:nvSpPr>
        <p:spPr>
          <a:xfrm>
            <a:off x="914400" y="2496312"/>
            <a:ext cx="3200400" cy="1188720"/>
          </a:xfrm>
        </p:spPr>
        <p:txBody>
          <a:bodyPr vert="horz" lIns="91440" tIns="45720" rIns="91440" bIns="45720" rtlCol="0" anchor="t">
            <a:normAutofit fontScale="32500" lnSpcReduction="20000"/>
          </a:bodyPr>
          <a:lstStyle/>
          <a:p>
            <a:pPr marL="0" marR="0" indent="0">
              <a:lnSpc>
                <a:spcPct val="119000"/>
              </a:lnSpc>
              <a:spcBef>
                <a:spcPts val="0"/>
              </a:spcBef>
              <a:spcAft>
                <a:spcPts val="600"/>
              </a:spcAft>
            </a:pPr>
            <a:r>
              <a:rPr lang="en-US" sz="2800" b="1" kern="1400" dirty="0">
                <a:ln>
                  <a:noFill/>
                </a:ln>
                <a:solidFill>
                  <a:srgbClr val="000000"/>
                </a:solidFill>
                <a:effectLst/>
                <a:latin typeface="Arial" panose="020B0604020202020204" pitchFamily="34" charset="0"/>
              </a:rPr>
              <a:t>The Family </a:t>
            </a:r>
            <a:r>
              <a:rPr lang="en-US" sz="2800" b="1" kern="1400" dirty="0">
                <a:solidFill>
                  <a:srgbClr val="000000"/>
                </a:solidFill>
                <a:latin typeface="Arial" panose="020B0604020202020204" pitchFamily="34" charset="0"/>
              </a:rPr>
              <a:t>Advocate/ Case Manager helps families set</a:t>
            </a:r>
            <a:r>
              <a:rPr lang="en-US" sz="2800" b="1" kern="1400" dirty="0">
                <a:ln>
                  <a:noFill/>
                </a:ln>
                <a:solidFill>
                  <a:srgbClr val="000000"/>
                </a:solidFill>
                <a:effectLst/>
                <a:latin typeface="Arial" panose="020B0604020202020204" pitchFamily="34" charset="0"/>
              </a:rPr>
              <a:t> important goals for themselves and their family. The Family Advocate connects individuals with community resources to help families thrive.</a:t>
            </a:r>
          </a:p>
          <a:p>
            <a:pPr marL="0" marR="0" indent="0" algn="ctr">
              <a:lnSpc>
                <a:spcPct val="119000"/>
              </a:lnSpc>
              <a:spcBef>
                <a:spcPts val="0"/>
              </a:spcBef>
              <a:spcAft>
                <a:spcPts val="600"/>
              </a:spcAft>
            </a:pPr>
            <a:r>
              <a:rPr lang="en-US" sz="1800" b="1" kern="1400" dirty="0">
                <a:ln>
                  <a:noFill/>
                </a:ln>
                <a:solidFill>
                  <a:srgbClr val="000000"/>
                </a:solidFill>
                <a:effectLst/>
                <a:latin typeface="Arial" panose="020B0604020202020204" pitchFamily="34" charset="0"/>
              </a:rPr>
              <a:t> </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ZA" dirty="0"/>
          </a:p>
        </p:txBody>
      </p:sp>
      <p:sp>
        <p:nvSpPr>
          <p:cNvPr id="24" name="Text Placeholder 23">
            <a:extLst>
              <a:ext uri="{FF2B5EF4-FFF2-40B4-BE49-F238E27FC236}">
                <a16:creationId xmlns:a16="http://schemas.microsoft.com/office/drawing/2014/main" id="{4F05CFBF-1A7F-4C99-9321-EF2EF7BEF771}"/>
              </a:ext>
            </a:extLst>
          </p:cNvPr>
          <p:cNvSpPr>
            <a:spLocks noGrp="1"/>
          </p:cNvSpPr>
          <p:nvPr>
            <p:ph type="body" sz="quarter" idx="16"/>
          </p:nvPr>
        </p:nvSpPr>
        <p:spPr>
          <a:xfrm>
            <a:off x="4538277" y="2084832"/>
            <a:ext cx="3200400" cy="365760"/>
          </a:xfrm>
        </p:spPr>
        <p:txBody>
          <a:bodyPr/>
          <a:lstStyle/>
          <a:p>
            <a:r>
              <a:rPr lang="en-US" dirty="0"/>
              <a:t>Working Matters </a:t>
            </a:r>
          </a:p>
        </p:txBody>
      </p:sp>
      <p:sp>
        <p:nvSpPr>
          <p:cNvPr id="22" name="Text Placeholder 21">
            <a:extLst>
              <a:ext uri="{FF2B5EF4-FFF2-40B4-BE49-F238E27FC236}">
                <a16:creationId xmlns:a16="http://schemas.microsoft.com/office/drawing/2014/main" id="{90EE4EC2-315F-4BCE-91FD-64A3D3AF94D2}"/>
              </a:ext>
            </a:extLst>
          </p:cNvPr>
          <p:cNvSpPr>
            <a:spLocks noGrp="1"/>
          </p:cNvSpPr>
          <p:nvPr>
            <p:ph type="body" sz="quarter" idx="14"/>
          </p:nvPr>
        </p:nvSpPr>
        <p:spPr>
          <a:xfrm>
            <a:off x="4535424" y="2496312"/>
            <a:ext cx="3200400" cy="1188720"/>
          </a:xfrm>
        </p:spPr>
        <p:txBody>
          <a:bodyPr>
            <a:normAutofit fontScale="25000" lnSpcReduction="20000"/>
          </a:bodyPr>
          <a:lstStyle/>
          <a:p>
            <a:pPr marL="0" marR="0" indent="0">
              <a:lnSpc>
                <a:spcPct val="119000"/>
              </a:lnSpc>
              <a:spcBef>
                <a:spcPts val="0"/>
              </a:spcBef>
              <a:spcAft>
                <a:spcPts val="600"/>
              </a:spcAft>
            </a:pPr>
            <a:r>
              <a:rPr lang="en-US" sz="4000" b="1" kern="1400" dirty="0">
                <a:ln>
                  <a:noFill/>
                </a:ln>
                <a:solidFill>
                  <a:srgbClr val="000000"/>
                </a:solidFill>
                <a:effectLst/>
                <a:latin typeface="Arial" panose="020B0604020202020204" pitchFamily="34" charset="0"/>
                <a:cs typeface="Arial" panose="020B0604020202020204" pitchFamily="34" charset="0"/>
              </a:rPr>
              <a:t>Working Matters is a collaborative partnership between the Jefferson County Department of Human Resources and Family Guidance Center of Alabama to help individuals become employed and to retain their employment</a:t>
            </a:r>
            <a:r>
              <a:rPr lang="en-US" sz="4000" b="1" kern="1400" dirty="0">
                <a:solidFill>
                  <a:srgbClr val="000000"/>
                </a:solidFill>
                <a:latin typeface="Arial" panose="020B0604020202020204" pitchFamily="34" charset="0"/>
                <a:cs typeface="Arial" panose="020B0604020202020204" pitchFamily="34" charset="0"/>
              </a:rPr>
              <a:t>. </a:t>
            </a:r>
            <a:r>
              <a:rPr lang="en-US" sz="4000" b="1" kern="1400" dirty="0">
                <a:ln>
                  <a:noFill/>
                </a:ln>
                <a:solidFill>
                  <a:srgbClr val="000000"/>
                </a:solidFill>
                <a:effectLst/>
                <a:latin typeface="Arial" panose="020B0604020202020204" pitchFamily="34" charset="0"/>
                <a:cs typeface="Arial" panose="020B0604020202020204" pitchFamily="34" charset="0"/>
              </a:rPr>
              <a:t>Working Matters is currently seeking community placement sites for our volunteers.</a:t>
            </a:r>
          </a:p>
          <a:p>
            <a:pPr marL="0" marR="0" indent="0" algn="l">
              <a:lnSpc>
                <a:spcPct val="119000"/>
              </a:lnSpc>
              <a:spcBef>
                <a:spcPts val="0"/>
              </a:spcBef>
              <a:spcAft>
                <a:spcPts val="600"/>
              </a:spcAft>
            </a:pPr>
            <a:r>
              <a:rPr lang="en-US" sz="4000" kern="1400" dirty="0">
                <a:ln>
                  <a:noFill/>
                </a:ln>
                <a:solidFill>
                  <a:srgbClr val="000000"/>
                </a:solidFill>
                <a:effectLst/>
                <a:latin typeface="Arial" panose="020B0604020202020204" pitchFamily="34" charset="0"/>
                <a:cs typeface="Arial" panose="020B0604020202020204" pitchFamily="34" charset="0"/>
              </a:rPr>
              <a:t> </a:t>
            </a:r>
          </a:p>
          <a:p>
            <a:endParaRPr lang="en-ZA" dirty="0"/>
          </a:p>
        </p:txBody>
      </p:sp>
      <p:sp>
        <p:nvSpPr>
          <p:cNvPr id="27" name="Text Placeholder 26">
            <a:extLst>
              <a:ext uri="{FF2B5EF4-FFF2-40B4-BE49-F238E27FC236}">
                <a16:creationId xmlns:a16="http://schemas.microsoft.com/office/drawing/2014/main" id="{8385ECC2-8A21-4825-96AB-97E7C4FB9A1A}"/>
              </a:ext>
            </a:extLst>
          </p:cNvPr>
          <p:cNvSpPr>
            <a:spLocks noGrp="1"/>
          </p:cNvSpPr>
          <p:nvPr>
            <p:ph type="body" sz="quarter" idx="19"/>
          </p:nvPr>
        </p:nvSpPr>
        <p:spPr>
          <a:xfrm>
            <a:off x="914400" y="3840480"/>
            <a:ext cx="3200400" cy="365760"/>
          </a:xfrm>
        </p:spPr>
        <p:txBody>
          <a:bodyPr/>
          <a:lstStyle/>
          <a:p>
            <a:r>
              <a:rPr lang="en-US" dirty="0"/>
              <a:t>Parenting matters </a:t>
            </a:r>
          </a:p>
        </p:txBody>
      </p:sp>
      <p:sp>
        <p:nvSpPr>
          <p:cNvPr id="25" name="Text Placeholder 24">
            <a:extLst>
              <a:ext uri="{FF2B5EF4-FFF2-40B4-BE49-F238E27FC236}">
                <a16:creationId xmlns:a16="http://schemas.microsoft.com/office/drawing/2014/main" id="{A8113FBA-9114-48D1-A189-9A1B7ABCF38A}"/>
              </a:ext>
            </a:extLst>
          </p:cNvPr>
          <p:cNvSpPr>
            <a:spLocks noGrp="1"/>
          </p:cNvSpPr>
          <p:nvPr>
            <p:ph type="body" sz="quarter" idx="17"/>
          </p:nvPr>
        </p:nvSpPr>
        <p:spPr>
          <a:xfrm>
            <a:off x="914400" y="4251960"/>
            <a:ext cx="3200400" cy="1143000"/>
          </a:xfrm>
        </p:spPr>
        <p:txBody>
          <a:bodyPr>
            <a:normAutofit fontScale="62500" lnSpcReduction="20000"/>
          </a:bodyPr>
          <a:lstStyle/>
          <a:p>
            <a:pPr marL="0" marR="0" indent="0">
              <a:lnSpc>
                <a:spcPct val="119000"/>
              </a:lnSpc>
              <a:spcBef>
                <a:spcPts val="0"/>
              </a:spcBef>
              <a:spcAft>
                <a:spcPts val="600"/>
              </a:spcAft>
            </a:pPr>
            <a:r>
              <a:rPr lang="en-US" sz="1800" b="1" kern="1400" dirty="0">
                <a:ln>
                  <a:noFill/>
                </a:ln>
                <a:solidFill>
                  <a:srgbClr val="000000"/>
                </a:solidFill>
                <a:effectLst/>
                <a:latin typeface="Arial" panose="020B0604020202020204" pitchFamily="34" charset="0"/>
              </a:rPr>
              <a:t>Parenting Matters is an advocacy program that assists men with fathering skills, life skills, job readiness and employment assistance.</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28" name="Text Placeholder 27">
            <a:extLst>
              <a:ext uri="{FF2B5EF4-FFF2-40B4-BE49-F238E27FC236}">
                <a16:creationId xmlns:a16="http://schemas.microsoft.com/office/drawing/2014/main" id="{9BB8B2E0-57A3-43A4-859A-28669F14F8FE}"/>
              </a:ext>
            </a:extLst>
          </p:cNvPr>
          <p:cNvSpPr>
            <a:spLocks noGrp="1"/>
          </p:cNvSpPr>
          <p:nvPr>
            <p:ph type="body" sz="quarter" idx="20"/>
          </p:nvPr>
        </p:nvSpPr>
        <p:spPr>
          <a:xfrm>
            <a:off x="4535424" y="3840480"/>
            <a:ext cx="3200400" cy="365760"/>
          </a:xfrm>
        </p:spPr>
        <p:txBody>
          <a:bodyPr/>
          <a:lstStyle/>
          <a:p>
            <a:r>
              <a:rPr lang="en-ZA" dirty="0"/>
              <a:t>Small wonders </a:t>
            </a:r>
            <a:endParaRPr lang="en-US" dirty="0"/>
          </a:p>
        </p:txBody>
      </p:sp>
      <p:sp>
        <p:nvSpPr>
          <p:cNvPr id="26" name="Text Placeholder 25">
            <a:extLst>
              <a:ext uri="{FF2B5EF4-FFF2-40B4-BE49-F238E27FC236}">
                <a16:creationId xmlns:a16="http://schemas.microsoft.com/office/drawing/2014/main" id="{E6AB6387-E6AE-46CB-8500-4F11FA6B44BA}"/>
              </a:ext>
            </a:extLst>
          </p:cNvPr>
          <p:cNvSpPr>
            <a:spLocks noGrp="1"/>
          </p:cNvSpPr>
          <p:nvPr>
            <p:ph type="body" sz="quarter" idx="18"/>
          </p:nvPr>
        </p:nvSpPr>
        <p:spPr>
          <a:xfrm>
            <a:off x="4535424" y="4251960"/>
            <a:ext cx="3200400" cy="1143000"/>
          </a:xfrm>
        </p:spPr>
        <p:txBody>
          <a:bodyPr>
            <a:normAutofit fontScale="25000" lnSpcReduction="20000"/>
          </a:bodyPr>
          <a:lstStyle/>
          <a:p>
            <a:pPr marL="0" marR="0" indent="0">
              <a:lnSpc>
                <a:spcPts val="1200"/>
              </a:lnSpc>
              <a:spcBef>
                <a:spcPts val="0"/>
              </a:spcBef>
              <a:spcAft>
                <a:spcPts val="400"/>
              </a:spcAft>
            </a:pPr>
            <a:r>
              <a:rPr lang="en-US" sz="4400" b="1" kern="1400" dirty="0">
                <a:ln>
                  <a:noFill/>
                </a:ln>
                <a:solidFill>
                  <a:srgbClr val="000000"/>
                </a:solidFill>
                <a:effectLst/>
                <a:latin typeface="Arial" panose="020B0604020202020204" pitchFamily="34" charset="0"/>
              </a:rPr>
              <a:t>The Small Wonders Program assists families of children, birth to 18 years, who have special healthcare &amp; developmental needs. Services are provided via zoom and in home. </a:t>
            </a:r>
          </a:p>
          <a:p>
            <a:pPr marL="0" marR="0" indent="0">
              <a:lnSpc>
                <a:spcPts val="1200"/>
              </a:lnSpc>
              <a:spcBef>
                <a:spcPts val="0"/>
              </a:spcBef>
              <a:spcAft>
                <a:spcPts val="400"/>
              </a:spcAft>
            </a:pPr>
            <a:endParaRPr lang="en-US" sz="3400" kern="1400" dirty="0">
              <a:solidFill>
                <a:srgbClr val="000000"/>
              </a:solidFill>
              <a:latin typeface="Arial" panose="020B0604020202020204" pitchFamily="34" charset="0"/>
            </a:endParaRPr>
          </a:p>
          <a:p>
            <a:pPr marL="0" marR="0" indent="0">
              <a:lnSpc>
                <a:spcPts val="1200"/>
              </a:lnSpc>
              <a:spcBef>
                <a:spcPts val="0"/>
              </a:spcBef>
              <a:spcAft>
                <a:spcPts val="400"/>
              </a:spcAft>
            </a:pPr>
            <a:r>
              <a:rPr lang="en-US" sz="3400" kern="1400" dirty="0">
                <a:ln>
                  <a:noFill/>
                </a:ln>
                <a:solidFill>
                  <a:srgbClr val="000000"/>
                </a:solidFill>
                <a:effectLst/>
                <a:latin typeface="Arial" panose="020B0604020202020204" pitchFamily="34" charset="0"/>
              </a:rPr>
              <a:t> </a:t>
            </a:r>
            <a:endParaRPr lang="en-US" sz="34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ZA" dirty="0"/>
          </a:p>
        </p:txBody>
      </p:sp>
      <p:sp>
        <p:nvSpPr>
          <p:cNvPr id="3" name="Date Placeholder 2">
            <a:extLst>
              <a:ext uri="{FF2B5EF4-FFF2-40B4-BE49-F238E27FC236}">
                <a16:creationId xmlns:a16="http://schemas.microsoft.com/office/drawing/2014/main" id="{54E3FF72-DB34-4BB6-A010-93B275EE2740}"/>
              </a:ext>
            </a:extLst>
          </p:cNvPr>
          <p:cNvSpPr>
            <a:spLocks noGrp="1"/>
          </p:cNvSpPr>
          <p:nvPr>
            <p:ph type="dt" sz="half" idx="10"/>
          </p:nvPr>
        </p:nvSpPr>
        <p:spPr>
          <a:xfrm>
            <a:off x="914400" y="6355080"/>
            <a:ext cx="1097280" cy="365125"/>
          </a:xfrm>
        </p:spPr>
        <p:txBody>
          <a:bodyPr/>
          <a:lstStyle/>
          <a:p>
            <a:r>
              <a:rPr lang="en-US" dirty="0"/>
              <a:t>2024</a:t>
            </a:r>
          </a:p>
        </p:txBody>
      </p:sp>
      <p:sp>
        <p:nvSpPr>
          <p:cNvPr id="6" name="Slide Number Placeholder 5">
            <a:extLst>
              <a:ext uri="{FF2B5EF4-FFF2-40B4-BE49-F238E27FC236}">
                <a16:creationId xmlns:a16="http://schemas.microsoft.com/office/drawing/2014/main" id="{221F794A-4793-4DB0-91FD-E5B132FC1634}"/>
              </a:ext>
            </a:extLst>
          </p:cNvPr>
          <p:cNvSpPr>
            <a:spLocks noGrp="1"/>
          </p:cNvSpPr>
          <p:nvPr>
            <p:ph type="sldNum" sz="quarter" idx="12"/>
          </p:nvPr>
        </p:nvSpPr>
        <p:spPr>
          <a:xfrm>
            <a:off x="11274091" y="6355080"/>
            <a:ext cx="457200" cy="365125"/>
          </a:xfrm>
        </p:spPr>
        <p:txBody>
          <a:bodyPr/>
          <a:lstStyle/>
          <a:p>
            <a:fld id="{B5CEABB6-07DC-46E8-9B57-56EC44A396E5}" type="slidenum">
              <a:rPr lang="en-US" smtClean="0"/>
              <a:pPr/>
              <a:t>5</a:t>
            </a:fld>
            <a:endParaRPr lang="en-US" dirty="0"/>
          </a:p>
        </p:txBody>
      </p:sp>
      <p:sp>
        <p:nvSpPr>
          <p:cNvPr id="8" name="Title 7">
            <a:extLst>
              <a:ext uri="{FF2B5EF4-FFF2-40B4-BE49-F238E27FC236}">
                <a16:creationId xmlns:a16="http://schemas.microsoft.com/office/drawing/2014/main" id="{72E58031-F4C2-D6D9-5981-283C80F6C84D}"/>
              </a:ext>
            </a:extLst>
          </p:cNvPr>
          <p:cNvSpPr>
            <a:spLocks noGrp="1"/>
          </p:cNvSpPr>
          <p:nvPr>
            <p:ph type="title"/>
          </p:nvPr>
        </p:nvSpPr>
        <p:spPr/>
        <p:txBody>
          <a:bodyPr/>
          <a:lstStyle/>
          <a:p>
            <a:r>
              <a:rPr lang="en-US" dirty="0"/>
              <a:t>Center Overview</a:t>
            </a:r>
          </a:p>
        </p:txBody>
      </p:sp>
    </p:spTree>
    <p:extLst>
      <p:ext uri="{BB962C8B-B14F-4D97-AF65-F5344CB8AC3E}">
        <p14:creationId xmlns:p14="http://schemas.microsoft.com/office/powerpoint/2010/main" val="62791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914400" y="896112"/>
            <a:ext cx="6800850" cy="1325880"/>
          </a:xfrm>
        </p:spPr>
        <p:txBody>
          <a:bodyPr/>
          <a:lstStyle/>
          <a:p>
            <a:r>
              <a:rPr lang="en-US" dirty="0"/>
              <a:t>Life skills Classes </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914400" y="2206377"/>
            <a:ext cx="6800850" cy="3840480"/>
          </a:xfrm>
        </p:spPr>
        <p:txBody>
          <a:bodyPr vert="horz" lIns="91440" tIns="45720" rIns="91440" bIns="45720" rtlCol="0" anchor="t">
            <a:normAutofit/>
          </a:bodyPr>
          <a:lstStyle/>
          <a:p>
            <a:r>
              <a:rPr lang="en-ZA" dirty="0"/>
              <a:t>Positive Parenting </a:t>
            </a:r>
          </a:p>
          <a:p>
            <a:r>
              <a:rPr lang="en-ZA" noProof="1"/>
              <a:t>Anger Management 101 </a:t>
            </a:r>
          </a:p>
          <a:p>
            <a:r>
              <a:rPr lang="en-ZA" noProof="1"/>
              <a:t>Stress Management </a:t>
            </a:r>
          </a:p>
          <a:p>
            <a:r>
              <a:rPr lang="en-ZA" noProof="1"/>
              <a:t>Parenting Presentations </a:t>
            </a:r>
          </a:p>
          <a:p>
            <a:endParaRPr lang="en-ZA" noProof="1"/>
          </a:p>
          <a:p>
            <a:endParaRPr lang="en-ZA" noProof="1"/>
          </a:p>
        </p:txBody>
      </p:sp>
      <p:sp>
        <p:nvSpPr>
          <p:cNvPr id="4" name="Date Placeholder 3">
            <a:extLst>
              <a:ext uri="{FF2B5EF4-FFF2-40B4-BE49-F238E27FC236}">
                <a16:creationId xmlns:a16="http://schemas.microsoft.com/office/drawing/2014/main" id="{BD0AD2EB-86EE-409B-A978-A2CA82E37880}"/>
              </a:ext>
            </a:extLst>
          </p:cNvPr>
          <p:cNvSpPr>
            <a:spLocks noGrp="1"/>
          </p:cNvSpPr>
          <p:nvPr>
            <p:ph type="dt" sz="half" idx="10"/>
          </p:nvPr>
        </p:nvSpPr>
        <p:spPr>
          <a:xfrm>
            <a:off x="914400" y="6355080"/>
            <a:ext cx="1097280" cy="365125"/>
          </a:xfrm>
        </p:spPr>
        <p:txBody>
          <a:bodyPr/>
          <a:lstStyle/>
          <a:p>
            <a:r>
              <a:rPr lang="en-US" dirty="0"/>
              <a:t>2024</a:t>
            </a:r>
          </a:p>
        </p:txBody>
      </p:sp>
      <p:sp>
        <p:nvSpPr>
          <p:cNvPr id="6" name="Slide Number Placeholder 5">
            <a:extLst>
              <a:ext uri="{FF2B5EF4-FFF2-40B4-BE49-F238E27FC236}">
                <a16:creationId xmlns:a16="http://schemas.microsoft.com/office/drawing/2014/main" id="{6AB5FBE9-888B-4FE5-8AC6-FB80C5520650}"/>
              </a:ext>
            </a:extLst>
          </p:cNvPr>
          <p:cNvSpPr>
            <a:spLocks noGrp="1"/>
          </p:cNvSpPr>
          <p:nvPr>
            <p:ph type="sldNum" sz="quarter" idx="12"/>
          </p:nvPr>
        </p:nvSpPr>
        <p:spPr>
          <a:xfrm>
            <a:off x="11274091" y="6355080"/>
            <a:ext cx="457200" cy="365125"/>
          </a:xfrm>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134637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6267691" y="136525"/>
            <a:ext cx="5099392" cy="2206305"/>
          </a:xfrm>
        </p:spPr>
        <p:txBody>
          <a:bodyPr>
            <a:normAutofit fontScale="90000"/>
          </a:bodyPr>
          <a:lstStyle/>
          <a:p>
            <a:r>
              <a:rPr lang="en-US" sz="5400" dirty="0"/>
              <a:t>Coaching for excellence</a:t>
            </a:r>
          </a:p>
        </p:txBody>
      </p:sp>
      <p:sp>
        <p:nvSpPr>
          <p:cNvPr id="3" name="Date Placeholder 2">
            <a:extLst>
              <a:ext uri="{FF2B5EF4-FFF2-40B4-BE49-F238E27FC236}">
                <a16:creationId xmlns:a16="http://schemas.microsoft.com/office/drawing/2014/main" id="{B41BEFCB-C2E8-4F6F-B4E4-FDD52E2041BF}"/>
              </a:ext>
            </a:extLst>
          </p:cNvPr>
          <p:cNvSpPr>
            <a:spLocks noGrp="1"/>
          </p:cNvSpPr>
          <p:nvPr>
            <p:ph type="dt" sz="half" idx="10"/>
          </p:nvPr>
        </p:nvSpPr>
        <p:spPr/>
        <p:txBody>
          <a:bodyPr/>
          <a:lstStyle/>
          <a:p>
            <a:r>
              <a:rPr lang="en-US" dirty="0"/>
              <a:t>2024</a:t>
            </a:r>
          </a:p>
        </p:txBody>
      </p:sp>
      <p:sp>
        <p:nvSpPr>
          <p:cNvPr id="5" name="Slide Number Placeholder 4">
            <a:extLst>
              <a:ext uri="{FF2B5EF4-FFF2-40B4-BE49-F238E27FC236}">
                <a16:creationId xmlns:a16="http://schemas.microsoft.com/office/drawing/2014/main" id="{65AC6C41-3BBF-4721-A0AE-9007E9927EDE}"/>
              </a:ext>
            </a:extLst>
          </p:cNvPr>
          <p:cNvSpPr>
            <a:spLocks noGrp="1"/>
          </p:cNvSpPr>
          <p:nvPr>
            <p:ph type="sldNum" sz="quarter" idx="12"/>
          </p:nvPr>
        </p:nvSpPr>
        <p:spPr/>
        <p:txBody>
          <a:bodyPr/>
          <a:lstStyle/>
          <a:p>
            <a:fld id="{B5CEABB6-07DC-46E8-9B57-56EC44A396E5}" type="slidenum">
              <a:rPr lang="en-US" smtClean="0"/>
              <a:pPr/>
              <a:t>7</a:t>
            </a:fld>
            <a:endParaRPr lang="en-US" dirty="0"/>
          </a:p>
        </p:txBody>
      </p:sp>
      <p:sp>
        <p:nvSpPr>
          <p:cNvPr id="9" name="TextBox 8">
            <a:extLst>
              <a:ext uri="{FF2B5EF4-FFF2-40B4-BE49-F238E27FC236}">
                <a16:creationId xmlns:a16="http://schemas.microsoft.com/office/drawing/2014/main" id="{88F71E42-4F47-28BD-3EAF-79B835B63B82}"/>
              </a:ext>
            </a:extLst>
          </p:cNvPr>
          <p:cNvSpPr txBox="1"/>
          <p:nvPr/>
        </p:nvSpPr>
        <p:spPr>
          <a:xfrm>
            <a:off x="6969967" y="2712497"/>
            <a:ext cx="3892071" cy="2586093"/>
          </a:xfrm>
          <a:prstGeom prst="rect">
            <a:avLst/>
          </a:prstGeom>
          <a:noFill/>
        </p:spPr>
        <p:txBody>
          <a:bodyPr wrap="square" rtlCol="0">
            <a:spAutoFit/>
          </a:bodyPr>
          <a:lstStyle/>
          <a:p>
            <a:pPr marL="0" marR="0" indent="0" algn="ctr">
              <a:lnSpc>
                <a:spcPct val="119000"/>
              </a:lnSpc>
              <a:spcBef>
                <a:spcPts val="0"/>
              </a:spcBef>
              <a:spcAft>
                <a:spcPts val="0"/>
              </a:spcAft>
            </a:pPr>
            <a:r>
              <a:rPr lang="en-US" sz="1800" b="1" kern="1400" dirty="0">
                <a:ln>
                  <a:noFill/>
                </a:ln>
                <a:solidFill>
                  <a:schemeClr val="bg1"/>
                </a:solidFill>
                <a:effectLst/>
                <a:latin typeface="Calibri" panose="020F0502020204030204" pitchFamily="34" charset="0"/>
              </a:rPr>
              <a:t>TANF eligible consumers with a trained, on-staff coach. Coaches empower consumers to pursue and reach their goals. Need a little support to get to your next level? Contact Coaching today! </a:t>
            </a:r>
          </a:p>
          <a:p>
            <a:pPr marL="0" marR="0" indent="0" algn="ctr">
              <a:lnSpc>
                <a:spcPct val="75000"/>
              </a:lnSpc>
              <a:spcBef>
                <a:spcPts val="0"/>
              </a:spcBef>
              <a:spcAft>
                <a:spcPts val="0"/>
              </a:spcAft>
            </a:pPr>
            <a:r>
              <a:rPr lang="en-US" sz="1800" b="1" kern="1400" dirty="0">
                <a:ln>
                  <a:noFill/>
                </a:ln>
                <a:solidFill>
                  <a:schemeClr val="bg1"/>
                </a:solidFill>
                <a:effectLst/>
                <a:latin typeface="Calibri" panose="020F0502020204030204" pitchFamily="34" charset="0"/>
              </a:rPr>
              <a:t> </a:t>
            </a:r>
          </a:p>
          <a:p>
            <a:pPr marL="0" marR="0" indent="0" algn="ctr">
              <a:lnSpc>
                <a:spcPct val="119000"/>
              </a:lnSpc>
              <a:spcBef>
                <a:spcPts val="0"/>
              </a:spcBef>
              <a:spcAft>
                <a:spcPts val="600"/>
              </a:spcAft>
            </a:pPr>
            <a:r>
              <a:rPr lang="en-US" sz="1800" b="1" kern="1400" dirty="0">
                <a:ln>
                  <a:noFill/>
                </a:ln>
                <a:solidFill>
                  <a:schemeClr val="bg1"/>
                </a:solidFill>
                <a:effectLst/>
                <a:latin typeface="Calibri" panose="020F0502020204030204" pitchFamily="34" charset="0"/>
              </a:rPr>
              <a:t>Dr. Wanda Ward (334) 541-6127 </a:t>
            </a:r>
          </a:p>
        </p:txBody>
      </p:sp>
    </p:spTree>
    <p:extLst>
      <p:ext uri="{BB962C8B-B14F-4D97-AF65-F5344CB8AC3E}">
        <p14:creationId xmlns:p14="http://schemas.microsoft.com/office/powerpoint/2010/main" val="70778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0095" y="2184400"/>
            <a:ext cx="1932746"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27542" y="2153280"/>
            <a:ext cx="3322040" cy="976639"/>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2794014" y="3366741"/>
            <a:ext cx="2625273" cy="457200"/>
          </a:xfrm>
        </p:spPr>
        <p:txBody>
          <a:bodyPr/>
          <a:lstStyle/>
          <a:p>
            <a:r>
              <a:rPr lang="en-US" dirty="0"/>
              <a:t>    Free </a:t>
            </a:r>
          </a:p>
        </p:txBody>
      </p:sp>
      <p:sp>
        <p:nvSpPr>
          <p:cNvPr id="3" name="Content Placeholder 2">
            <a:extLst>
              <a:ext uri="{FF2B5EF4-FFF2-40B4-BE49-F238E27FC236}">
                <a16:creationId xmlns:a16="http://schemas.microsoft.com/office/drawing/2014/main" id="{D026614D-21E6-483C-8FE2-C9CF4346C75C}"/>
              </a:ext>
            </a:extLst>
          </p:cNvPr>
          <p:cNvSpPr>
            <a:spLocks noGrp="1"/>
          </p:cNvSpPr>
          <p:nvPr>
            <p:ph sz="half" idx="1"/>
          </p:nvPr>
        </p:nvSpPr>
        <p:spPr>
          <a:xfrm>
            <a:off x="3048482" y="3817090"/>
            <a:ext cx="2743200" cy="2103120"/>
          </a:xfrm>
        </p:spPr>
        <p:txBody>
          <a:bodyPr/>
          <a:lstStyle/>
          <a:p>
            <a:r>
              <a:rPr lang="en-ZA" noProof="1"/>
              <a:t>We have slots available FREE of charge for counseling. </a:t>
            </a:r>
          </a:p>
          <a:p>
            <a:r>
              <a:rPr lang="en-ZA" noProof="1"/>
              <a:t>Please call (205) 945-6000 for more information! </a:t>
            </a:r>
          </a:p>
          <a:p>
            <a:endParaRPr lang="en-US" dirty="0"/>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7692705" y="3392007"/>
            <a:ext cx="2625273" cy="457200"/>
          </a:xfrm>
        </p:spPr>
        <p:txBody>
          <a:bodyPr/>
          <a:lstStyle/>
          <a:p>
            <a:r>
              <a:rPr lang="en-US" dirty="0"/>
              <a:t>Family &amp; Individual</a:t>
            </a:r>
          </a:p>
        </p:txBody>
      </p:sp>
      <p:sp>
        <p:nvSpPr>
          <p:cNvPr id="7" name="Content Placeholder 6">
            <a:extLst>
              <a:ext uri="{FF2B5EF4-FFF2-40B4-BE49-F238E27FC236}">
                <a16:creationId xmlns:a16="http://schemas.microsoft.com/office/drawing/2014/main" id="{E6614090-4A8B-46A2-BCB9-23379FE06BFA}"/>
              </a:ext>
            </a:extLst>
          </p:cNvPr>
          <p:cNvSpPr>
            <a:spLocks noGrp="1"/>
          </p:cNvSpPr>
          <p:nvPr>
            <p:ph sz="half" idx="14"/>
          </p:nvPr>
        </p:nvSpPr>
        <p:spPr>
          <a:xfrm>
            <a:off x="7482499" y="4153426"/>
            <a:ext cx="3012127" cy="1081303"/>
          </a:xfrm>
        </p:spPr>
        <p:txBody>
          <a:bodyPr/>
          <a:lstStyle/>
          <a:p>
            <a:r>
              <a:rPr lang="en-ZA" noProof="1"/>
              <a:t>We can work with individuals and couples for counselling needs. </a:t>
            </a:r>
            <a:endParaRPr lang="en-US" dirty="0"/>
          </a:p>
        </p:txBody>
      </p:sp>
      <p:sp>
        <p:nvSpPr>
          <p:cNvPr id="108" name="Date Placeholder 107">
            <a:extLst>
              <a:ext uri="{FF2B5EF4-FFF2-40B4-BE49-F238E27FC236}">
                <a16:creationId xmlns:a16="http://schemas.microsoft.com/office/drawing/2014/main" id="{148577B4-CE21-4375-A4AA-092E5994EC90}"/>
              </a:ext>
            </a:extLst>
          </p:cNvPr>
          <p:cNvSpPr>
            <a:spLocks noGrp="1"/>
          </p:cNvSpPr>
          <p:nvPr>
            <p:ph type="dt" sz="half" idx="10"/>
          </p:nvPr>
        </p:nvSpPr>
        <p:spPr>
          <a:xfrm>
            <a:off x="1554480" y="6353175"/>
            <a:ext cx="1097280" cy="365125"/>
          </a:xfrm>
        </p:spPr>
        <p:txBody>
          <a:bodyPr/>
          <a:lstStyle/>
          <a:p>
            <a:r>
              <a:rPr lang="en-US" dirty="0"/>
              <a:t>2024</a:t>
            </a:r>
          </a:p>
        </p:txBody>
      </p:sp>
      <p:sp>
        <p:nvSpPr>
          <p:cNvPr id="110" name="Slide Number Placeholder 109">
            <a:extLst>
              <a:ext uri="{FF2B5EF4-FFF2-40B4-BE49-F238E27FC236}">
                <a16:creationId xmlns:a16="http://schemas.microsoft.com/office/drawing/2014/main" id="{F98EDB96-3F54-4406-B894-1195695ED09C}"/>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8</a:t>
            </a:fld>
            <a:endParaRPr lang="en-US" dirty="0"/>
          </a:p>
        </p:txBody>
      </p:sp>
      <p:sp>
        <p:nvSpPr>
          <p:cNvPr id="10" name="Title 9">
            <a:extLst>
              <a:ext uri="{FF2B5EF4-FFF2-40B4-BE49-F238E27FC236}">
                <a16:creationId xmlns:a16="http://schemas.microsoft.com/office/drawing/2014/main" id="{F0E149B9-455E-5005-F051-F352843F43CA}"/>
              </a:ext>
            </a:extLst>
          </p:cNvPr>
          <p:cNvSpPr>
            <a:spLocks noGrp="1"/>
          </p:cNvSpPr>
          <p:nvPr>
            <p:ph type="title"/>
          </p:nvPr>
        </p:nvSpPr>
        <p:spPr/>
        <p:txBody>
          <a:bodyPr/>
          <a:lstStyle/>
          <a:p>
            <a:r>
              <a:rPr lang="en-US" dirty="0"/>
              <a:t>          Counseling services </a:t>
            </a:r>
          </a:p>
        </p:txBody>
      </p:sp>
    </p:spTree>
    <p:extLst>
      <p:ext uri="{BB962C8B-B14F-4D97-AF65-F5344CB8AC3E}">
        <p14:creationId xmlns:p14="http://schemas.microsoft.com/office/powerpoint/2010/main" val="206939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3044952" y="898524"/>
            <a:ext cx="8232648" cy="1325880"/>
          </a:xfrm>
        </p:spPr>
        <p:txBody>
          <a:bodyPr/>
          <a:lstStyle/>
          <a:p>
            <a:r>
              <a:rPr lang="en-US" dirty="0"/>
              <a:t>Community Partnerships </a:t>
            </a:r>
          </a:p>
        </p:txBody>
      </p:sp>
      <p:sp>
        <p:nvSpPr>
          <p:cNvPr id="7" name="Content Placeholder 6">
            <a:extLst>
              <a:ext uri="{FF2B5EF4-FFF2-40B4-BE49-F238E27FC236}">
                <a16:creationId xmlns:a16="http://schemas.microsoft.com/office/drawing/2014/main" id="{6B35F89A-6CDF-41F7-BD87-18B45BD7330B}"/>
              </a:ext>
            </a:extLst>
          </p:cNvPr>
          <p:cNvSpPr>
            <a:spLocks noGrp="1"/>
          </p:cNvSpPr>
          <p:nvPr>
            <p:ph type="body" sz="quarter" idx="16"/>
          </p:nvPr>
        </p:nvSpPr>
        <p:spPr>
          <a:xfrm>
            <a:off x="3048000" y="2889504"/>
            <a:ext cx="2468880" cy="2743200"/>
          </a:xfrm>
        </p:spPr>
        <p:txBody>
          <a:bodyPr vert="horz" lIns="91440" tIns="45720" rIns="91440" bIns="45720" rtlCol="0" anchor="t">
            <a:normAutofit/>
          </a:bodyPr>
          <a:lstStyle/>
          <a:p>
            <a:r>
              <a:rPr lang="en-ZA" dirty="0"/>
              <a:t>Currently, we have over 300 partners.</a:t>
            </a:r>
          </a:p>
          <a:p>
            <a:r>
              <a:rPr lang="en-ZA" dirty="0"/>
              <a:t>We would love to partner with you! </a:t>
            </a:r>
          </a:p>
          <a:p>
            <a:r>
              <a:rPr lang="en-ZA" dirty="0"/>
              <a:t>Partnerships help move the community forward! </a:t>
            </a:r>
          </a:p>
        </p:txBody>
      </p:sp>
      <p:sp>
        <p:nvSpPr>
          <p:cNvPr id="3" name="Text Placeholder 2">
            <a:extLst>
              <a:ext uri="{FF2B5EF4-FFF2-40B4-BE49-F238E27FC236}">
                <a16:creationId xmlns:a16="http://schemas.microsoft.com/office/drawing/2014/main" id="{C37B42F1-D776-4124-8B16-57F2D738E61B}"/>
              </a:ext>
            </a:extLst>
          </p:cNvPr>
          <p:cNvSpPr>
            <a:spLocks noGrp="1"/>
          </p:cNvSpPr>
          <p:nvPr>
            <p:ph type="body" sz="quarter" idx="17"/>
          </p:nvPr>
        </p:nvSpPr>
        <p:spPr>
          <a:xfrm>
            <a:off x="5926836" y="2889504"/>
            <a:ext cx="2468880" cy="2743200"/>
          </a:xfrm>
        </p:spPr>
        <p:txBody>
          <a:bodyPr/>
          <a:lstStyle/>
          <a:p>
            <a:r>
              <a:rPr lang="en-ZA" noProof="1"/>
              <a:t>Member of Bundles of Hope Diaper Bank.</a:t>
            </a:r>
          </a:p>
          <a:p>
            <a:r>
              <a:rPr lang="en-ZA" noProof="1"/>
              <a:t>Member of One Roof. </a:t>
            </a:r>
          </a:p>
          <a:p>
            <a:r>
              <a:rPr lang="en-ZA" noProof="1"/>
              <a:t>Member of Voices for Alabama’s Children.</a:t>
            </a:r>
          </a:p>
          <a:p>
            <a:r>
              <a:rPr lang="en-ZA" noProof="1"/>
              <a:t>Member of Jefferson County CPC.</a:t>
            </a:r>
          </a:p>
          <a:p>
            <a:r>
              <a:rPr lang="en-ZA" noProof="1"/>
              <a:t>Member of CAVC.</a:t>
            </a:r>
          </a:p>
          <a:p>
            <a:endParaRPr lang="en-ZA" noProof="1"/>
          </a:p>
        </p:txBody>
      </p:sp>
      <p:sp>
        <p:nvSpPr>
          <p:cNvPr id="8" name="Text Placeholder 7">
            <a:extLst>
              <a:ext uri="{FF2B5EF4-FFF2-40B4-BE49-F238E27FC236}">
                <a16:creationId xmlns:a16="http://schemas.microsoft.com/office/drawing/2014/main" id="{C9E6EB39-B15D-4FE6-A30D-18F0F416CC9D}"/>
              </a:ext>
            </a:extLst>
          </p:cNvPr>
          <p:cNvSpPr>
            <a:spLocks noGrp="1"/>
          </p:cNvSpPr>
          <p:nvPr>
            <p:ph type="body" sz="quarter" idx="18"/>
          </p:nvPr>
        </p:nvSpPr>
        <p:spPr>
          <a:xfrm>
            <a:off x="8808720" y="2889504"/>
            <a:ext cx="2468880" cy="2743200"/>
          </a:xfrm>
        </p:spPr>
        <p:txBody>
          <a:bodyPr/>
          <a:lstStyle/>
          <a:p>
            <a:r>
              <a:rPr lang="en-ZA" noProof="1"/>
              <a:t>Partner with Trips for Kids to gift bicycles to the community.</a:t>
            </a:r>
          </a:p>
          <a:p>
            <a:r>
              <a:rPr lang="en-ZA" noProof="1"/>
              <a:t>Partner with several churches to offer one- time financial aid. </a:t>
            </a:r>
          </a:p>
          <a:p>
            <a:r>
              <a:rPr lang="en-ZA" dirty="0"/>
              <a:t>Resource room with varied items free of charge. </a:t>
            </a:r>
          </a:p>
        </p:txBody>
      </p:sp>
      <p:sp>
        <p:nvSpPr>
          <p:cNvPr id="12" name="Date Placeholder 11">
            <a:extLst>
              <a:ext uri="{FF2B5EF4-FFF2-40B4-BE49-F238E27FC236}">
                <a16:creationId xmlns:a16="http://schemas.microsoft.com/office/drawing/2014/main" id="{F1D4EAB4-6E8F-44AD-A635-F321DC9478A1}"/>
              </a:ext>
            </a:extLst>
          </p:cNvPr>
          <p:cNvSpPr>
            <a:spLocks noGrp="1"/>
          </p:cNvSpPr>
          <p:nvPr>
            <p:ph type="dt" sz="half" idx="10"/>
          </p:nvPr>
        </p:nvSpPr>
        <p:spPr>
          <a:xfrm>
            <a:off x="3044952" y="6353175"/>
            <a:ext cx="1097280" cy="365125"/>
          </a:xfrm>
        </p:spPr>
        <p:txBody>
          <a:bodyPr/>
          <a:lstStyle/>
          <a:p>
            <a:r>
              <a:rPr lang="en-US" dirty="0"/>
              <a:t>2024</a:t>
            </a:r>
          </a:p>
        </p:txBody>
      </p:sp>
      <p:sp>
        <p:nvSpPr>
          <p:cNvPr id="14" name="Slide Number Placeholder 13">
            <a:extLst>
              <a:ext uri="{FF2B5EF4-FFF2-40B4-BE49-F238E27FC236}">
                <a16:creationId xmlns:a16="http://schemas.microsoft.com/office/drawing/2014/main" id="{B6D5B665-A640-4C90-A812-51AFE038FDF2}"/>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1672070576"/>
      </p:ext>
    </p:extLst>
  </p:cSld>
  <p:clrMapOvr>
    <a:masterClrMapping/>
  </p:clrMapOvr>
</p:sld>
</file>

<file path=ppt/theme/theme1.xml><?xml version="1.0" encoding="utf-8"?>
<a:theme xmlns:a="http://schemas.openxmlformats.org/drawingml/2006/main" name="Office Theme">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abstract pitch deck" id="{F7F8C356-31EF-4F77-9327-20EDE6871B3D}" vid="{7DADADB3-66BB-48D3-AA25-3DEAB7CAA1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8D7BA3-8A6F-4F51-B1EE-3B01AA004FC5}">
  <ds:schemaRefs>
    <ds:schemaRef ds:uri="http://schemas.microsoft.com/sharepoint/v3/contenttype/forms"/>
  </ds:schemaRefs>
</ds:datastoreItem>
</file>

<file path=customXml/itemProps2.xml><?xml version="1.0" encoding="utf-8"?>
<ds:datastoreItem xmlns:ds="http://schemas.openxmlformats.org/officeDocument/2006/customXml" ds:itemID="{1B19A930-1B99-4E6A-8FC0-F4EC96DB90C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C80DA2CF-4896-4B03-AE27-7F4BBB1B6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{45836F15-F85C-4746-B289-7B99977B30C8}tf33968143_win32</Template>
  <TotalTime>100</TotalTime>
  <Words>729</Words>
  <Application>Microsoft Office PowerPoint</Application>
  <PresentationFormat>Widescreen</PresentationFormat>
  <Paragraphs>98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Alegreya Sans</vt:lpstr>
      <vt:lpstr>Arial</vt:lpstr>
      <vt:lpstr>Avenir Next LT Pro</vt:lpstr>
      <vt:lpstr>Calibri</vt:lpstr>
      <vt:lpstr>Patua One</vt:lpstr>
      <vt:lpstr>Office Theme</vt:lpstr>
      <vt:lpstr>Family Guidance Center of alabama </vt:lpstr>
      <vt:lpstr>ABOUT US</vt:lpstr>
      <vt:lpstr>Family service Center Jefferson County is a program of Family Guidance center.   Family Service Centers are the place where families meet to get information, share ideas, set goals, and make their goals happen. Available FREE to all families residing in Jefferson County, the center offers a unique and exciting place for positive change.  Because the center IS linked with many organizations and agencies in THE area, Families can be assured of being connected with as many services as they need.   This program makes it easier for consumers to find answers to their family questions and receive the help they are looking for. </vt:lpstr>
      <vt:lpstr>Target Population</vt:lpstr>
      <vt:lpstr>Center Overview</vt:lpstr>
      <vt:lpstr>Life skills Classes </vt:lpstr>
      <vt:lpstr>Coaching for excellence</vt:lpstr>
      <vt:lpstr>          Counseling services </vt:lpstr>
      <vt:lpstr>Community Partnerships </vt:lpstr>
      <vt:lpstr>MEET THE TEAM</vt:lpstr>
      <vt:lpstr>How to Connect with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Guidance Center of alabama</dc:title>
  <dc:creator>Regina Allison</dc:creator>
  <cp:lastModifiedBy>Mize, Shelly N.</cp:lastModifiedBy>
  <cp:revision>4</cp:revision>
  <dcterms:created xsi:type="dcterms:W3CDTF">2024-01-24T18:43:30Z</dcterms:created>
  <dcterms:modified xsi:type="dcterms:W3CDTF">2024-02-01T21:13:54Z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