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65" r:id="rId3"/>
    <p:sldId id="268" r:id="rId4"/>
    <p:sldId id="272" r:id="rId5"/>
    <p:sldId id="275" r:id="rId6"/>
    <p:sldId id="269" r:id="rId7"/>
    <p:sldId id="277" r:id="rId8"/>
    <p:sldId id="294" r:id="rId9"/>
    <p:sldId id="284" r:id="rId10"/>
    <p:sldId id="283" r:id="rId11"/>
    <p:sldId id="290" r:id="rId12"/>
    <p:sldId id="293" r:id="rId13"/>
    <p:sldId id="274" r:id="rId14"/>
    <p:sldId id="271" r:id="rId15"/>
    <p:sldId id="295" r:id="rId16"/>
    <p:sldId id="287" r:id="rId17"/>
    <p:sldId id="273" r:id="rId18"/>
    <p:sldId id="267" r:id="rId19"/>
    <p:sldId id="27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192" autoAdjust="0"/>
  </p:normalViewPr>
  <p:slideViewPr>
    <p:cSldViewPr snapToGrid="0">
      <p:cViewPr varScale="1">
        <p:scale>
          <a:sx n="103" d="100"/>
          <a:sy n="103" d="100"/>
        </p:scale>
        <p:origin x="9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a:t>BCS DISPLACED FAMILIES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Sheet1!$A$2:$A$29</c:f>
              <c:strCache>
                <c:ptCount val="28"/>
                <c:pt idx="0">
                  <c:v>ARRINGTON</c:v>
                </c:pt>
                <c:pt idx="1">
                  <c:v>AVONDALE</c:v>
                </c:pt>
                <c:pt idx="2">
                  <c:v>BARRETT</c:v>
                </c:pt>
                <c:pt idx="3">
                  <c:v>BROWN</c:v>
                </c:pt>
                <c:pt idx="4">
                  <c:v>BUSH HILLS</c:v>
                </c:pt>
                <c:pt idx="5">
                  <c:v>CARVER</c:v>
                </c:pt>
                <c:pt idx="6">
                  <c:v>CENTRAL PARK</c:v>
                </c:pt>
                <c:pt idx="7">
                  <c:v>GEN IRIS</c:v>
                </c:pt>
                <c:pt idx="8">
                  <c:v>GREEN ACRES</c:v>
                </c:pt>
                <c:pt idx="9">
                  <c:v>HAYES</c:v>
                </c:pt>
                <c:pt idx="10">
                  <c:v>HEMPHILL</c:v>
                </c:pt>
                <c:pt idx="11">
                  <c:v>INGLENOOK</c:v>
                </c:pt>
                <c:pt idx="12">
                  <c:v>JACKSON OLIN</c:v>
                </c:pt>
                <c:pt idx="13">
                  <c:v>JONES VALLEY</c:v>
                </c:pt>
                <c:pt idx="14">
                  <c:v>MARTHA GASKIN</c:v>
                </c:pt>
                <c:pt idx="15">
                  <c:v>NORWOOD</c:v>
                </c:pt>
                <c:pt idx="16">
                  <c:v>OXMOOR</c:v>
                </c:pt>
                <c:pt idx="17">
                  <c:v>PARKER</c:v>
                </c:pt>
                <c:pt idx="18">
                  <c:v>PHILLIPS</c:v>
                </c:pt>
                <c:pt idx="19">
                  <c:v>ROBINSON</c:v>
                </c:pt>
                <c:pt idx="20">
                  <c:v>SMITH</c:v>
                </c:pt>
                <c:pt idx="21">
                  <c:v>SOUTH HAMPTON</c:v>
                </c:pt>
                <c:pt idx="22">
                  <c:v>WASHINGTON</c:v>
                </c:pt>
                <c:pt idx="23">
                  <c:v>WENONAH</c:v>
                </c:pt>
                <c:pt idx="24">
                  <c:v>WEST END</c:v>
                </c:pt>
                <c:pt idx="25">
                  <c:v>WILKERSON</c:v>
                </c:pt>
                <c:pt idx="26">
                  <c:v>WOODLAWN</c:v>
                </c:pt>
                <c:pt idx="27">
                  <c:v>WYLAM</c:v>
                </c:pt>
              </c:strCache>
            </c:strRef>
          </c:cat>
          <c:val>
            <c:numRef>
              <c:f>Sheet1!$B$2:$B$29</c:f>
              <c:numCache>
                <c:formatCode>General</c:formatCode>
                <c:ptCount val="28"/>
                <c:pt idx="0">
                  <c:v>3</c:v>
                </c:pt>
                <c:pt idx="1">
                  <c:v>4</c:v>
                </c:pt>
                <c:pt idx="2">
                  <c:v>5</c:v>
                </c:pt>
                <c:pt idx="3">
                  <c:v>2</c:v>
                </c:pt>
                <c:pt idx="4">
                  <c:v>3</c:v>
                </c:pt>
                <c:pt idx="5">
                  <c:v>2</c:v>
                </c:pt>
                <c:pt idx="6">
                  <c:v>2</c:v>
                </c:pt>
                <c:pt idx="7">
                  <c:v>1</c:v>
                </c:pt>
                <c:pt idx="8">
                  <c:v>1</c:v>
                </c:pt>
                <c:pt idx="9">
                  <c:v>7</c:v>
                </c:pt>
                <c:pt idx="10">
                  <c:v>10</c:v>
                </c:pt>
                <c:pt idx="11">
                  <c:v>3</c:v>
                </c:pt>
                <c:pt idx="12">
                  <c:v>8</c:v>
                </c:pt>
                <c:pt idx="13">
                  <c:v>8</c:v>
                </c:pt>
                <c:pt idx="14">
                  <c:v>4</c:v>
                </c:pt>
                <c:pt idx="15">
                  <c:v>2</c:v>
                </c:pt>
                <c:pt idx="16">
                  <c:v>7</c:v>
                </c:pt>
                <c:pt idx="17">
                  <c:v>3</c:v>
                </c:pt>
                <c:pt idx="18">
                  <c:v>2</c:v>
                </c:pt>
                <c:pt idx="19">
                  <c:v>3</c:v>
                </c:pt>
                <c:pt idx="20">
                  <c:v>4</c:v>
                </c:pt>
                <c:pt idx="21">
                  <c:v>2</c:v>
                </c:pt>
                <c:pt idx="22">
                  <c:v>1</c:v>
                </c:pt>
                <c:pt idx="23">
                  <c:v>2</c:v>
                </c:pt>
                <c:pt idx="24">
                  <c:v>3</c:v>
                </c:pt>
                <c:pt idx="25">
                  <c:v>4</c:v>
                </c:pt>
                <c:pt idx="26">
                  <c:v>6</c:v>
                </c:pt>
                <c:pt idx="27">
                  <c:v>3</c:v>
                </c:pt>
              </c:numCache>
            </c:numRef>
          </c:val>
          <c:extLst>
            <c:ext xmlns:c16="http://schemas.microsoft.com/office/drawing/2014/chart" uri="{C3380CC4-5D6E-409C-BE32-E72D297353CC}">
              <c16:uniqueId val="{00000000-8286-4EFA-B8A1-CD5F2C098F84}"/>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Sheet1!$A$2:$A$29</c:f>
              <c:strCache>
                <c:ptCount val="28"/>
                <c:pt idx="0">
                  <c:v>ARRINGTON</c:v>
                </c:pt>
                <c:pt idx="1">
                  <c:v>AVONDALE</c:v>
                </c:pt>
                <c:pt idx="2">
                  <c:v>BARRETT</c:v>
                </c:pt>
                <c:pt idx="3">
                  <c:v>BROWN</c:v>
                </c:pt>
                <c:pt idx="4">
                  <c:v>BUSH HILLS</c:v>
                </c:pt>
                <c:pt idx="5">
                  <c:v>CARVER</c:v>
                </c:pt>
                <c:pt idx="6">
                  <c:v>CENTRAL PARK</c:v>
                </c:pt>
                <c:pt idx="7">
                  <c:v>GEN IRIS</c:v>
                </c:pt>
                <c:pt idx="8">
                  <c:v>GREEN ACRES</c:v>
                </c:pt>
                <c:pt idx="9">
                  <c:v>HAYES</c:v>
                </c:pt>
                <c:pt idx="10">
                  <c:v>HEMPHILL</c:v>
                </c:pt>
                <c:pt idx="11">
                  <c:v>INGLENOOK</c:v>
                </c:pt>
                <c:pt idx="12">
                  <c:v>JACKSON OLIN</c:v>
                </c:pt>
                <c:pt idx="13">
                  <c:v>JONES VALLEY</c:v>
                </c:pt>
                <c:pt idx="14">
                  <c:v>MARTHA GASKIN</c:v>
                </c:pt>
                <c:pt idx="15">
                  <c:v>NORWOOD</c:v>
                </c:pt>
                <c:pt idx="16">
                  <c:v>OXMOOR</c:v>
                </c:pt>
                <c:pt idx="17">
                  <c:v>PARKER</c:v>
                </c:pt>
                <c:pt idx="18">
                  <c:v>PHILLIPS</c:v>
                </c:pt>
                <c:pt idx="19">
                  <c:v>ROBINSON</c:v>
                </c:pt>
                <c:pt idx="20">
                  <c:v>SMITH</c:v>
                </c:pt>
                <c:pt idx="21">
                  <c:v>SOUTH HAMPTON</c:v>
                </c:pt>
                <c:pt idx="22">
                  <c:v>WASHINGTON</c:v>
                </c:pt>
                <c:pt idx="23">
                  <c:v>WENONAH</c:v>
                </c:pt>
                <c:pt idx="24">
                  <c:v>WEST END</c:v>
                </c:pt>
                <c:pt idx="25">
                  <c:v>WILKERSON</c:v>
                </c:pt>
                <c:pt idx="26">
                  <c:v>WOODLAWN</c:v>
                </c:pt>
                <c:pt idx="27">
                  <c:v>WYLAM</c:v>
                </c:pt>
              </c:strCache>
            </c:strRef>
          </c:cat>
          <c:val>
            <c:numRef>
              <c:f>Sheet1!$C$2:$C$29</c:f>
              <c:numCache>
                <c:formatCode>General</c:formatCode>
                <c:ptCount val="28"/>
                <c:pt idx="0">
                  <c:v>0</c:v>
                </c:pt>
              </c:numCache>
            </c:numRef>
          </c:val>
          <c:extLst>
            <c:ext xmlns:c16="http://schemas.microsoft.com/office/drawing/2014/chart" uri="{C3380CC4-5D6E-409C-BE32-E72D297353CC}">
              <c16:uniqueId val="{00000001-8286-4EFA-B8A1-CD5F2C098F84}"/>
            </c:ext>
          </c:extLst>
        </c:ser>
        <c:ser>
          <c:idx val="2"/>
          <c:order val="2"/>
          <c:tx>
            <c:strRef>
              <c:f>Sheet1!$D$1</c:f>
              <c:strCache>
                <c:ptCount val="1"/>
                <c:pt idx="0">
                  <c:v>Series 3</c:v>
                </c:pt>
              </c:strCache>
            </c:strRef>
          </c:tx>
          <c:spPr>
            <a:solidFill>
              <a:schemeClr val="accent3"/>
            </a:solidFill>
            <a:ln>
              <a:noFill/>
            </a:ln>
            <a:effectLst/>
          </c:spPr>
          <c:invertIfNegative val="0"/>
          <c:dLbls>
            <c:delete val="1"/>
          </c:dLbls>
          <c:cat>
            <c:strRef>
              <c:f>Sheet1!$A$2:$A$29</c:f>
              <c:strCache>
                <c:ptCount val="28"/>
                <c:pt idx="0">
                  <c:v>ARRINGTON</c:v>
                </c:pt>
                <c:pt idx="1">
                  <c:v>AVONDALE</c:v>
                </c:pt>
                <c:pt idx="2">
                  <c:v>BARRETT</c:v>
                </c:pt>
                <c:pt idx="3">
                  <c:v>BROWN</c:v>
                </c:pt>
                <c:pt idx="4">
                  <c:v>BUSH HILLS</c:v>
                </c:pt>
                <c:pt idx="5">
                  <c:v>CARVER</c:v>
                </c:pt>
                <c:pt idx="6">
                  <c:v>CENTRAL PARK</c:v>
                </c:pt>
                <c:pt idx="7">
                  <c:v>GEN IRIS</c:v>
                </c:pt>
                <c:pt idx="8">
                  <c:v>GREEN ACRES</c:v>
                </c:pt>
                <c:pt idx="9">
                  <c:v>HAYES</c:v>
                </c:pt>
                <c:pt idx="10">
                  <c:v>HEMPHILL</c:v>
                </c:pt>
                <c:pt idx="11">
                  <c:v>INGLENOOK</c:v>
                </c:pt>
                <c:pt idx="12">
                  <c:v>JACKSON OLIN</c:v>
                </c:pt>
                <c:pt idx="13">
                  <c:v>JONES VALLEY</c:v>
                </c:pt>
                <c:pt idx="14">
                  <c:v>MARTHA GASKIN</c:v>
                </c:pt>
                <c:pt idx="15">
                  <c:v>NORWOOD</c:v>
                </c:pt>
                <c:pt idx="16">
                  <c:v>OXMOOR</c:v>
                </c:pt>
                <c:pt idx="17">
                  <c:v>PARKER</c:v>
                </c:pt>
                <c:pt idx="18">
                  <c:v>PHILLIPS</c:v>
                </c:pt>
                <c:pt idx="19">
                  <c:v>ROBINSON</c:v>
                </c:pt>
                <c:pt idx="20">
                  <c:v>SMITH</c:v>
                </c:pt>
                <c:pt idx="21">
                  <c:v>SOUTH HAMPTON</c:v>
                </c:pt>
                <c:pt idx="22">
                  <c:v>WASHINGTON</c:v>
                </c:pt>
                <c:pt idx="23">
                  <c:v>WENONAH</c:v>
                </c:pt>
                <c:pt idx="24">
                  <c:v>WEST END</c:v>
                </c:pt>
                <c:pt idx="25">
                  <c:v>WILKERSON</c:v>
                </c:pt>
                <c:pt idx="26">
                  <c:v>WOODLAWN</c:v>
                </c:pt>
                <c:pt idx="27">
                  <c:v>WYLAM</c:v>
                </c:pt>
              </c:strCache>
            </c:strRef>
          </c:cat>
          <c:val>
            <c:numRef>
              <c:f>Sheet1!$D$2:$D$29</c:f>
              <c:numCache>
                <c:formatCode>General</c:formatCode>
                <c:ptCount val="28"/>
                <c:pt idx="0">
                  <c:v>0</c:v>
                </c:pt>
              </c:numCache>
            </c:numRef>
          </c:val>
          <c:extLst>
            <c:ext xmlns:c16="http://schemas.microsoft.com/office/drawing/2014/chart" uri="{C3380CC4-5D6E-409C-BE32-E72D297353CC}">
              <c16:uniqueId val="{00000002-8286-4EFA-B8A1-CD5F2C098F84}"/>
            </c:ext>
          </c:extLst>
        </c:ser>
        <c:dLbls>
          <c:dLblPos val="outEnd"/>
          <c:showLegendKey val="0"/>
          <c:showVal val="1"/>
          <c:showCatName val="0"/>
          <c:showSerName val="0"/>
          <c:showPercent val="0"/>
          <c:showBubbleSize val="0"/>
        </c:dLbls>
        <c:gapWidth val="444"/>
        <c:overlap val="-90"/>
        <c:axId val="1541903152"/>
        <c:axId val="1541904112"/>
      </c:barChart>
      <c:catAx>
        <c:axId val="1541903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541904112"/>
        <c:crosses val="autoZero"/>
        <c:auto val="1"/>
        <c:lblAlgn val="ctr"/>
        <c:lblOffset val="100"/>
        <c:noMultiLvlLbl val="0"/>
      </c:catAx>
      <c:valAx>
        <c:axId val="1541904112"/>
        <c:scaling>
          <c:orientation val="minMax"/>
        </c:scaling>
        <c:delete val="1"/>
        <c:axPos val="l"/>
        <c:numFmt formatCode="General" sourceLinked="1"/>
        <c:majorTickMark val="none"/>
        <c:minorTickMark val="none"/>
        <c:tickLblPos val="nextTo"/>
        <c:crossAx val="154190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4</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Sheet1!$A$2:$A$13</c:f>
              <c:strCache>
                <c:ptCount val="10"/>
                <c:pt idx="0">
                  <c:v>CHILDREN SERVICES</c:v>
                </c:pt>
                <c:pt idx="1">
                  <c:v>MENTAL HEALTH</c:v>
                </c:pt>
                <c:pt idx="2">
                  <c:v>PARENTING</c:v>
                </c:pt>
                <c:pt idx="3">
                  <c:v>MENTORING</c:v>
                </c:pt>
                <c:pt idx="4">
                  <c:v>JOB TRAINING</c:v>
                </c:pt>
                <c:pt idx="5">
                  <c:v>LAW ENFORCEMENT</c:v>
                </c:pt>
                <c:pt idx="6">
                  <c:v>SUPPORT GROUPS</c:v>
                </c:pt>
                <c:pt idx="7">
                  <c:v>FAITH COMMUNITY</c:v>
                </c:pt>
                <c:pt idx="8">
                  <c:v>BASIC NEEDS</c:v>
                </c:pt>
                <c:pt idx="9">
                  <c:v>HOUSING</c:v>
                </c:pt>
              </c:strCache>
            </c:strRef>
          </c:cat>
          <c:val>
            <c:numRef>
              <c:f>Sheet1!$B$2:$B$13</c:f>
              <c:numCache>
                <c:formatCode>General</c:formatCode>
                <c:ptCount val="12"/>
                <c:pt idx="0">
                  <c:v>198</c:v>
                </c:pt>
                <c:pt idx="1">
                  <c:v>96</c:v>
                </c:pt>
                <c:pt idx="2">
                  <c:v>112</c:v>
                </c:pt>
                <c:pt idx="3">
                  <c:v>223</c:v>
                </c:pt>
                <c:pt idx="4">
                  <c:v>302</c:v>
                </c:pt>
                <c:pt idx="5">
                  <c:v>5</c:v>
                </c:pt>
                <c:pt idx="6">
                  <c:v>204</c:v>
                </c:pt>
                <c:pt idx="7">
                  <c:v>428</c:v>
                </c:pt>
                <c:pt idx="8">
                  <c:v>804</c:v>
                </c:pt>
                <c:pt idx="9">
                  <c:v>428</c:v>
                </c:pt>
              </c:numCache>
            </c:numRef>
          </c:val>
          <c:extLst>
            <c:ext xmlns:c16="http://schemas.microsoft.com/office/drawing/2014/chart" uri="{C3380CC4-5D6E-409C-BE32-E72D297353CC}">
              <c16:uniqueId val="{00000000-2F8C-4110-9361-D66E0932F42F}"/>
            </c:ext>
          </c:extLst>
        </c:ser>
        <c:ser>
          <c:idx val="1"/>
          <c:order val="1"/>
          <c:tx>
            <c:strRef>
              <c:f>Sheet1!$C$1</c:f>
              <c:strCache>
                <c:ptCount val="1"/>
                <c:pt idx="0">
                  <c:v> 2</c:v>
                </c:pt>
              </c:strCache>
            </c:strRef>
          </c:tx>
          <c:spPr>
            <a:solidFill>
              <a:schemeClr val="accent2"/>
            </a:solidFill>
            <a:ln>
              <a:noFill/>
            </a:ln>
            <a:effectLst/>
          </c:spPr>
          <c:invertIfNegative val="0"/>
          <c:dLbls>
            <c:delete val="1"/>
          </c:dLbls>
          <c:cat>
            <c:strRef>
              <c:f>Sheet1!$A$2:$A$13</c:f>
              <c:strCache>
                <c:ptCount val="10"/>
                <c:pt idx="0">
                  <c:v>CHILDREN SERVICES</c:v>
                </c:pt>
                <c:pt idx="1">
                  <c:v>MENTAL HEALTH</c:v>
                </c:pt>
                <c:pt idx="2">
                  <c:v>PARENTING</c:v>
                </c:pt>
                <c:pt idx="3">
                  <c:v>MENTORING</c:v>
                </c:pt>
                <c:pt idx="4">
                  <c:v>JOB TRAINING</c:v>
                </c:pt>
                <c:pt idx="5">
                  <c:v>LAW ENFORCEMENT</c:v>
                </c:pt>
                <c:pt idx="6">
                  <c:v>SUPPORT GROUPS</c:v>
                </c:pt>
                <c:pt idx="7">
                  <c:v>FAITH COMMUNITY</c:v>
                </c:pt>
                <c:pt idx="8">
                  <c:v>BASIC NEEDS</c:v>
                </c:pt>
                <c:pt idx="9">
                  <c:v>HOUSING</c:v>
                </c:pt>
              </c:strCache>
            </c:strRef>
          </c:cat>
          <c:val>
            <c:numRef>
              <c:f>Sheet1!$C$2:$C$13</c:f>
              <c:numCache>
                <c:formatCode>General</c:formatCode>
                <c:ptCount val="12"/>
                <c:pt idx="0">
                  <c:v>0</c:v>
                </c:pt>
                <c:pt idx="1">
                  <c:v>0</c:v>
                </c:pt>
                <c:pt idx="2">
                  <c:v>0</c:v>
                </c:pt>
                <c:pt idx="3">
                  <c:v>0</c:v>
                </c:pt>
              </c:numCache>
            </c:numRef>
          </c:val>
          <c:extLst>
            <c:ext xmlns:c16="http://schemas.microsoft.com/office/drawing/2014/chart" uri="{C3380CC4-5D6E-409C-BE32-E72D297353CC}">
              <c16:uniqueId val="{00000001-2F8C-4110-9361-D66E0932F42F}"/>
            </c:ext>
          </c:extLst>
        </c:ser>
        <c:ser>
          <c:idx val="2"/>
          <c:order val="2"/>
          <c:tx>
            <c:strRef>
              <c:f>Sheet1!$D$1</c:f>
              <c:strCache>
                <c:ptCount val="1"/>
                <c:pt idx="0">
                  <c:v> 3</c:v>
                </c:pt>
              </c:strCache>
            </c:strRef>
          </c:tx>
          <c:spPr>
            <a:solidFill>
              <a:schemeClr val="accent3"/>
            </a:solidFill>
            <a:ln>
              <a:noFill/>
            </a:ln>
            <a:effectLst/>
          </c:spPr>
          <c:invertIfNegative val="0"/>
          <c:dLbls>
            <c:delete val="1"/>
          </c:dLbls>
          <c:cat>
            <c:strRef>
              <c:f>Sheet1!$A$2:$A$13</c:f>
              <c:strCache>
                <c:ptCount val="10"/>
                <c:pt idx="0">
                  <c:v>CHILDREN SERVICES</c:v>
                </c:pt>
                <c:pt idx="1">
                  <c:v>MENTAL HEALTH</c:v>
                </c:pt>
                <c:pt idx="2">
                  <c:v>PARENTING</c:v>
                </c:pt>
                <c:pt idx="3">
                  <c:v>MENTORING</c:v>
                </c:pt>
                <c:pt idx="4">
                  <c:v>JOB TRAINING</c:v>
                </c:pt>
                <c:pt idx="5">
                  <c:v>LAW ENFORCEMENT</c:v>
                </c:pt>
                <c:pt idx="6">
                  <c:v>SUPPORT GROUPS</c:v>
                </c:pt>
                <c:pt idx="7">
                  <c:v>FAITH COMMUNITY</c:v>
                </c:pt>
                <c:pt idx="8">
                  <c:v>BASIC NEEDS</c:v>
                </c:pt>
                <c:pt idx="9">
                  <c:v>HOUSING</c:v>
                </c:pt>
              </c:strCache>
            </c:strRef>
          </c:cat>
          <c:val>
            <c:numRef>
              <c:f>Sheet1!$D$2:$D$13</c:f>
              <c:numCache>
                <c:formatCode>General</c:formatCode>
                <c:ptCount val="12"/>
                <c:pt idx="0">
                  <c:v>0</c:v>
                </c:pt>
                <c:pt idx="1">
                  <c:v>0</c:v>
                </c:pt>
                <c:pt idx="2">
                  <c:v>0</c:v>
                </c:pt>
                <c:pt idx="3">
                  <c:v>0</c:v>
                </c:pt>
              </c:numCache>
            </c:numRef>
          </c:val>
          <c:extLst>
            <c:ext xmlns:c16="http://schemas.microsoft.com/office/drawing/2014/chart" uri="{C3380CC4-5D6E-409C-BE32-E72D297353CC}">
              <c16:uniqueId val="{00000002-2F8C-4110-9361-D66E0932F42F}"/>
            </c:ext>
          </c:extLst>
        </c:ser>
        <c:dLbls>
          <c:dLblPos val="outEnd"/>
          <c:showLegendKey val="0"/>
          <c:showVal val="1"/>
          <c:showCatName val="0"/>
          <c:showSerName val="0"/>
          <c:showPercent val="0"/>
          <c:showBubbleSize val="0"/>
        </c:dLbls>
        <c:gapWidth val="444"/>
        <c:overlap val="-90"/>
        <c:axId val="1307457999"/>
        <c:axId val="1307456559"/>
      </c:barChart>
      <c:catAx>
        <c:axId val="13074579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solidFill>
                <a:latin typeface="+mn-lt"/>
                <a:ea typeface="+mn-ea"/>
                <a:cs typeface="+mn-cs"/>
              </a:defRPr>
            </a:pPr>
            <a:endParaRPr lang="en-US"/>
          </a:p>
        </c:txPr>
        <c:crossAx val="1307456559"/>
        <c:crosses val="autoZero"/>
        <c:auto val="1"/>
        <c:lblAlgn val="ctr"/>
        <c:lblOffset val="100"/>
        <c:noMultiLvlLbl val="0"/>
      </c:catAx>
      <c:valAx>
        <c:axId val="1307456559"/>
        <c:scaling>
          <c:orientation val="minMax"/>
        </c:scaling>
        <c:delete val="1"/>
        <c:axPos val="l"/>
        <c:numFmt formatCode="General" sourceLinked="1"/>
        <c:majorTickMark val="none"/>
        <c:minorTickMark val="none"/>
        <c:tickLblPos val="nextTo"/>
        <c:crossAx val="1307457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ATTENDEES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3B-4F2B-A299-8961649BB8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E1-4E3D-B2BA-0E300CE047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4E1-4E3D-B2BA-0E300CE0472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4E1-4E3D-B2BA-0E300CE0472E}"/>
              </c:ext>
            </c:extLst>
          </c:dPt>
          <c:cat>
            <c:strRef>
              <c:f>Sheet1!$A$2:$A$5</c:f>
              <c:strCache>
                <c:ptCount val="4"/>
                <c:pt idx="0">
                  <c:v>EW (22-23): 1290</c:v>
                </c:pt>
                <c:pt idx="1">
                  <c:v>Ew (23-24): 874</c:v>
                </c:pt>
                <c:pt idx="2">
                  <c:v>VASCALS (23-24) 346</c:v>
                </c:pt>
                <c:pt idx="3">
                  <c:v>CHARTER SCHOOLS: 186</c:v>
                </c:pt>
              </c:strCache>
            </c:strRef>
          </c:cat>
          <c:val>
            <c:numRef>
              <c:f>Sheet1!$B$2:$B$5</c:f>
              <c:numCache>
                <c:formatCode>General</c:formatCode>
                <c:ptCount val="4"/>
                <c:pt idx="0">
                  <c:v>325</c:v>
                </c:pt>
                <c:pt idx="1">
                  <c:v>254</c:v>
                </c:pt>
                <c:pt idx="2">
                  <c:v>77</c:v>
                </c:pt>
                <c:pt idx="3">
                  <c:v>186</c:v>
                </c:pt>
              </c:numCache>
            </c:numRef>
          </c:val>
          <c:extLst>
            <c:ext xmlns:c16="http://schemas.microsoft.com/office/drawing/2014/chart" uri="{C3380CC4-5D6E-409C-BE32-E72D297353CC}">
              <c16:uniqueId val="{00000000-083B-4F2B-A299-8961649BB8D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8A729-E20B-4E77-856F-66253619287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BCA3A21-0FCB-4065-8A01-AFC1CFD24B6D}">
      <dgm:prSet custT="1"/>
      <dgm:spPr/>
      <dgm:t>
        <a:bodyPr/>
        <a:lstStyle/>
        <a:p>
          <a:pPr algn="l">
            <a:lnSpc>
              <a:spcPct val="100000"/>
            </a:lnSpc>
          </a:pPr>
          <a:r>
            <a:rPr lang="en-US" sz="1800" b="0" i="0" dirty="0"/>
            <a:t>HFI is a top tier initiative of the Jefferson County District Attorney’s Office.​</a:t>
          </a:r>
          <a:endParaRPr lang="en-US" sz="1800" dirty="0"/>
        </a:p>
      </dgm:t>
    </dgm:pt>
    <dgm:pt modelId="{59622AD7-807F-4E54-9484-418BF3BA743B}" type="parTrans" cxnId="{98AEE81D-3724-4513-A8F4-2C9BBA0FB40A}">
      <dgm:prSet/>
      <dgm:spPr/>
      <dgm:t>
        <a:bodyPr/>
        <a:lstStyle/>
        <a:p>
          <a:endParaRPr lang="en-US"/>
        </a:p>
      </dgm:t>
    </dgm:pt>
    <dgm:pt modelId="{53C04326-4024-4B05-9B3E-A03E2D32A284}" type="sibTrans" cxnId="{98AEE81D-3724-4513-A8F4-2C9BBA0FB40A}">
      <dgm:prSet/>
      <dgm:spPr/>
      <dgm:t>
        <a:bodyPr/>
        <a:lstStyle/>
        <a:p>
          <a:pPr>
            <a:lnSpc>
              <a:spcPct val="100000"/>
            </a:lnSpc>
          </a:pPr>
          <a:endParaRPr lang="en-US"/>
        </a:p>
      </dgm:t>
    </dgm:pt>
    <dgm:pt modelId="{83BAD1A2-CE84-4181-B44E-F562085E830D}">
      <dgm:prSet custT="1"/>
      <dgm:spPr/>
      <dgm:t>
        <a:bodyPr/>
        <a:lstStyle/>
        <a:p>
          <a:pPr>
            <a:lnSpc>
              <a:spcPct val="100000"/>
            </a:lnSpc>
          </a:pPr>
          <a:r>
            <a:rPr lang="en-US" sz="1800" b="0" i="0" dirty="0"/>
            <a:t>The Birmingham branch of the Helping Families Initiative is comprised of Executive Director, Tina Thornton and a team of passionate Case Officers.​</a:t>
          </a:r>
          <a:endParaRPr lang="en-US" sz="1800" dirty="0"/>
        </a:p>
      </dgm:t>
    </dgm:pt>
    <dgm:pt modelId="{936E918A-38B7-46BB-9862-12C5BF1679F3}" type="parTrans" cxnId="{78616185-C57F-4CD4-991F-7DEBE8A2D68C}">
      <dgm:prSet/>
      <dgm:spPr/>
      <dgm:t>
        <a:bodyPr/>
        <a:lstStyle/>
        <a:p>
          <a:endParaRPr lang="en-US"/>
        </a:p>
      </dgm:t>
    </dgm:pt>
    <dgm:pt modelId="{038407E6-DD03-48DE-8B7A-EFCC3164D639}" type="sibTrans" cxnId="{78616185-C57F-4CD4-991F-7DEBE8A2D68C}">
      <dgm:prSet/>
      <dgm:spPr/>
      <dgm:t>
        <a:bodyPr/>
        <a:lstStyle/>
        <a:p>
          <a:pPr>
            <a:lnSpc>
              <a:spcPct val="100000"/>
            </a:lnSpc>
          </a:pPr>
          <a:endParaRPr lang="en-US"/>
        </a:p>
      </dgm:t>
    </dgm:pt>
    <dgm:pt modelId="{561CA724-EDEC-49D7-894F-8D5E1C92126B}">
      <dgm:prSet custT="1"/>
      <dgm:spPr/>
      <dgm:t>
        <a:bodyPr/>
        <a:lstStyle/>
        <a:p>
          <a:pPr>
            <a:lnSpc>
              <a:spcPct val="100000"/>
            </a:lnSpc>
          </a:pPr>
          <a:r>
            <a:rPr lang="en-US" sz="1800" b="0" i="0" dirty="0"/>
            <a:t>Attendance, excessive absences &amp; behaviors leading to out-of-school suspension</a:t>
          </a:r>
          <a:endParaRPr lang="en-US" sz="1800" dirty="0"/>
        </a:p>
      </dgm:t>
    </dgm:pt>
    <dgm:pt modelId="{3EF3E83F-7F68-4F84-8D79-48AA7F99AE57}" type="parTrans" cxnId="{BF218902-0B7D-4302-900F-87D0C7F4A90E}">
      <dgm:prSet/>
      <dgm:spPr/>
      <dgm:t>
        <a:bodyPr/>
        <a:lstStyle/>
        <a:p>
          <a:endParaRPr lang="en-US"/>
        </a:p>
      </dgm:t>
    </dgm:pt>
    <dgm:pt modelId="{62463664-1ACD-4BEE-987F-DDA1E201A731}" type="sibTrans" cxnId="{BF218902-0B7D-4302-900F-87D0C7F4A90E}">
      <dgm:prSet/>
      <dgm:spPr/>
      <dgm:t>
        <a:bodyPr/>
        <a:lstStyle/>
        <a:p>
          <a:endParaRPr lang="en-US"/>
        </a:p>
      </dgm:t>
    </dgm:pt>
    <dgm:pt modelId="{AD2C01B4-7E65-48A3-87BA-BE7AD11AACA4}">
      <dgm:prSet custT="1"/>
      <dgm:spPr/>
      <dgm:t>
        <a:bodyPr/>
        <a:lstStyle/>
        <a:p>
          <a:pPr>
            <a:lnSpc>
              <a:spcPct val="100000"/>
            </a:lnSpc>
          </a:pPr>
          <a:r>
            <a:rPr lang="en-US" sz="1800" b="0" i="0" dirty="0"/>
            <a:t>Our program work by referrals received from BCS feeder pattern through the schools’ administration when there is a concern for any student in relation to attendance, behavior and out of school suspensions</a:t>
          </a:r>
          <a:endParaRPr lang="en-US" sz="1800" dirty="0"/>
        </a:p>
      </dgm:t>
    </dgm:pt>
    <dgm:pt modelId="{925FB70C-52DD-4B7B-BCCF-E8E45078DE97}" type="sibTrans" cxnId="{F48B7F7F-90BD-4F16-A309-CF8658FEEDE5}">
      <dgm:prSet/>
      <dgm:spPr/>
      <dgm:t>
        <a:bodyPr/>
        <a:lstStyle/>
        <a:p>
          <a:pPr>
            <a:lnSpc>
              <a:spcPct val="100000"/>
            </a:lnSpc>
          </a:pPr>
          <a:endParaRPr lang="en-US"/>
        </a:p>
      </dgm:t>
    </dgm:pt>
    <dgm:pt modelId="{ACBE5771-180C-4E37-868D-D7708103D4F7}" type="parTrans" cxnId="{F48B7F7F-90BD-4F16-A309-CF8658FEEDE5}">
      <dgm:prSet/>
      <dgm:spPr/>
      <dgm:t>
        <a:bodyPr/>
        <a:lstStyle/>
        <a:p>
          <a:endParaRPr lang="en-US"/>
        </a:p>
      </dgm:t>
    </dgm:pt>
    <dgm:pt modelId="{766FA258-110C-4BFD-A235-7B4717A6435E}" type="pres">
      <dgm:prSet presAssocID="{D6F8A729-E20B-4E77-856F-662536192878}" presName="root" presStyleCnt="0">
        <dgm:presLayoutVars>
          <dgm:dir/>
          <dgm:resizeHandles val="exact"/>
        </dgm:presLayoutVars>
      </dgm:prSet>
      <dgm:spPr/>
    </dgm:pt>
    <dgm:pt modelId="{8020E3DC-4582-4D2F-B028-5A35D3776BAB}" type="pres">
      <dgm:prSet presAssocID="{D6F8A729-E20B-4E77-856F-662536192878}" presName="container" presStyleCnt="0">
        <dgm:presLayoutVars>
          <dgm:dir/>
          <dgm:resizeHandles val="exact"/>
        </dgm:presLayoutVars>
      </dgm:prSet>
      <dgm:spPr/>
    </dgm:pt>
    <dgm:pt modelId="{148D7A3D-E349-46E5-B8DA-0199858C54A9}" type="pres">
      <dgm:prSet presAssocID="{EBCA3A21-0FCB-4065-8A01-AFC1CFD24B6D}" presName="compNode" presStyleCnt="0"/>
      <dgm:spPr/>
    </dgm:pt>
    <dgm:pt modelId="{1E546D8E-A4E2-4C76-A9C1-401C0586CFFD}" type="pres">
      <dgm:prSet presAssocID="{EBCA3A21-0FCB-4065-8A01-AFC1CFD24B6D}" presName="iconBgRect" presStyleLbl="bgShp" presStyleIdx="0" presStyleCnt="4"/>
      <dgm:spPr/>
    </dgm:pt>
    <dgm:pt modelId="{88A7F079-3625-4171-8AFD-5FA245AD8B97}" type="pres">
      <dgm:prSet presAssocID="{EBCA3A21-0FCB-4065-8A01-AFC1CFD24B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0376242E-5EC0-487A-820A-FC821F5141BD}" type="pres">
      <dgm:prSet presAssocID="{EBCA3A21-0FCB-4065-8A01-AFC1CFD24B6D}" presName="spaceRect" presStyleCnt="0"/>
      <dgm:spPr/>
    </dgm:pt>
    <dgm:pt modelId="{2BBA2443-F086-4778-8041-1860612B6B78}" type="pres">
      <dgm:prSet presAssocID="{EBCA3A21-0FCB-4065-8A01-AFC1CFD24B6D}" presName="textRect" presStyleLbl="revTx" presStyleIdx="0" presStyleCnt="4" custScaleX="102352">
        <dgm:presLayoutVars>
          <dgm:chMax val="1"/>
          <dgm:chPref val="1"/>
        </dgm:presLayoutVars>
      </dgm:prSet>
      <dgm:spPr/>
    </dgm:pt>
    <dgm:pt modelId="{BED701C3-069F-4885-838B-7B36621338DD}" type="pres">
      <dgm:prSet presAssocID="{53C04326-4024-4B05-9B3E-A03E2D32A284}" presName="sibTrans" presStyleLbl="sibTrans2D1" presStyleIdx="0" presStyleCnt="0"/>
      <dgm:spPr/>
    </dgm:pt>
    <dgm:pt modelId="{EFF0749C-FA21-4EFF-9B34-627A69659A4F}" type="pres">
      <dgm:prSet presAssocID="{83BAD1A2-CE84-4181-B44E-F562085E830D}" presName="compNode" presStyleCnt="0"/>
      <dgm:spPr/>
    </dgm:pt>
    <dgm:pt modelId="{C2335AD8-9DB3-4565-83AF-D8036689338F}" type="pres">
      <dgm:prSet presAssocID="{83BAD1A2-CE84-4181-B44E-F562085E830D}" presName="iconBgRect" presStyleLbl="bgShp" presStyleIdx="1" presStyleCnt="4"/>
      <dgm:spPr/>
    </dgm:pt>
    <dgm:pt modelId="{F9987480-7CAD-4CB9-9520-C60DB4D19ECB}" type="pres">
      <dgm:prSet presAssocID="{83BAD1A2-CE84-4181-B44E-F562085E83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ptain"/>
        </a:ext>
      </dgm:extLst>
    </dgm:pt>
    <dgm:pt modelId="{A7072B6A-D9D6-47FC-9B33-7868F9CC0F07}" type="pres">
      <dgm:prSet presAssocID="{83BAD1A2-CE84-4181-B44E-F562085E830D}" presName="spaceRect" presStyleCnt="0"/>
      <dgm:spPr/>
    </dgm:pt>
    <dgm:pt modelId="{6A4A9E36-3DD3-4D7F-8DA3-0B4694CCDE24}" type="pres">
      <dgm:prSet presAssocID="{83BAD1A2-CE84-4181-B44E-F562085E830D}" presName="textRect" presStyleLbl="revTx" presStyleIdx="1" presStyleCnt="4">
        <dgm:presLayoutVars>
          <dgm:chMax val="1"/>
          <dgm:chPref val="1"/>
        </dgm:presLayoutVars>
      </dgm:prSet>
      <dgm:spPr/>
    </dgm:pt>
    <dgm:pt modelId="{654CC1A4-B6FE-457C-AB9A-7AA8DE0E964A}" type="pres">
      <dgm:prSet presAssocID="{038407E6-DD03-48DE-8B7A-EFCC3164D639}" presName="sibTrans" presStyleLbl="sibTrans2D1" presStyleIdx="0" presStyleCnt="0"/>
      <dgm:spPr/>
    </dgm:pt>
    <dgm:pt modelId="{62332A05-F1E7-454D-8C56-54A2AC3089BD}" type="pres">
      <dgm:prSet presAssocID="{AD2C01B4-7E65-48A3-87BA-BE7AD11AACA4}" presName="compNode" presStyleCnt="0"/>
      <dgm:spPr/>
    </dgm:pt>
    <dgm:pt modelId="{5DD76169-9D2A-4FB4-ADDA-7874233F4425}" type="pres">
      <dgm:prSet presAssocID="{AD2C01B4-7E65-48A3-87BA-BE7AD11AACA4}" presName="iconBgRect" presStyleLbl="bgShp" presStyleIdx="2" presStyleCnt="4"/>
      <dgm:spPr/>
    </dgm:pt>
    <dgm:pt modelId="{A24DAC5D-F654-4E7C-A7D9-11ADB69DFD01}" type="pres">
      <dgm:prSet presAssocID="{AD2C01B4-7E65-48A3-87BA-BE7AD11AACA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0D638CBF-7EA6-4521-A786-8F02C46EF572}" type="pres">
      <dgm:prSet presAssocID="{AD2C01B4-7E65-48A3-87BA-BE7AD11AACA4}" presName="spaceRect" presStyleCnt="0"/>
      <dgm:spPr/>
    </dgm:pt>
    <dgm:pt modelId="{247C1770-EB76-4BD1-8A4E-4D6F1A792617}" type="pres">
      <dgm:prSet presAssocID="{AD2C01B4-7E65-48A3-87BA-BE7AD11AACA4}" presName="textRect" presStyleLbl="revTx" presStyleIdx="2" presStyleCnt="4" custLinFactNeighborX="-1431" custLinFactNeighborY="1350">
        <dgm:presLayoutVars>
          <dgm:chMax val="1"/>
          <dgm:chPref val="1"/>
        </dgm:presLayoutVars>
      </dgm:prSet>
      <dgm:spPr/>
    </dgm:pt>
    <dgm:pt modelId="{EDFE12BC-089A-425A-89B5-5D965BFECEE6}" type="pres">
      <dgm:prSet presAssocID="{925FB70C-52DD-4B7B-BCCF-E8E45078DE97}" presName="sibTrans" presStyleLbl="sibTrans2D1" presStyleIdx="0" presStyleCnt="0"/>
      <dgm:spPr/>
    </dgm:pt>
    <dgm:pt modelId="{A5B17CC7-517C-4AB3-BCDE-1000B0176B03}" type="pres">
      <dgm:prSet presAssocID="{561CA724-EDEC-49D7-894F-8D5E1C92126B}" presName="compNode" presStyleCnt="0"/>
      <dgm:spPr/>
    </dgm:pt>
    <dgm:pt modelId="{3DB7745D-BDAC-47FB-90A9-1F362B1A05F0}" type="pres">
      <dgm:prSet presAssocID="{561CA724-EDEC-49D7-894F-8D5E1C92126B}" presName="iconBgRect" presStyleLbl="bgShp" presStyleIdx="3" presStyleCnt="4"/>
      <dgm:spPr/>
    </dgm:pt>
    <dgm:pt modelId="{3DF7B095-BD50-4EDA-A630-A75E8E34955C}" type="pres">
      <dgm:prSet presAssocID="{561CA724-EDEC-49D7-894F-8D5E1C9212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o sign"/>
        </a:ext>
      </dgm:extLst>
    </dgm:pt>
    <dgm:pt modelId="{E449495A-3D21-4400-A802-F7F9BD139741}" type="pres">
      <dgm:prSet presAssocID="{561CA724-EDEC-49D7-894F-8D5E1C92126B}" presName="spaceRect" presStyleCnt="0"/>
      <dgm:spPr/>
    </dgm:pt>
    <dgm:pt modelId="{E5B3ACFB-2D3E-49CD-B5DF-0D0D3DB09029}" type="pres">
      <dgm:prSet presAssocID="{561CA724-EDEC-49D7-894F-8D5E1C92126B}" presName="textRect" presStyleLbl="revTx" presStyleIdx="3" presStyleCnt="4">
        <dgm:presLayoutVars>
          <dgm:chMax val="1"/>
          <dgm:chPref val="1"/>
        </dgm:presLayoutVars>
      </dgm:prSet>
      <dgm:spPr/>
    </dgm:pt>
  </dgm:ptLst>
  <dgm:cxnLst>
    <dgm:cxn modelId="{BF218902-0B7D-4302-900F-87D0C7F4A90E}" srcId="{D6F8A729-E20B-4E77-856F-662536192878}" destId="{561CA724-EDEC-49D7-894F-8D5E1C92126B}" srcOrd="3" destOrd="0" parTransId="{3EF3E83F-7F68-4F84-8D79-48AA7F99AE57}" sibTransId="{62463664-1ACD-4BEE-987F-DDA1E201A731}"/>
    <dgm:cxn modelId="{3571761B-4F47-4362-B26E-1902253ACB21}" type="presOf" srcId="{038407E6-DD03-48DE-8B7A-EFCC3164D639}" destId="{654CC1A4-B6FE-457C-AB9A-7AA8DE0E964A}" srcOrd="0" destOrd="0" presId="urn:microsoft.com/office/officeart/2018/2/layout/IconCircleList"/>
    <dgm:cxn modelId="{98AEE81D-3724-4513-A8F4-2C9BBA0FB40A}" srcId="{D6F8A729-E20B-4E77-856F-662536192878}" destId="{EBCA3A21-0FCB-4065-8A01-AFC1CFD24B6D}" srcOrd="0" destOrd="0" parTransId="{59622AD7-807F-4E54-9484-418BF3BA743B}" sibTransId="{53C04326-4024-4B05-9B3E-A03E2D32A284}"/>
    <dgm:cxn modelId="{C9B20527-DA99-499E-BDDF-3C39AB53B892}" type="presOf" srcId="{53C04326-4024-4B05-9B3E-A03E2D32A284}" destId="{BED701C3-069F-4885-838B-7B36621338DD}" srcOrd="0" destOrd="0" presId="urn:microsoft.com/office/officeart/2018/2/layout/IconCircleList"/>
    <dgm:cxn modelId="{62F31942-9FCD-4410-9F41-3D86AFB14939}" type="presOf" srcId="{561CA724-EDEC-49D7-894F-8D5E1C92126B}" destId="{E5B3ACFB-2D3E-49CD-B5DF-0D0D3DB09029}" srcOrd="0" destOrd="0" presId="urn:microsoft.com/office/officeart/2018/2/layout/IconCircleList"/>
    <dgm:cxn modelId="{F48B7F7F-90BD-4F16-A309-CF8658FEEDE5}" srcId="{D6F8A729-E20B-4E77-856F-662536192878}" destId="{AD2C01B4-7E65-48A3-87BA-BE7AD11AACA4}" srcOrd="2" destOrd="0" parTransId="{ACBE5771-180C-4E37-868D-D7708103D4F7}" sibTransId="{925FB70C-52DD-4B7B-BCCF-E8E45078DE97}"/>
    <dgm:cxn modelId="{78616185-C57F-4CD4-991F-7DEBE8A2D68C}" srcId="{D6F8A729-E20B-4E77-856F-662536192878}" destId="{83BAD1A2-CE84-4181-B44E-F562085E830D}" srcOrd="1" destOrd="0" parTransId="{936E918A-38B7-46BB-9862-12C5BF1679F3}" sibTransId="{038407E6-DD03-48DE-8B7A-EFCC3164D639}"/>
    <dgm:cxn modelId="{326C5E9A-9FD3-48DF-AB02-51817B124EDD}" type="presOf" srcId="{83BAD1A2-CE84-4181-B44E-F562085E830D}" destId="{6A4A9E36-3DD3-4D7F-8DA3-0B4694CCDE24}" srcOrd="0" destOrd="0" presId="urn:microsoft.com/office/officeart/2018/2/layout/IconCircleList"/>
    <dgm:cxn modelId="{48DDD0AD-CA94-4375-B5FA-7CB7EC0B0B94}" type="presOf" srcId="{EBCA3A21-0FCB-4065-8A01-AFC1CFD24B6D}" destId="{2BBA2443-F086-4778-8041-1860612B6B78}" srcOrd="0" destOrd="0" presId="urn:microsoft.com/office/officeart/2018/2/layout/IconCircleList"/>
    <dgm:cxn modelId="{02DF99E5-D374-41AD-B93A-AD938F65208D}" type="presOf" srcId="{925FB70C-52DD-4B7B-BCCF-E8E45078DE97}" destId="{EDFE12BC-089A-425A-89B5-5D965BFECEE6}" srcOrd="0" destOrd="0" presId="urn:microsoft.com/office/officeart/2018/2/layout/IconCircleList"/>
    <dgm:cxn modelId="{913A6BE8-B948-4576-A24C-5A8D757C042D}" type="presOf" srcId="{AD2C01B4-7E65-48A3-87BA-BE7AD11AACA4}" destId="{247C1770-EB76-4BD1-8A4E-4D6F1A792617}" srcOrd="0" destOrd="0" presId="urn:microsoft.com/office/officeart/2018/2/layout/IconCircleList"/>
    <dgm:cxn modelId="{15291CF4-ECA8-4581-87EA-F133077B2918}" type="presOf" srcId="{D6F8A729-E20B-4E77-856F-662536192878}" destId="{766FA258-110C-4BFD-A235-7B4717A6435E}" srcOrd="0" destOrd="0" presId="urn:microsoft.com/office/officeart/2018/2/layout/IconCircleList"/>
    <dgm:cxn modelId="{300CEEBA-742A-4785-84B7-C1DA41B46677}" type="presParOf" srcId="{766FA258-110C-4BFD-A235-7B4717A6435E}" destId="{8020E3DC-4582-4D2F-B028-5A35D3776BAB}" srcOrd="0" destOrd="0" presId="urn:microsoft.com/office/officeart/2018/2/layout/IconCircleList"/>
    <dgm:cxn modelId="{12A7BE1B-CC45-47BD-BB53-2D603ABCD795}" type="presParOf" srcId="{8020E3DC-4582-4D2F-B028-5A35D3776BAB}" destId="{148D7A3D-E349-46E5-B8DA-0199858C54A9}" srcOrd="0" destOrd="0" presId="urn:microsoft.com/office/officeart/2018/2/layout/IconCircleList"/>
    <dgm:cxn modelId="{9A1EB195-9F52-4208-9F26-EDC3DBE844FE}" type="presParOf" srcId="{148D7A3D-E349-46E5-B8DA-0199858C54A9}" destId="{1E546D8E-A4E2-4C76-A9C1-401C0586CFFD}" srcOrd="0" destOrd="0" presId="urn:microsoft.com/office/officeart/2018/2/layout/IconCircleList"/>
    <dgm:cxn modelId="{BCC23247-AD1D-43EE-B5B3-10B4BFC8F21E}" type="presParOf" srcId="{148D7A3D-E349-46E5-B8DA-0199858C54A9}" destId="{88A7F079-3625-4171-8AFD-5FA245AD8B97}" srcOrd="1" destOrd="0" presId="urn:microsoft.com/office/officeart/2018/2/layout/IconCircleList"/>
    <dgm:cxn modelId="{6279ABAE-DB05-4D89-B6ED-6D40DD0FC828}" type="presParOf" srcId="{148D7A3D-E349-46E5-B8DA-0199858C54A9}" destId="{0376242E-5EC0-487A-820A-FC821F5141BD}" srcOrd="2" destOrd="0" presId="urn:microsoft.com/office/officeart/2018/2/layout/IconCircleList"/>
    <dgm:cxn modelId="{96901527-90E0-48AC-BAA0-A997B94AC7C2}" type="presParOf" srcId="{148D7A3D-E349-46E5-B8DA-0199858C54A9}" destId="{2BBA2443-F086-4778-8041-1860612B6B78}" srcOrd="3" destOrd="0" presId="urn:microsoft.com/office/officeart/2018/2/layout/IconCircleList"/>
    <dgm:cxn modelId="{DC84CAF6-E4FF-4BC8-AC3C-D1A684E4ADDB}" type="presParOf" srcId="{8020E3DC-4582-4D2F-B028-5A35D3776BAB}" destId="{BED701C3-069F-4885-838B-7B36621338DD}" srcOrd="1" destOrd="0" presId="urn:microsoft.com/office/officeart/2018/2/layout/IconCircleList"/>
    <dgm:cxn modelId="{7360D8B2-A9A4-44B1-A8FF-8B0EC3D717D2}" type="presParOf" srcId="{8020E3DC-4582-4D2F-B028-5A35D3776BAB}" destId="{EFF0749C-FA21-4EFF-9B34-627A69659A4F}" srcOrd="2" destOrd="0" presId="urn:microsoft.com/office/officeart/2018/2/layout/IconCircleList"/>
    <dgm:cxn modelId="{89152C24-E3C5-4AB6-8244-A2511DFE1249}" type="presParOf" srcId="{EFF0749C-FA21-4EFF-9B34-627A69659A4F}" destId="{C2335AD8-9DB3-4565-83AF-D8036689338F}" srcOrd="0" destOrd="0" presId="urn:microsoft.com/office/officeart/2018/2/layout/IconCircleList"/>
    <dgm:cxn modelId="{E7480A0C-7F41-4E46-B978-842EF77EA67B}" type="presParOf" srcId="{EFF0749C-FA21-4EFF-9B34-627A69659A4F}" destId="{F9987480-7CAD-4CB9-9520-C60DB4D19ECB}" srcOrd="1" destOrd="0" presId="urn:microsoft.com/office/officeart/2018/2/layout/IconCircleList"/>
    <dgm:cxn modelId="{5028005D-F8F8-4211-8757-AEC368DC8ED3}" type="presParOf" srcId="{EFF0749C-FA21-4EFF-9B34-627A69659A4F}" destId="{A7072B6A-D9D6-47FC-9B33-7868F9CC0F07}" srcOrd="2" destOrd="0" presId="urn:microsoft.com/office/officeart/2018/2/layout/IconCircleList"/>
    <dgm:cxn modelId="{5F9324A5-2B09-4D01-9DD8-E39D26563E94}" type="presParOf" srcId="{EFF0749C-FA21-4EFF-9B34-627A69659A4F}" destId="{6A4A9E36-3DD3-4D7F-8DA3-0B4694CCDE24}" srcOrd="3" destOrd="0" presId="urn:microsoft.com/office/officeart/2018/2/layout/IconCircleList"/>
    <dgm:cxn modelId="{6103AD13-5835-4677-929C-DFE83B8151BE}" type="presParOf" srcId="{8020E3DC-4582-4D2F-B028-5A35D3776BAB}" destId="{654CC1A4-B6FE-457C-AB9A-7AA8DE0E964A}" srcOrd="3" destOrd="0" presId="urn:microsoft.com/office/officeart/2018/2/layout/IconCircleList"/>
    <dgm:cxn modelId="{85F970F9-303B-4198-AB99-F3BB003431F6}" type="presParOf" srcId="{8020E3DC-4582-4D2F-B028-5A35D3776BAB}" destId="{62332A05-F1E7-454D-8C56-54A2AC3089BD}" srcOrd="4" destOrd="0" presId="urn:microsoft.com/office/officeart/2018/2/layout/IconCircleList"/>
    <dgm:cxn modelId="{0020156F-D791-4C18-9346-D93F5A1D8CC1}" type="presParOf" srcId="{62332A05-F1E7-454D-8C56-54A2AC3089BD}" destId="{5DD76169-9D2A-4FB4-ADDA-7874233F4425}" srcOrd="0" destOrd="0" presId="urn:microsoft.com/office/officeart/2018/2/layout/IconCircleList"/>
    <dgm:cxn modelId="{AEC93841-26FA-4BF3-BE00-147D9CB6A1FF}" type="presParOf" srcId="{62332A05-F1E7-454D-8C56-54A2AC3089BD}" destId="{A24DAC5D-F654-4E7C-A7D9-11ADB69DFD01}" srcOrd="1" destOrd="0" presId="urn:microsoft.com/office/officeart/2018/2/layout/IconCircleList"/>
    <dgm:cxn modelId="{85F4DEE2-6636-4E36-AD95-2EC57BC49CCB}" type="presParOf" srcId="{62332A05-F1E7-454D-8C56-54A2AC3089BD}" destId="{0D638CBF-7EA6-4521-A786-8F02C46EF572}" srcOrd="2" destOrd="0" presId="urn:microsoft.com/office/officeart/2018/2/layout/IconCircleList"/>
    <dgm:cxn modelId="{44098D9D-A215-4C86-AC02-8819FC435D33}" type="presParOf" srcId="{62332A05-F1E7-454D-8C56-54A2AC3089BD}" destId="{247C1770-EB76-4BD1-8A4E-4D6F1A792617}" srcOrd="3" destOrd="0" presId="urn:microsoft.com/office/officeart/2018/2/layout/IconCircleList"/>
    <dgm:cxn modelId="{D447E1AF-9F8C-49D0-8855-25EE073C6E36}" type="presParOf" srcId="{8020E3DC-4582-4D2F-B028-5A35D3776BAB}" destId="{EDFE12BC-089A-425A-89B5-5D965BFECEE6}" srcOrd="5" destOrd="0" presId="urn:microsoft.com/office/officeart/2018/2/layout/IconCircleList"/>
    <dgm:cxn modelId="{25F52FB7-31A3-4DA6-B35A-C371C87DC027}" type="presParOf" srcId="{8020E3DC-4582-4D2F-B028-5A35D3776BAB}" destId="{A5B17CC7-517C-4AB3-BCDE-1000B0176B03}" srcOrd="6" destOrd="0" presId="urn:microsoft.com/office/officeart/2018/2/layout/IconCircleList"/>
    <dgm:cxn modelId="{E7B925B8-BB20-4C16-86DC-4F85E580A03D}" type="presParOf" srcId="{A5B17CC7-517C-4AB3-BCDE-1000B0176B03}" destId="{3DB7745D-BDAC-47FB-90A9-1F362B1A05F0}" srcOrd="0" destOrd="0" presId="urn:microsoft.com/office/officeart/2018/2/layout/IconCircleList"/>
    <dgm:cxn modelId="{129CFA8B-975A-4A9A-8212-3896712A703C}" type="presParOf" srcId="{A5B17CC7-517C-4AB3-BCDE-1000B0176B03}" destId="{3DF7B095-BD50-4EDA-A630-A75E8E34955C}" srcOrd="1" destOrd="0" presId="urn:microsoft.com/office/officeart/2018/2/layout/IconCircleList"/>
    <dgm:cxn modelId="{0975A378-280C-4C29-A923-273ECFB21059}" type="presParOf" srcId="{A5B17CC7-517C-4AB3-BCDE-1000B0176B03}" destId="{E449495A-3D21-4400-A802-F7F9BD139741}" srcOrd="2" destOrd="0" presId="urn:microsoft.com/office/officeart/2018/2/layout/IconCircleList"/>
    <dgm:cxn modelId="{21A73D86-141E-4008-8BD2-4734817103CC}" type="presParOf" srcId="{A5B17CC7-517C-4AB3-BCDE-1000B0176B03}" destId="{E5B3ACFB-2D3E-49CD-B5DF-0D0D3DB09029}"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custT="1"/>
      <dgm:spPr>
        <a:solidFill>
          <a:schemeClr val="accent1">
            <a:lumMod val="20000"/>
            <a:lumOff val="80000"/>
            <a:alpha val="90000"/>
          </a:schemeClr>
        </a:solidFill>
        <a:ln>
          <a:noFill/>
        </a:ln>
      </dgm:spPr>
      <dgm:t>
        <a:bodyPr/>
        <a:lstStyle/>
        <a:p>
          <a:r>
            <a:rPr lang="en-US" sz="1100" b="0" i="0" u="none" dirty="0"/>
            <a:t>​</a:t>
          </a:r>
          <a:r>
            <a:rPr lang="en-US" sz="1400" b="0" i="0" u="none" dirty="0"/>
            <a:t>HFI connects families with resources to strengthen families and improve student behavior and academic engagement. </a:t>
          </a:r>
          <a:endParaRPr lang="en-US" sz="1400" dirty="0"/>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endParaRPr lang="en-US" dirty="0"/>
        </a:p>
      </dgm:t>
    </dgm:pt>
    <dgm:pt modelId="{0F6BA1FB-59E5-4F16-A7B4-1533BB1F09E4}">
      <dgm:prSet/>
      <dgm:spPr>
        <a:solidFill>
          <a:schemeClr val="accent2">
            <a:lumMod val="20000"/>
            <a:lumOff val="80000"/>
            <a:alpha val="90000"/>
          </a:schemeClr>
        </a:solidFill>
        <a:ln>
          <a:noFill/>
        </a:ln>
      </dgm:spPr>
      <dgm:t>
        <a:bodyPr/>
        <a:lstStyle/>
        <a:p>
          <a:r>
            <a:rPr lang="en-US" b="0" i="0" u="none" dirty="0"/>
            <a:t>HFI accesses information across multiple agencies, conducts in-home assessments, and provides individualized intervention plans and support to meet specific needs across a wide range of domains BEFORE students and families are in trouble. ​</a:t>
          </a:r>
          <a:endParaRPr lang="en-US" dirty="0"/>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0" i="0" u="none" dirty="0"/>
            <a:t>HFI recognizes warning signs, identifies root causes and empowers families for long-term success!​</a:t>
          </a:r>
          <a:endParaRPr lang="en-US" dirty="0"/>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0" i="0" u="none" dirty="0"/>
            <a:t>HFI helps to resolve chronic absenteeism, provides wrap –around services for students and their families, and provides crisis intervention and case management for the entire household. ​</a:t>
          </a:r>
          <a:endParaRPr lang="en-US" dirty="0"/>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0" i="0" u="none" dirty="0"/>
            <a:t>HFI is in partnership with the District Attorney’s office. The Alabama Attendance Law REQUIRES parents to responsibly ensure that all children between the ages of six (6) and seventeen (17) attend school regularly and behave properly.​</a:t>
          </a:r>
          <a:endParaRPr lang="en-US" dirty="0"/>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dirty="0"/>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custScaleY="171120" custLinFactNeighborX="-2479" custLinFactNeighborY="19514"/>
      <dgm:spPr/>
    </dgm:pt>
    <dgm:pt modelId="{9C3A7F13-9585-42DF-AD32-B56F82B123C8}" type="pres">
      <dgm:prSet presAssocID="{C54063C4-24CD-4834-9424-53756AE38C6B}" presName="sibTransNodeCircle" presStyleLbl="alignNode1" presStyleIdx="0" presStyleCnt="10" custLinFactY="-38140" custLinFactNeighborX="-4525" custLinFactNeighborY="-100000">
        <dgm:presLayoutVars>
          <dgm:chMax val="0"/>
          <dgm:bulletEnabled/>
        </dgm:presLayoutVars>
      </dgm:prSet>
      <dgm:spPr/>
    </dgm:pt>
    <dgm:pt modelId="{923B2301-552B-45D2-9EF0-53A10AA17FC6}" type="pres">
      <dgm:prSet presAssocID="{198ACE8E-34F4-43E6-BB2E-1809B1CC58DC}" presName="bottomLine" presStyleLbl="alignNode1" presStyleIdx="1" presStyleCnt="10" custLinFactY="213725000" custLinFactNeighborY="21380000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custScaleY="171120" custLinFactNeighborX="496" custLinFactNeighborY="6376"/>
      <dgm:spPr/>
    </dgm:pt>
    <dgm:pt modelId="{C08FC467-91FE-48BD-B243-273925C2B75A}" type="pres">
      <dgm:prSet presAssocID="{7DBF5CB5-29DD-4671-A0F3-981D48571500}" presName="sibTransNodeCircle" presStyleLbl="alignNode1" presStyleIdx="2" presStyleCnt="10" custLinFactY="-38140" custLinFactNeighborX="2471" custLinFactNeighborY="-100000">
        <dgm:presLayoutVars>
          <dgm:chMax val="0"/>
          <dgm:bulletEnabled/>
        </dgm:presLayoutVars>
      </dgm:prSet>
      <dgm:spPr/>
    </dgm:pt>
    <dgm:pt modelId="{DE393E47-CBB6-4D77-A342-C9AFD9FC8CB6}" type="pres">
      <dgm:prSet presAssocID="{0F6BA1FB-59E5-4F16-A7B4-1533BB1F09E4}" presName="bottomLine" presStyleLbl="alignNode1" presStyleIdx="3" presStyleCnt="10" custLinFactY="220000000" custLinFactNeighborX="1038" custLinFactNeighborY="220098611">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custScaleY="171120" custLinFactNeighborX="5922" custLinFactNeighborY="14522"/>
      <dgm:spPr/>
    </dgm:pt>
    <dgm:pt modelId="{4104A2F1-FB99-4C42-8067-46B8EEEC9610}" type="pres">
      <dgm:prSet presAssocID="{6088456C-4B73-4948-985C-DD954DEF44EF}" presName="sibTransNodeCircle" presStyleLbl="alignNode1" presStyleIdx="4" presStyleCnt="10" custLinFactY="-38140" custLinFactNeighborX="192" custLinFactNeighborY="-100000">
        <dgm:presLayoutVars>
          <dgm:chMax val="0"/>
          <dgm:bulletEnabled/>
        </dgm:presLayoutVars>
      </dgm:prSet>
      <dgm:spPr/>
    </dgm:pt>
    <dgm:pt modelId="{2EB92C72-3528-4913-AFF6-FF0B4F338399}" type="pres">
      <dgm:prSet presAssocID="{1D096F01-AEA8-401D-8348-98E9A81F3CE0}" presName="bottomLine" presStyleLbl="alignNode1" presStyleIdx="5" presStyleCnt="10" custLinFactY="220000000" custLinFactNeighborX="81" custLinFactNeighborY="22010000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ScaleY="172834" custLinFactNeighborX="880" custLinFactNeighborY="0"/>
      <dgm:spPr/>
    </dgm:pt>
    <dgm:pt modelId="{AC6B335A-D8B4-46D8-93DE-B9EF1773F6AC}" type="pres">
      <dgm:prSet presAssocID="{C2728830-9A00-4764-A9F1-670DDF9E57B3}" presName="sibTransNodeCircle" presStyleLbl="alignNode1" presStyleIdx="6" presStyleCnt="10" custLinFactY="-40997" custLinFactNeighborX="-2086" custLinFactNeighborY="-100000">
        <dgm:presLayoutVars>
          <dgm:chMax val="0"/>
          <dgm:bulletEnabled/>
        </dgm:presLayoutVars>
      </dgm:prSet>
      <dgm:spPr/>
    </dgm:pt>
    <dgm:pt modelId="{7B3E0A16-DB85-46CA-87D6-4D39F6DBFC52}" type="pres">
      <dgm:prSet presAssocID="{DE16CBB4-D3F4-44AD-8379-3A5D78B889D5}" presName="bottomLine" presStyleLbl="alignNode1" presStyleIdx="7" presStyleCnt="10" custLinFactY="201176389" custLinFactNeighborX="-876" custLinFactNeighborY="20120000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custScaleY="172834" custLinFactNeighborX="-2343" custLinFactNeighborY="-6330"/>
      <dgm:spPr/>
    </dgm:pt>
    <dgm:pt modelId="{06772805-3643-43C2-9C80-F43268C57C20}" type="pres">
      <dgm:prSet presAssocID="{32E76676-0672-4988-9FB1-308093FF8D5C}" presName="sibTransNodeCircle" presStyleLbl="alignNode1" presStyleIdx="8" presStyleCnt="10" custLinFactY="-40997" custLinFactNeighborX="1131" custLinFactNeighborY="-100000">
        <dgm:presLayoutVars>
          <dgm:chMax val="0"/>
          <dgm:bulletEnabled/>
        </dgm:presLayoutVars>
      </dgm:prSet>
      <dgm:spPr/>
    </dgm:pt>
    <dgm:pt modelId="{77F59A8B-7684-4E29-B44F-B0F96367FE70}" type="pres">
      <dgm:prSet presAssocID="{F7B81412-5EAE-488C-9259-0FA0EB0F090B}" presName="bottomLine" presStyleLbl="alignNode1" presStyleIdx="9" presStyleCnt="10" custLinFactY="194900000" custLinFactNeighborX="-1919" custLinFactNeighborY="194901389">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83D1FD11-53AA-4D4C-B102-C34BA6EA4E6E}" type="presOf" srcId="{1D096F01-AEA8-401D-8348-98E9A81F3CE0}" destId="{B5DA272C-701A-4327-802B-15E4D04DF389}" srcOrd="0" destOrd="0" presId="urn:microsoft.com/office/officeart/2016/7/layout/BasicLinearProcessNumbered#1"/>
    <dgm:cxn modelId="{06377F1C-A2D0-49A2-8FC8-C9994A7F0287}" type="presOf" srcId="{F7B81412-5EAE-488C-9259-0FA0EB0F090B}" destId="{80C8596E-ABE7-41A1-8A35-72244067CF90}" srcOrd="1" destOrd="0" presId="urn:microsoft.com/office/officeart/2016/7/layout/BasicLinearProcessNumbered#1"/>
    <dgm:cxn modelId="{8A7F1E41-23BE-49DD-AE85-D1CCE05FE593}" type="presOf" srcId="{6088456C-4B73-4948-985C-DD954DEF44EF}" destId="{4104A2F1-FB99-4C42-8067-46B8EEEC9610}"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7E96A24D-5A25-4E03-8C01-007D0850F7A9}" type="presOf" srcId="{C54063C4-24CD-4834-9424-53756AE38C6B}" destId="{9C3A7F13-9585-42DF-AD32-B56F82B123C8}" srcOrd="0" destOrd="0" presId="urn:microsoft.com/office/officeart/2016/7/layout/BasicLinearProcessNumbered#1"/>
    <dgm:cxn modelId="{7F11F55C-108B-4D01-95D0-5F080AC691B4}" type="presOf" srcId="{DE16CBB4-D3F4-44AD-8379-3A5D78B889D5}" destId="{B80B8360-3897-45DE-BD0A-F9CCC9BAC34F}" srcOrd="1" destOrd="0" presId="urn:microsoft.com/office/officeart/2016/7/layout/BasicLinearProcessNumbered#1"/>
    <dgm:cxn modelId="{EC6B4476-04ED-40E8-A799-B672444956EA}" type="presOf" srcId="{F7B81412-5EAE-488C-9259-0FA0EB0F090B}" destId="{4795DD00-81CA-4D89-AAC9-9CB098B4E837}" srcOrd="0" destOrd="0" presId="urn:microsoft.com/office/officeart/2016/7/layout/BasicLinearProcessNumbered#1"/>
    <dgm:cxn modelId="{9FA8D47B-CCDA-4E5C-9CE0-3B597B9A6597}" type="presOf" srcId="{0F6BA1FB-59E5-4F16-A7B4-1533BB1F09E4}" destId="{6209B655-7BD8-4C2E-802B-7A837190A817}" srcOrd="1" destOrd="0" presId="urn:microsoft.com/office/officeart/2016/7/layout/BasicLinearProcessNumbered#1"/>
    <dgm:cxn modelId="{53E63D83-927D-4EA8-9F8D-8EFB100C7386}" type="presOf" srcId="{198ACE8E-34F4-43E6-BB2E-1809B1CC58DC}" destId="{1636F17A-F9E0-460B-890B-A46A6E583FD1}" srcOrd="1" destOrd="0" presId="urn:microsoft.com/office/officeart/2016/7/layout/BasicLinearProcessNumbered#1"/>
    <dgm:cxn modelId="{E0189A85-A3B8-479F-BD6D-0416D7B91840}" type="presOf" srcId="{0F6BA1FB-59E5-4F16-A7B4-1533BB1F09E4}" destId="{02F7283A-0FC3-4AF1-AA94-0270DC0B1C33}" srcOrd="0" destOrd="0" presId="urn:microsoft.com/office/officeart/2016/7/layout/BasicLinearProcessNumbered#1"/>
    <dgm:cxn modelId="{DE750E8D-6795-4F6C-B42B-6A50AD3D4EF3}" type="presOf" srcId="{0F5B3066-540F-4606-ADEC-65EB1C3E9627}" destId="{869C0C7E-BD0C-4E5F-8D96-6B8EEC39B952}" srcOrd="0" destOrd="0" presId="urn:microsoft.com/office/officeart/2016/7/layout/BasicLinearProcessNumbered#1"/>
    <dgm:cxn modelId="{8FA1D891-838C-4E9F-9BAB-A9603F48DFE7}" type="presOf" srcId="{DE16CBB4-D3F4-44AD-8379-3A5D78B889D5}" destId="{549A837B-0FA3-4970-A9F9-3BD236350D3D}" srcOrd="0" destOrd="0" presId="urn:microsoft.com/office/officeart/2016/7/layout/BasicLinearProcessNumbered#1"/>
    <dgm:cxn modelId="{93F35B98-DD8D-4785-BEC0-87ED7A1B9082}" type="presOf" srcId="{32E76676-0672-4988-9FB1-308093FF8D5C}" destId="{06772805-3643-43C2-9C80-F43268C57C20}" srcOrd="0" destOrd="0" presId="urn:microsoft.com/office/officeart/2016/7/layout/BasicLinearProcessNumbered#1"/>
    <dgm:cxn modelId="{DE0E649E-1F63-470F-8B51-F716B54C90C6}" type="presOf" srcId="{7DBF5CB5-29DD-4671-A0F3-981D48571500}" destId="{C08FC467-91FE-48BD-B243-273925C2B75A}" srcOrd="0" destOrd="0" presId="urn:microsoft.com/office/officeart/2016/7/layout/BasicLinearProcessNumbered#1"/>
    <dgm:cxn modelId="{21E00BBB-3D9D-4D04-83B9-2630655981E7}" type="presOf" srcId="{198ACE8E-34F4-43E6-BB2E-1809B1CC58DC}" destId="{1896CBD6-4A99-4E4A-A270-A70AEFBAAF7E}" srcOrd="0"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014C80D3-9D99-47D9-AAD8-A52850BEB66F}" type="presOf" srcId="{1D096F01-AEA8-401D-8348-98E9A81F3CE0}" destId="{74E21D92-0946-4075-ABB7-F58F125D081F}"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9E6388EC-464B-48CB-833A-BB3B61AA8A2C}" type="presOf" srcId="{C2728830-9A00-4764-A9F1-670DDF9E57B3}" destId="{AC6B335A-D8B4-46D8-93DE-B9EF1773F6AC}" srcOrd="0" destOrd="0" presId="urn:microsoft.com/office/officeart/2016/7/layout/BasicLinearProcessNumbered#1"/>
    <dgm:cxn modelId="{908BE114-31F2-4AE1-86D6-5A6D4B03968A}" type="presParOf" srcId="{869C0C7E-BD0C-4E5F-8D96-6B8EEC39B952}" destId="{A1C50682-E81A-4719-9746-6B052BFB6DD3}" srcOrd="0" destOrd="0" presId="urn:microsoft.com/office/officeart/2016/7/layout/BasicLinearProcessNumbered#1"/>
    <dgm:cxn modelId="{D21FAD0E-6575-40AE-8929-FE766284187C}" type="presParOf" srcId="{A1C50682-E81A-4719-9746-6B052BFB6DD3}" destId="{1896CBD6-4A99-4E4A-A270-A70AEFBAAF7E}" srcOrd="0" destOrd="0" presId="urn:microsoft.com/office/officeart/2016/7/layout/BasicLinearProcessNumbered#1"/>
    <dgm:cxn modelId="{6334784D-F489-4F45-9F16-20F16AFAD3C0}" type="presParOf" srcId="{A1C50682-E81A-4719-9746-6B052BFB6DD3}" destId="{9C3A7F13-9585-42DF-AD32-B56F82B123C8}" srcOrd="1" destOrd="0" presId="urn:microsoft.com/office/officeart/2016/7/layout/BasicLinearProcessNumbered#1"/>
    <dgm:cxn modelId="{4C2C969C-C98F-4DD8-820F-2F1DD42A236C}" type="presParOf" srcId="{A1C50682-E81A-4719-9746-6B052BFB6DD3}" destId="{923B2301-552B-45D2-9EF0-53A10AA17FC6}" srcOrd="2" destOrd="0" presId="urn:microsoft.com/office/officeart/2016/7/layout/BasicLinearProcessNumbered#1"/>
    <dgm:cxn modelId="{81260DC2-585C-4404-AE1F-3178D77B4242}" type="presParOf" srcId="{A1C50682-E81A-4719-9746-6B052BFB6DD3}" destId="{1636F17A-F9E0-460B-890B-A46A6E583FD1}" srcOrd="3" destOrd="0" presId="urn:microsoft.com/office/officeart/2016/7/layout/BasicLinearProcessNumbered#1"/>
    <dgm:cxn modelId="{CB21B127-D28A-43B8-B61C-077F1919E23F}" type="presParOf" srcId="{869C0C7E-BD0C-4E5F-8D96-6B8EEC39B952}" destId="{CE18CCA6-9206-4DD7-BE09-5291C62117AB}" srcOrd="1" destOrd="0" presId="urn:microsoft.com/office/officeart/2016/7/layout/BasicLinearProcessNumbered#1"/>
    <dgm:cxn modelId="{288BB2A5-CC1A-4BEC-8B61-3EADE806DA7D}" type="presParOf" srcId="{869C0C7E-BD0C-4E5F-8D96-6B8EEC39B952}" destId="{B75A207A-E561-4A33-8860-3580568F46B8}" srcOrd="2" destOrd="0" presId="urn:microsoft.com/office/officeart/2016/7/layout/BasicLinearProcessNumbered#1"/>
    <dgm:cxn modelId="{7BB7B201-5E35-438B-B755-FED58748711A}" type="presParOf" srcId="{B75A207A-E561-4A33-8860-3580568F46B8}" destId="{02F7283A-0FC3-4AF1-AA94-0270DC0B1C33}" srcOrd="0" destOrd="0" presId="urn:microsoft.com/office/officeart/2016/7/layout/BasicLinearProcessNumbered#1"/>
    <dgm:cxn modelId="{93EF9CCC-6315-49BA-BABF-9FE401E77BCE}" type="presParOf" srcId="{B75A207A-E561-4A33-8860-3580568F46B8}" destId="{C08FC467-91FE-48BD-B243-273925C2B75A}" srcOrd="1" destOrd="0" presId="urn:microsoft.com/office/officeart/2016/7/layout/BasicLinearProcessNumbered#1"/>
    <dgm:cxn modelId="{45067189-FA90-4C8A-8523-4A7D854F9C1A}" type="presParOf" srcId="{B75A207A-E561-4A33-8860-3580568F46B8}" destId="{DE393E47-CBB6-4D77-A342-C9AFD9FC8CB6}" srcOrd="2" destOrd="0" presId="urn:microsoft.com/office/officeart/2016/7/layout/BasicLinearProcessNumbered#1"/>
    <dgm:cxn modelId="{C7E9A705-38ED-4C29-B1E5-0BCE8BEFE6FB}" type="presParOf" srcId="{B75A207A-E561-4A33-8860-3580568F46B8}" destId="{6209B655-7BD8-4C2E-802B-7A837190A817}" srcOrd="3" destOrd="0" presId="urn:microsoft.com/office/officeart/2016/7/layout/BasicLinearProcessNumbered#1"/>
    <dgm:cxn modelId="{7CA2545F-0389-4ED9-9B79-DF108F5132C4}" type="presParOf" srcId="{869C0C7E-BD0C-4E5F-8D96-6B8EEC39B952}" destId="{44DA27FB-BF39-4511-84EF-E3EA3F12D2B6}" srcOrd="3" destOrd="0" presId="urn:microsoft.com/office/officeart/2016/7/layout/BasicLinearProcessNumbered#1"/>
    <dgm:cxn modelId="{CF107AD2-F7D6-4AD2-986F-B75CAD196A78}" type="presParOf" srcId="{869C0C7E-BD0C-4E5F-8D96-6B8EEC39B952}" destId="{9ED209A7-CD15-4C32-9372-A0384698B942}" srcOrd="4" destOrd="0" presId="urn:microsoft.com/office/officeart/2016/7/layout/BasicLinearProcessNumbered#1"/>
    <dgm:cxn modelId="{BE2ED5E9-ADA6-4BA8-BC3E-A80F051D6FC3}" type="presParOf" srcId="{9ED209A7-CD15-4C32-9372-A0384698B942}" destId="{B5DA272C-701A-4327-802B-15E4D04DF389}" srcOrd="0" destOrd="0" presId="urn:microsoft.com/office/officeart/2016/7/layout/BasicLinearProcessNumbered#1"/>
    <dgm:cxn modelId="{9AE4BB3D-25BC-4892-8360-444844F02DD8}" type="presParOf" srcId="{9ED209A7-CD15-4C32-9372-A0384698B942}" destId="{4104A2F1-FB99-4C42-8067-46B8EEEC9610}" srcOrd="1" destOrd="0" presId="urn:microsoft.com/office/officeart/2016/7/layout/BasicLinearProcessNumbered#1"/>
    <dgm:cxn modelId="{D2DDA3B7-E07D-4E86-B23C-645CBFAFF124}" type="presParOf" srcId="{9ED209A7-CD15-4C32-9372-A0384698B942}" destId="{2EB92C72-3528-4913-AFF6-FF0B4F338399}" srcOrd="2" destOrd="0" presId="urn:microsoft.com/office/officeart/2016/7/layout/BasicLinearProcessNumbered#1"/>
    <dgm:cxn modelId="{7809E371-04BC-4B5D-BE01-466D79153468}" type="presParOf" srcId="{9ED209A7-CD15-4C32-9372-A0384698B942}" destId="{74E21D92-0946-4075-ABB7-F58F125D081F}" srcOrd="3" destOrd="0" presId="urn:microsoft.com/office/officeart/2016/7/layout/BasicLinearProcessNumbered#1"/>
    <dgm:cxn modelId="{86A9CFC6-EA56-4924-91ED-987FEFB3B563}" type="presParOf" srcId="{869C0C7E-BD0C-4E5F-8D96-6B8EEC39B952}" destId="{E7F9CACB-FE98-4F37-853A-1B05B4BF4385}" srcOrd="5" destOrd="0" presId="urn:microsoft.com/office/officeart/2016/7/layout/BasicLinearProcessNumbered#1"/>
    <dgm:cxn modelId="{29BB97C9-02AC-4DB9-BAE3-95515A0FC75A}" type="presParOf" srcId="{869C0C7E-BD0C-4E5F-8D96-6B8EEC39B952}" destId="{313C51D3-DB7E-4530-8AFA-F0AE0E26CE2D}" srcOrd="6" destOrd="0" presId="urn:microsoft.com/office/officeart/2016/7/layout/BasicLinearProcessNumbered#1"/>
    <dgm:cxn modelId="{FB946A83-38D2-4CB8-830F-59F736AE030B}" type="presParOf" srcId="{313C51D3-DB7E-4530-8AFA-F0AE0E26CE2D}" destId="{549A837B-0FA3-4970-A9F9-3BD236350D3D}" srcOrd="0" destOrd="0" presId="urn:microsoft.com/office/officeart/2016/7/layout/BasicLinearProcessNumbered#1"/>
    <dgm:cxn modelId="{3AD65080-53D3-4506-9E8C-02B1859421ED}" type="presParOf" srcId="{313C51D3-DB7E-4530-8AFA-F0AE0E26CE2D}" destId="{AC6B335A-D8B4-46D8-93DE-B9EF1773F6AC}" srcOrd="1" destOrd="0" presId="urn:microsoft.com/office/officeart/2016/7/layout/BasicLinearProcessNumbered#1"/>
    <dgm:cxn modelId="{6D279E09-C308-4C42-BF56-E7DB18896A07}" type="presParOf" srcId="{313C51D3-DB7E-4530-8AFA-F0AE0E26CE2D}" destId="{7B3E0A16-DB85-46CA-87D6-4D39F6DBFC52}" srcOrd="2" destOrd="0" presId="urn:microsoft.com/office/officeart/2016/7/layout/BasicLinearProcessNumbered#1"/>
    <dgm:cxn modelId="{6B582D77-9153-4248-8A82-6C32843F7C36}" type="presParOf" srcId="{313C51D3-DB7E-4530-8AFA-F0AE0E26CE2D}" destId="{B80B8360-3897-45DE-BD0A-F9CCC9BAC34F}" srcOrd="3" destOrd="0" presId="urn:microsoft.com/office/officeart/2016/7/layout/BasicLinearProcessNumbered#1"/>
    <dgm:cxn modelId="{E9B37994-54F6-492E-B2BD-7FCE1FE665D4}" type="presParOf" srcId="{869C0C7E-BD0C-4E5F-8D96-6B8EEC39B952}" destId="{4BE79C5F-B252-4C81-B7E8-356A6349584C}" srcOrd="7" destOrd="0" presId="urn:microsoft.com/office/officeart/2016/7/layout/BasicLinearProcessNumbered#1"/>
    <dgm:cxn modelId="{F15394CD-E6D1-42A1-8C8C-EDEC07D3B3E3}" type="presParOf" srcId="{869C0C7E-BD0C-4E5F-8D96-6B8EEC39B952}" destId="{11D9C427-A430-492A-BD3C-E4D081DA46F5}" srcOrd="8" destOrd="0" presId="urn:microsoft.com/office/officeart/2016/7/layout/BasicLinearProcessNumbered#1"/>
    <dgm:cxn modelId="{C6DDBCF1-6CED-45D7-9D1A-2BD8F1EF752E}" type="presParOf" srcId="{11D9C427-A430-492A-BD3C-E4D081DA46F5}" destId="{4795DD00-81CA-4D89-AAC9-9CB098B4E837}" srcOrd="0" destOrd="0" presId="urn:microsoft.com/office/officeart/2016/7/layout/BasicLinearProcessNumbered#1"/>
    <dgm:cxn modelId="{9EA8331B-C37B-4A05-9192-5FDA397A04B3}" type="presParOf" srcId="{11D9C427-A430-492A-BD3C-E4D081DA46F5}" destId="{06772805-3643-43C2-9C80-F43268C57C20}" srcOrd="1" destOrd="0" presId="urn:microsoft.com/office/officeart/2016/7/layout/BasicLinearProcessNumbered#1"/>
    <dgm:cxn modelId="{6E84E344-80DE-4E00-A0E5-9BB7DE977712}" type="presParOf" srcId="{11D9C427-A430-492A-BD3C-E4D081DA46F5}" destId="{77F59A8B-7684-4E29-B44F-B0F96367FE70}" srcOrd="2" destOrd="0" presId="urn:microsoft.com/office/officeart/2016/7/layout/BasicLinearProcessNumbered#1"/>
    <dgm:cxn modelId="{0AB1BE12-4E2D-4C46-94D3-BA4865A53FD1}"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46D8E-A4E2-4C76-A9C1-401C0586CFFD}">
      <dsp:nvSpPr>
        <dsp:cNvPr id="0" name=""/>
        <dsp:cNvSpPr/>
      </dsp:nvSpPr>
      <dsp:spPr>
        <a:xfrm>
          <a:off x="256922" y="662544"/>
          <a:ext cx="1368719" cy="13687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A7F079-3625-4171-8AFD-5FA245AD8B97}">
      <dsp:nvSpPr>
        <dsp:cNvPr id="0" name=""/>
        <dsp:cNvSpPr/>
      </dsp:nvSpPr>
      <dsp:spPr>
        <a:xfrm>
          <a:off x="544353" y="949975"/>
          <a:ext cx="793857" cy="7938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A2443-F086-4778-8041-1860612B6B78}">
      <dsp:nvSpPr>
        <dsp:cNvPr id="0" name=""/>
        <dsp:cNvSpPr/>
      </dsp:nvSpPr>
      <dsp:spPr>
        <a:xfrm>
          <a:off x="1880997" y="662544"/>
          <a:ext cx="3302148" cy="136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HFI is a top tier initiative of the Jefferson County District Attorney’s Office.​</a:t>
          </a:r>
          <a:endParaRPr lang="en-US" sz="1800" kern="1200" dirty="0"/>
        </a:p>
      </dsp:txBody>
      <dsp:txXfrm>
        <a:off x="1880997" y="662544"/>
        <a:ext cx="3302148" cy="1368719"/>
      </dsp:txXfrm>
    </dsp:sp>
    <dsp:sp modelId="{C2335AD8-9DB3-4565-83AF-D8036689338F}">
      <dsp:nvSpPr>
        <dsp:cNvPr id="0" name=""/>
        <dsp:cNvSpPr/>
      </dsp:nvSpPr>
      <dsp:spPr>
        <a:xfrm>
          <a:off x="5745298" y="662544"/>
          <a:ext cx="1368719" cy="13687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87480-7CAD-4CB9-9520-C60DB4D19ECB}">
      <dsp:nvSpPr>
        <dsp:cNvPr id="0" name=""/>
        <dsp:cNvSpPr/>
      </dsp:nvSpPr>
      <dsp:spPr>
        <a:xfrm>
          <a:off x="6032729" y="949975"/>
          <a:ext cx="793857" cy="7938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A9E36-3DD3-4D7F-8DA3-0B4694CCDE24}">
      <dsp:nvSpPr>
        <dsp:cNvPr id="0" name=""/>
        <dsp:cNvSpPr/>
      </dsp:nvSpPr>
      <dsp:spPr>
        <a:xfrm>
          <a:off x="7407314" y="662544"/>
          <a:ext cx="3226266" cy="136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The Birmingham branch of the Helping Families Initiative is comprised of Executive Director, Tina Thornton and a team of passionate Case Officers.​</a:t>
          </a:r>
          <a:endParaRPr lang="en-US" sz="1800" kern="1200" dirty="0"/>
        </a:p>
      </dsp:txBody>
      <dsp:txXfrm>
        <a:off x="7407314" y="662544"/>
        <a:ext cx="3226266" cy="1368719"/>
      </dsp:txXfrm>
    </dsp:sp>
    <dsp:sp modelId="{5DD76169-9D2A-4FB4-ADDA-7874233F4425}">
      <dsp:nvSpPr>
        <dsp:cNvPr id="0" name=""/>
        <dsp:cNvSpPr/>
      </dsp:nvSpPr>
      <dsp:spPr>
        <a:xfrm>
          <a:off x="256922" y="2863348"/>
          <a:ext cx="1368719" cy="13687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4DAC5D-F654-4E7C-A7D9-11ADB69DFD01}">
      <dsp:nvSpPr>
        <dsp:cNvPr id="0" name=""/>
        <dsp:cNvSpPr/>
      </dsp:nvSpPr>
      <dsp:spPr>
        <a:xfrm>
          <a:off x="544353" y="3150779"/>
          <a:ext cx="793857" cy="7938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C1770-EB76-4BD1-8A4E-4D6F1A792617}">
      <dsp:nvSpPr>
        <dsp:cNvPr id="0" name=""/>
        <dsp:cNvSpPr/>
      </dsp:nvSpPr>
      <dsp:spPr>
        <a:xfrm>
          <a:off x="1872770" y="2881825"/>
          <a:ext cx="3226266" cy="136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Our program work by referrals received from BCS feeder pattern through the schools’ administration when there is a concern for any student in relation to attendance, behavior and out of school suspensions</a:t>
          </a:r>
          <a:endParaRPr lang="en-US" sz="1800" kern="1200" dirty="0"/>
        </a:p>
      </dsp:txBody>
      <dsp:txXfrm>
        <a:off x="1872770" y="2881825"/>
        <a:ext cx="3226266" cy="1368719"/>
      </dsp:txXfrm>
    </dsp:sp>
    <dsp:sp modelId="{3DB7745D-BDAC-47FB-90A9-1F362B1A05F0}">
      <dsp:nvSpPr>
        <dsp:cNvPr id="0" name=""/>
        <dsp:cNvSpPr/>
      </dsp:nvSpPr>
      <dsp:spPr>
        <a:xfrm>
          <a:off x="5707357" y="2863348"/>
          <a:ext cx="1368719" cy="136871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7B095-BD50-4EDA-A630-A75E8E34955C}">
      <dsp:nvSpPr>
        <dsp:cNvPr id="0" name=""/>
        <dsp:cNvSpPr/>
      </dsp:nvSpPr>
      <dsp:spPr>
        <a:xfrm>
          <a:off x="5994788" y="3150779"/>
          <a:ext cx="793857" cy="7938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3ACFB-2D3E-49CD-B5DF-0D0D3DB09029}">
      <dsp:nvSpPr>
        <dsp:cNvPr id="0" name=""/>
        <dsp:cNvSpPr/>
      </dsp:nvSpPr>
      <dsp:spPr>
        <a:xfrm>
          <a:off x="7369373" y="2863348"/>
          <a:ext cx="3226266" cy="1368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i="0" kern="1200" dirty="0"/>
            <a:t>Attendance, excessive absences &amp; behaviors leading to out-of-school suspension</a:t>
          </a:r>
          <a:endParaRPr lang="en-US" sz="1800" kern="1200" dirty="0"/>
        </a:p>
      </dsp:txBody>
      <dsp:txXfrm>
        <a:off x="7369373" y="2863348"/>
        <a:ext cx="3226266" cy="1368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0" y="-356420"/>
          <a:ext cx="1843968" cy="4417557"/>
        </a:xfrm>
        <a:prstGeom prst="rect">
          <a:avLst/>
        </a:prstGeom>
        <a:solidFill>
          <a:schemeClr val="accent1">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763" tIns="330200" rIns="143763" bIns="330200" numCol="1" spcCol="1270" anchor="t" anchorCtr="0">
          <a:noAutofit/>
        </a:bodyPr>
        <a:lstStyle/>
        <a:p>
          <a:pPr marL="0" lvl="0" indent="0" algn="l" defTabSz="488950">
            <a:lnSpc>
              <a:spcPct val="90000"/>
            </a:lnSpc>
            <a:spcBef>
              <a:spcPct val="0"/>
            </a:spcBef>
            <a:spcAft>
              <a:spcPct val="35000"/>
            </a:spcAft>
            <a:buNone/>
          </a:pPr>
          <a:r>
            <a:rPr lang="en-US" sz="1100" b="0" i="0" u="none" kern="1200" dirty="0"/>
            <a:t>​</a:t>
          </a:r>
          <a:r>
            <a:rPr lang="en-US" sz="1400" b="0" i="0" u="none" kern="1200" dirty="0"/>
            <a:t>HFI connects families with resources to strengthen families and improve student behavior and academic engagement. </a:t>
          </a:r>
          <a:endParaRPr lang="en-US" sz="1400" kern="1200" dirty="0"/>
        </a:p>
      </dsp:txBody>
      <dsp:txXfrm>
        <a:off x="0" y="1322251"/>
        <a:ext cx="1843968" cy="2650534"/>
      </dsp:txXfrm>
    </dsp:sp>
    <dsp:sp modelId="{9C3A7F13-9585-42DF-AD32-B56F82B123C8}">
      <dsp:nvSpPr>
        <dsp:cNvPr id="0" name=""/>
        <dsp:cNvSpPr/>
      </dsp:nvSpPr>
      <dsp:spPr>
        <a:xfrm>
          <a:off x="503111" y="0"/>
          <a:ext cx="774466" cy="774466"/>
        </a:xfrm>
        <a:prstGeom prst="ellipse">
          <a:avLst/>
        </a:prstGeom>
        <a:solidFill>
          <a:schemeClr val="accent1"/>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80" tIns="12700" rIns="60380" bIns="12700" numCol="1" spcCol="1270" anchor="ctr" anchorCtr="0">
          <a:noAutofit/>
        </a:bodyPr>
        <a:lstStyle/>
        <a:p>
          <a:pPr marL="0" lvl="0" indent="0" algn="ctr" defTabSz="1644650">
            <a:lnSpc>
              <a:spcPct val="90000"/>
            </a:lnSpc>
            <a:spcBef>
              <a:spcPct val="0"/>
            </a:spcBef>
            <a:spcAft>
              <a:spcPct val="35000"/>
            </a:spcAft>
            <a:buNone/>
          </a:pPr>
          <a:r>
            <a:rPr lang="en-US" sz="3700" kern="1200"/>
            <a:t>1</a:t>
          </a:r>
          <a:endParaRPr lang="en-US" sz="3700" kern="1200" dirty="0"/>
        </a:p>
      </dsp:txBody>
      <dsp:txXfrm>
        <a:off x="616529" y="113418"/>
        <a:ext cx="547630" cy="547630"/>
      </dsp:txXfrm>
    </dsp:sp>
    <dsp:sp modelId="{923B2301-552B-45D2-9EF0-53A10AA17FC6}">
      <dsp:nvSpPr>
        <dsp:cNvPr id="0" name=""/>
        <dsp:cNvSpPr/>
      </dsp:nvSpPr>
      <dsp:spPr>
        <a:xfrm>
          <a:off x="3405" y="3450881"/>
          <a:ext cx="1843968" cy="72"/>
        </a:xfrm>
        <a:prstGeom prst="rect">
          <a:avLst/>
        </a:prstGeom>
        <a:solidFill>
          <a:schemeClr val="accent3">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40916" y="-356420"/>
          <a:ext cx="1843968" cy="4417557"/>
        </a:xfrm>
        <a:prstGeom prst="rect">
          <a:avLst/>
        </a:prstGeom>
        <a:solidFill>
          <a:schemeClr val="accent2">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763" tIns="330200" rIns="143763" bIns="330200" numCol="1" spcCol="1270" anchor="t" anchorCtr="0">
          <a:noAutofit/>
        </a:bodyPr>
        <a:lstStyle/>
        <a:p>
          <a:pPr marL="0" lvl="0" indent="0" algn="l" defTabSz="488950">
            <a:lnSpc>
              <a:spcPct val="90000"/>
            </a:lnSpc>
            <a:spcBef>
              <a:spcPct val="0"/>
            </a:spcBef>
            <a:spcAft>
              <a:spcPct val="35000"/>
            </a:spcAft>
            <a:buNone/>
          </a:pPr>
          <a:r>
            <a:rPr lang="en-US" sz="1100" b="0" i="0" u="none" kern="1200" dirty="0"/>
            <a:t>HFI accesses information across multiple agencies, conducts in-home assessments, and provides individualized intervention plans and support to meet specific needs across a wide range of domains BEFORE students and families are in trouble. ​</a:t>
          </a:r>
          <a:endParaRPr lang="en-US" sz="1100" kern="1200" dirty="0"/>
        </a:p>
      </dsp:txBody>
      <dsp:txXfrm>
        <a:off x="2040916" y="1322251"/>
        <a:ext cx="1843968" cy="2650534"/>
      </dsp:txXfrm>
    </dsp:sp>
    <dsp:sp modelId="{C08FC467-91FE-48BD-B243-273925C2B75A}">
      <dsp:nvSpPr>
        <dsp:cNvPr id="0" name=""/>
        <dsp:cNvSpPr/>
      </dsp:nvSpPr>
      <dsp:spPr>
        <a:xfrm>
          <a:off x="2585658" y="0"/>
          <a:ext cx="774466" cy="774466"/>
        </a:xfrm>
        <a:prstGeom prst="ellipse">
          <a:avLst/>
        </a:prstGeom>
        <a:solidFill>
          <a:schemeClr val="accent2"/>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80" tIns="12700" rIns="60380" bIns="12700" numCol="1" spcCol="1270" anchor="ctr" anchorCtr="0">
          <a:noAutofit/>
        </a:bodyPr>
        <a:lstStyle/>
        <a:p>
          <a:pPr marL="0" lvl="0" indent="0" algn="ctr" defTabSz="1644650">
            <a:lnSpc>
              <a:spcPct val="90000"/>
            </a:lnSpc>
            <a:spcBef>
              <a:spcPct val="0"/>
            </a:spcBef>
            <a:spcAft>
              <a:spcPct val="35000"/>
            </a:spcAft>
            <a:buNone/>
          </a:pPr>
          <a:r>
            <a:rPr lang="en-US" sz="3700" kern="1200"/>
            <a:t>2</a:t>
          </a:r>
        </a:p>
      </dsp:txBody>
      <dsp:txXfrm>
        <a:off x="2699076" y="113418"/>
        <a:ext cx="547630" cy="547630"/>
      </dsp:txXfrm>
    </dsp:sp>
    <dsp:sp modelId="{DE393E47-CBB6-4D77-A342-C9AFD9FC8CB6}">
      <dsp:nvSpPr>
        <dsp:cNvPr id="0" name=""/>
        <dsp:cNvSpPr/>
      </dsp:nvSpPr>
      <dsp:spPr>
        <a:xfrm>
          <a:off x="2050910" y="3459934"/>
          <a:ext cx="1843968" cy="72"/>
        </a:xfrm>
        <a:prstGeom prst="rect">
          <a:avLst/>
        </a:prstGeom>
        <a:solidFill>
          <a:schemeClr val="accent5">
            <a:hueOff val="0"/>
            <a:satOff val="0"/>
            <a:lumOff val="0"/>
            <a:alphaOff val="0"/>
          </a:schemeClr>
        </a:solidFill>
        <a:ln w="190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69335" y="-356420"/>
          <a:ext cx="1843968" cy="4417557"/>
        </a:xfrm>
        <a:prstGeom prst="rect">
          <a:avLst/>
        </a:prstGeom>
        <a:solidFill>
          <a:schemeClr val="accent4">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763" tIns="330200" rIns="143763" bIns="330200" numCol="1" spcCol="1270" anchor="t" anchorCtr="0">
          <a:noAutofit/>
        </a:bodyPr>
        <a:lstStyle/>
        <a:p>
          <a:pPr marL="0" lvl="0" indent="0" algn="l" defTabSz="488950">
            <a:lnSpc>
              <a:spcPct val="90000"/>
            </a:lnSpc>
            <a:spcBef>
              <a:spcPct val="0"/>
            </a:spcBef>
            <a:spcAft>
              <a:spcPct val="35000"/>
            </a:spcAft>
            <a:buNone/>
          </a:pPr>
          <a:r>
            <a:rPr lang="en-US" sz="1100" b="0" i="0" u="none" kern="1200" dirty="0"/>
            <a:t>HFI recognizes warning signs, identifies root causes and empowers families for long-term success!​</a:t>
          </a:r>
          <a:endParaRPr lang="en-US" sz="1100" kern="1200" dirty="0"/>
        </a:p>
      </dsp:txBody>
      <dsp:txXfrm>
        <a:off x="4169335" y="1322251"/>
        <a:ext cx="1843968" cy="2650534"/>
      </dsp:txXfrm>
    </dsp:sp>
    <dsp:sp modelId="{4104A2F1-FB99-4C42-8067-46B8EEEC9610}">
      <dsp:nvSpPr>
        <dsp:cNvPr id="0" name=""/>
        <dsp:cNvSpPr/>
      </dsp:nvSpPr>
      <dsp:spPr>
        <a:xfrm>
          <a:off x="4596373" y="0"/>
          <a:ext cx="774466" cy="774466"/>
        </a:xfrm>
        <a:prstGeom prst="ellipse">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80" tIns="12700" rIns="60380" bIns="12700" numCol="1" spcCol="1270" anchor="ctr" anchorCtr="0">
          <a:noAutofit/>
        </a:bodyPr>
        <a:lstStyle/>
        <a:p>
          <a:pPr marL="0" lvl="0" indent="0" algn="ctr" defTabSz="1644650">
            <a:lnSpc>
              <a:spcPct val="90000"/>
            </a:lnSpc>
            <a:spcBef>
              <a:spcPct val="0"/>
            </a:spcBef>
            <a:spcAft>
              <a:spcPct val="35000"/>
            </a:spcAft>
            <a:buNone/>
          </a:pPr>
          <a:r>
            <a:rPr lang="en-US" sz="3700" kern="1200"/>
            <a:t>3</a:t>
          </a:r>
        </a:p>
      </dsp:txBody>
      <dsp:txXfrm>
        <a:off x="4709791" y="113418"/>
        <a:ext cx="547630" cy="547630"/>
      </dsp:txXfrm>
    </dsp:sp>
    <dsp:sp modelId="{2EB92C72-3528-4913-AFF6-FF0B4F338399}">
      <dsp:nvSpPr>
        <dsp:cNvPr id="0" name=""/>
        <dsp:cNvSpPr/>
      </dsp:nvSpPr>
      <dsp:spPr>
        <a:xfrm>
          <a:off x="4061629" y="3459935"/>
          <a:ext cx="1843968" cy="72"/>
        </a:xfrm>
        <a:prstGeom prst="rect">
          <a:avLst/>
        </a:prstGeom>
        <a:solidFill>
          <a:schemeClr val="accent4"/>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104727" y="-356420"/>
          <a:ext cx="1843968" cy="4461805"/>
        </a:xfrm>
        <a:prstGeom prst="rect">
          <a:avLst/>
        </a:prstGeom>
        <a:solidFill>
          <a:schemeClr val="accent5">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763" tIns="330200" rIns="143763" bIns="330200" numCol="1" spcCol="1270" anchor="t" anchorCtr="0">
          <a:noAutofit/>
        </a:bodyPr>
        <a:lstStyle/>
        <a:p>
          <a:pPr marL="0" lvl="0" indent="0" algn="l" defTabSz="488950">
            <a:lnSpc>
              <a:spcPct val="90000"/>
            </a:lnSpc>
            <a:spcBef>
              <a:spcPct val="0"/>
            </a:spcBef>
            <a:spcAft>
              <a:spcPct val="35000"/>
            </a:spcAft>
            <a:buNone/>
          </a:pPr>
          <a:r>
            <a:rPr lang="en-US" sz="1100" b="0" i="0" u="none" kern="1200" dirty="0"/>
            <a:t>HFI helps to resolve chronic absenteeism, provides wrap –around services for students and their families, and provides crisis intervention and case management for the entire household. ​</a:t>
          </a:r>
          <a:endParaRPr lang="en-US" sz="1100" kern="1200" dirty="0"/>
        </a:p>
      </dsp:txBody>
      <dsp:txXfrm>
        <a:off x="6104727" y="1339065"/>
        <a:ext cx="1843968" cy="2677083"/>
      </dsp:txXfrm>
    </dsp:sp>
    <dsp:sp modelId="{AC6B335A-D8B4-46D8-93DE-B9EF1773F6AC}">
      <dsp:nvSpPr>
        <dsp:cNvPr id="0" name=""/>
        <dsp:cNvSpPr/>
      </dsp:nvSpPr>
      <dsp:spPr>
        <a:xfrm>
          <a:off x="6607095" y="0"/>
          <a:ext cx="774466" cy="774466"/>
        </a:xfrm>
        <a:prstGeom prst="ellipse">
          <a:avLst/>
        </a:prstGeom>
        <a:solidFill>
          <a:schemeClr val="accent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80" tIns="12700" rIns="60380" bIns="12700" numCol="1" spcCol="1270" anchor="ctr" anchorCtr="0">
          <a:noAutofit/>
        </a:bodyPr>
        <a:lstStyle/>
        <a:p>
          <a:pPr marL="0" lvl="0" indent="0" algn="ctr" defTabSz="1644650">
            <a:lnSpc>
              <a:spcPct val="90000"/>
            </a:lnSpc>
            <a:spcBef>
              <a:spcPct val="0"/>
            </a:spcBef>
            <a:spcAft>
              <a:spcPct val="35000"/>
            </a:spcAft>
            <a:buNone/>
          </a:pPr>
          <a:r>
            <a:rPr lang="en-US" sz="3700" kern="1200"/>
            <a:t>4</a:t>
          </a:r>
        </a:p>
      </dsp:txBody>
      <dsp:txXfrm>
        <a:off x="6720513" y="113418"/>
        <a:ext cx="547630" cy="547630"/>
      </dsp:txXfrm>
    </dsp:sp>
    <dsp:sp modelId="{7B3E0A16-DB85-46CA-87D6-4D39F6DBFC52}">
      <dsp:nvSpPr>
        <dsp:cNvPr id="0" name=""/>
        <dsp:cNvSpPr/>
      </dsp:nvSpPr>
      <dsp:spPr>
        <a:xfrm>
          <a:off x="6072347" y="3454898"/>
          <a:ext cx="1843968" cy="72"/>
        </a:xfrm>
        <a:prstGeom prst="rect">
          <a:avLst/>
        </a:prstGeom>
        <a:solidFill>
          <a:schemeClr val="accent4">
            <a:hueOff val="0"/>
            <a:satOff val="0"/>
            <a:lumOff val="0"/>
            <a:alphaOff val="0"/>
          </a:schemeClr>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073661" y="-356420"/>
          <a:ext cx="1843968" cy="4461805"/>
        </a:xfrm>
        <a:prstGeom prst="rect">
          <a:avLst/>
        </a:prstGeom>
        <a:solidFill>
          <a:schemeClr val="accent6">
            <a:lumMod val="20000"/>
            <a:lumOff val="80000"/>
            <a:alpha val="9000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3763" tIns="330200" rIns="143763" bIns="330200" numCol="1" spcCol="1270" anchor="t" anchorCtr="0">
          <a:noAutofit/>
        </a:bodyPr>
        <a:lstStyle/>
        <a:p>
          <a:pPr marL="0" lvl="0" indent="0" algn="l" defTabSz="488950">
            <a:lnSpc>
              <a:spcPct val="90000"/>
            </a:lnSpc>
            <a:spcBef>
              <a:spcPct val="0"/>
            </a:spcBef>
            <a:spcAft>
              <a:spcPct val="35000"/>
            </a:spcAft>
            <a:buNone/>
          </a:pPr>
          <a:r>
            <a:rPr lang="en-US" sz="1100" b="0" i="0" u="none" kern="1200" dirty="0"/>
            <a:t>HFI is in partnership with the District Attorney’s office. The Alabama Attendance Law REQUIRES parents to responsibly ensure that all children between the ages of six (6) and seventeen (17) attend school regularly and behave properly.​</a:t>
          </a:r>
          <a:endParaRPr lang="en-US" sz="1100" kern="1200" dirty="0"/>
        </a:p>
      </dsp:txBody>
      <dsp:txXfrm>
        <a:off x="8073661" y="1339065"/>
        <a:ext cx="1843968" cy="2677083"/>
      </dsp:txXfrm>
    </dsp:sp>
    <dsp:sp modelId="{06772805-3643-43C2-9C80-F43268C57C20}">
      <dsp:nvSpPr>
        <dsp:cNvPr id="0" name=""/>
        <dsp:cNvSpPr/>
      </dsp:nvSpPr>
      <dsp:spPr>
        <a:xfrm>
          <a:off x="8660375" y="0"/>
          <a:ext cx="774466" cy="774466"/>
        </a:xfrm>
        <a:prstGeom prst="ellipse">
          <a:avLst/>
        </a:prstGeom>
        <a:solidFill>
          <a:schemeClr val="accent6"/>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80" tIns="12700" rIns="60380" bIns="12700" numCol="1" spcCol="1270" anchor="ctr" anchorCtr="0">
          <a:noAutofit/>
        </a:bodyPr>
        <a:lstStyle/>
        <a:p>
          <a:pPr marL="0" lvl="0" indent="0" algn="ctr" defTabSz="1644650">
            <a:lnSpc>
              <a:spcPct val="90000"/>
            </a:lnSpc>
            <a:spcBef>
              <a:spcPct val="0"/>
            </a:spcBef>
            <a:spcAft>
              <a:spcPct val="35000"/>
            </a:spcAft>
            <a:buNone/>
          </a:pPr>
          <a:r>
            <a:rPr lang="en-US" sz="3700" kern="1200" dirty="0"/>
            <a:t>5</a:t>
          </a:r>
        </a:p>
      </dsp:txBody>
      <dsp:txXfrm>
        <a:off x="8773793" y="113418"/>
        <a:ext cx="547630" cy="547630"/>
      </dsp:txXfrm>
    </dsp:sp>
    <dsp:sp modelId="{77F59A8B-7684-4E29-B44F-B0F96367FE70}">
      <dsp:nvSpPr>
        <dsp:cNvPr id="0" name=""/>
        <dsp:cNvSpPr/>
      </dsp:nvSpPr>
      <dsp:spPr>
        <a:xfrm>
          <a:off x="8081479" y="3445844"/>
          <a:ext cx="1843968" cy="72"/>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88F119-9861-4C3B-A0C5-AFA0EE728244}" type="datetimeFigureOut">
              <a:rPr lang="en-US" smtClean="0"/>
              <a:t>9/9/24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A8D11A-F515-4501-B6EB-20A79C7A8205}" type="slidenum">
              <a:rPr lang="en-US" smtClean="0"/>
              <a:t>‹#›</a:t>
            </a:fld>
            <a:endParaRPr lang="en-US"/>
          </a:p>
        </p:txBody>
      </p:sp>
    </p:spTree>
    <p:extLst>
      <p:ext uri="{BB962C8B-B14F-4D97-AF65-F5344CB8AC3E}">
        <p14:creationId xmlns:p14="http://schemas.microsoft.com/office/powerpoint/2010/main" val="2464324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gislature.state.al.us/pdf/SearchableInstruments/2024RS/HB129-eng.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Our Mission:</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Aptos" panose="020B0004020202020204" pitchFamily="34" charset="0"/>
                <a:ea typeface="Aptos" panose="020B0004020202020204" pitchFamily="34" charset="0"/>
                <a:cs typeface="Times New Roman" panose="02020603050405020304" pitchFamily="18" charset="0"/>
              </a:rPr>
              <a:t>The Helping Families Initiative (HFI) is a crime-prevention effort designed to improve family functioning, child well-being, and educational outcomes through assessment, intervention, and social service referrals.  </a:t>
            </a:r>
          </a:p>
          <a:p>
            <a:pPr marL="0" marR="0" algn="just">
              <a:lnSpc>
                <a:spcPct val="115000"/>
              </a:lnSpc>
              <a:spcBef>
                <a:spcPts val="0"/>
              </a:spcBef>
              <a:spcAft>
                <a:spcPts val="0"/>
              </a:spcAft>
            </a:pPr>
            <a:r>
              <a:rPr lang="en-US" sz="1800" b="1" dirty="0">
                <a:effectLst/>
                <a:latin typeface="Aptos" panose="020B0004020202020204" pitchFamily="34" charset="0"/>
                <a:ea typeface="Aptos" panose="020B0004020202020204" pitchFamily="34" charset="0"/>
                <a:cs typeface="Times New Roman" panose="02020603050405020304" pitchFamily="18" charset="0"/>
              </a:rPr>
              <a:t>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BA8D11A-F515-4501-B6EB-20A79C7A8205}" type="slidenum">
              <a:rPr lang="en-US" smtClean="0"/>
              <a:t>1</a:t>
            </a:fld>
            <a:endParaRPr lang="en-US"/>
          </a:p>
        </p:txBody>
      </p:sp>
    </p:spTree>
    <p:extLst>
      <p:ext uri="{BB962C8B-B14F-4D97-AF65-F5344CB8AC3E}">
        <p14:creationId xmlns:p14="http://schemas.microsoft.com/office/powerpoint/2010/main" val="313810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A8D11A-F515-4501-B6EB-20A79C7A8205}" type="slidenum">
              <a:rPr lang="en-US" smtClean="0"/>
              <a:t>10</a:t>
            </a:fld>
            <a:endParaRPr lang="en-US"/>
          </a:p>
        </p:txBody>
      </p:sp>
    </p:spTree>
    <p:extLst>
      <p:ext uri="{BB962C8B-B14F-4D97-AF65-F5344CB8AC3E}">
        <p14:creationId xmlns:p14="http://schemas.microsoft.com/office/powerpoint/2010/main" val="398586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UNREPORTED #874</a:t>
            </a:r>
          </a:p>
        </p:txBody>
      </p:sp>
      <p:sp>
        <p:nvSpPr>
          <p:cNvPr id="4" name="Slide Number Placeholder 3"/>
          <p:cNvSpPr>
            <a:spLocks noGrp="1"/>
          </p:cNvSpPr>
          <p:nvPr>
            <p:ph type="sldNum" sz="quarter" idx="5"/>
          </p:nvPr>
        </p:nvSpPr>
        <p:spPr/>
        <p:txBody>
          <a:bodyPr/>
          <a:lstStyle/>
          <a:p>
            <a:fld id="{EBA8D11A-F515-4501-B6EB-20A79C7A8205}" type="slidenum">
              <a:rPr lang="en-US" smtClean="0"/>
              <a:t>11</a:t>
            </a:fld>
            <a:endParaRPr lang="en-US"/>
          </a:p>
        </p:txBody>
      </p:sp>
    </p:spTree>
    <p:extLst>
      <p:ext uri="{BB962C8B-B14F-4D97-AF65-F5344CB8AC3E}">
        <p14:creationId xmlns:p14="http://schemas.microsoft.com/office/powerpoint/2010/main" val="1816888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UNREPORTED #992</a:t>
            </a:r>
          </a:p>
        </p:txBody>
      </p:sp>
      <p:sp>
        <p:nvSpPr>
          <p:cNvPr id="4" name="Slide Number Placeholder 3"/>
          <p:cNvSpPr>
            <a:spLocks noGrp="1"/>
          </p:cNvSpPr>
          <p:nvPr>
            <p:ph type="sldNum" sz="quarter" idx="5"/>
          </p:nvPr>
        </p:nvSpPr>
        <p:spPr/>
        <p:txBody>
          <a:bodyPr/>
          <a:lstStyle/>
          <a:p>
            <a:fld id="{EBA8D11A-F515-4501-B6EB-20A79C7A8205}" type="slidenum">
              <a:rPr lang="en-US" smtClean="0"/>
              <a:t>12</a:t>
            </a:fld>
            <a:endParaRPr lang="en-US"/>
          </a:p>
        </p:txBody>
      </p:sp>
    </p:spTree>
    <p:extLst>
      <p:ext uri="{BB962C8B-B14F-4D97-AF65-F5344CB8AC3E}">
        <p14:creationId xmlns:p14="http://schemas.microsoft.com/office/powerpoint/2010/main" val="2380728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A8D11A-F515-4501-B6EB-20A79C7A8205}" type="slidenum">
              <a:rPr lang="en-US" smtClean="0"/>
              <a:t>13</a:t>
            </a:fld>
            <a:endParaRPr lang="en-US"/>
          </a:p>
        </p:txBody>
      </p:sp>
    </p:spTree>
    <p:extLst>
      <p:ext uri="{BB962C8B-B14F-4D97-AF65-F5344CB8AC3E}">
        <p14:creationId xmlns:p14="http://schemas.microsoft.com/office/powerpoint/2010/main" val="28950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(5) HFI links families to resources that support family well-being and boost student behavior and academic involvement.</a:t>
            </a:r>
          </a:p>
          <a:p>
            <a:pPr marL="228600" indent="-228600">
              <a:buAutoNum type="arabicPeriod"/>
            </a:pPr>
            <a:r>
              <a:rPr lang="en-US" dirty="0"/>
              <a:t>(4) HFI gathers information, conducts home assessments, and provides personalized support to help students and families before problems occur.</a:t>
            </a:r>
          </a:p>
          <a:p>
            <a:pPr marL="228600" indent="-228600">
              <a:buAutoNum type="arabicPeriod"/>
            </a:pPr>
            <a:r>
              <a:rPr lang="en-US" dirty="0"/>
              <a:t>(3) HFI detects warning signs, finds root causes, and empowers families for lasting success! </a:t>
            </a:r>
          </a:p>
          <a:p>
            <a:pPr marL="228600" indent="-228600">
              <a:buAutoNum type="arabicPeriod"/>
            </a:pPr>
            <a:r>
              <a:rPr lang="en-US" dirty="0"/>
              <a:t>(2) HFI addresses chronic absenteeism, offers support services, and provides crisis intervention and case management for families</a:t>
            </a:r>
          </a:p>
          <a:p>
            <a:pPr marL="228600" indent="-228600">
              <a:buAutoNum type="arabicPeriod"/>
            </a:pPr>
            <a:r>
              <a:rPr lang="en-US" dirty="0"/>
              <a:t>(1) HFI partners with the District Attorney's office. Alabama law requires parents to ensure children aged 6 to 17 attend school regularly and b</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BA8D11A-F515-4501-B6EB-20A79C7A8205}" type="slidenum">
              <a:rPr lang="en-US" smtClean="0"/>
              <a:t>14</a:t>
            </a:fld>
            <a:endParaRPr lang="en-US"/>
          </a:p>
        </p:txBody>
      </p:sp>
    </p:spTree>
    <p:extLst>
      <p:ext uri="{BB962C8B-B14F-4D97-AF65-F5344CB8AC3E}">
        <p14:creationId xmlns:p14="http://schemas.microsoft.com/office/powerpoint/2010/main" val="64315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benefit of the HFI approach is that it focuses on the root causes of a student's struggles, not just the visible issues like poor attendance or suspensions. By addressing a family's deeper needs, we can improve their situation and help break the cycle of poor school performance for the child.</a:t>
            </a:r>
          </a:p>
        </p:txBody>
      </p:sp>
      <p:sp>
        <p:nvSpPr>
          <p:cNvPr id="4" name="Slide Number Placeholder 3"/>
          <p:cNvSpPr>
            <a:spLocks noGrp="1"/>
          </p:cNvSpPr>
          <p:nvPr>
            <p:ph type="sldNum" sz="quarter" idx="5"/>
          </p:nvPr>
        </p:nvSpPr>
        <p:spPr/>
        <p:txBody>
          <a:bodyPr/>
          <a:lstStyle/>
          <a:p>
            <a:fld id="{EBA8D11A-F515-4501-B6EB-20A79C7A8205}" type="slidenum">
              <a:rPr lang="en-US" smtClean="0"/>
              <a:t>15</a:t>
            </a:fld>
            <a:endParaRPr lang="en-US"/>
          </a:p>
        </p:txBody>
      </p:sp>
    </p:spTree>
    <p:extLst>
      <p:ext uri="{BB962C8B-B14F-4D97-AF65-F5344CB8AC3E}">
        <p14:creationId xmlns:p14="http://schemas.microsoft.com/office/powerpoint/2010/main" val="119764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2024-25 procedure is in place for service requests directly from BCS family members. The highlighted arrows are essential for sharing results following intake and HFI assessments, ensuring school representatives, school/district liaisons, if applicable  are notified immediately.  Needs identified may vary, utility assistance, clothes, food donations, legal,   </a:t>
            </a:r>
          </a:p>
          <a:p>
            <a:endParaRPr lang="en-US" dirty="0"/>
          </a:p>
        </p:txBody>
      </p:sp>
      <p:sp>
        <p:nvSpPr>
          <p:cNvPr id="4" name="Slide Number Placeholder 3"/>
          <p:cNvSpPr>
            <a:spLocks noGrp="1"/>
          </p:cNvSpPr>
          <p:nvPr>
            <p:ph type="sldNum" sz="quarter" idx="5"/>
          </p:nvPr>
        </p:nvSpPr>
        <p:spPr/>
        <p:txBody>
          <a:bodyPr/>
          <a:lstStyle/>
          <a:p>
            <a:fld id="{EBA8D11A-F515-4501-B6EB-20A79C7A8205}" type="slidenum">
              <a:rPr lang="en-US" smtClean="0"/>
              <a:t>16</a:t>
            </a:fld>
            <a:endParaRPr lang="en-US"/>
          </a:p>
        </p:txBody>
      </p:sp>
    </p:spTree>
    <p:extLst>
      <p:ext uri="{BB962C8B-B14F-4D97-AF65-F5344CB8AC3E}">
        <p14:creationId xmlns:p14="http://schemas.microsoft.com/office/powerpoint/2010/main" val="1785014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HFI STRUCTURED PROCESS:   TRIGGERING – ENGAGEMENT – ASSIGN CASE OFFICER AND CONDUCT FAMILY ASSESS,EMT – INTER-AGENCY TEAM/INDIVIDUAL INDUALIZED PREVENTION – RFERRRAL/REQUEST FOR SERVICES –FOLLOW-UP FAMLY ASSESSMENT </a:t>
            </a:r>
          </a:p>
        </p:txBody>
      </p:sp>
      <p:sp>
        <p:nvSpPr>
          <p:cNvPr id="4" name="Slide Number Placeholder 3"/>
          <p:cNvSpPr>
            <a:spLocks noGrp="1"/>
          </p:cNvSpPr>
          <p:nvPr>
            <p:ph type="sldNum" sz="quarter" idx="5"/>
          </p:nvPr>
        </p:nvSpPr>
        <p:spPr/>
        <p:txBody>
          <a:bodyPr/>
          <a:lstStyle/>
          <a:p>
            <a:fld id="{EBA8D11A-F515-4501-B6EB-20A79C7A8205}" type="slidenum">
              <a:rPr lang="en-US" smtClean="0"/>
              <a:t>17</a:t>
            </a:fld>
            <a:endParaRPr lang="en-US"/>
          </a:p>
        </p:txBody>
      </p:sp>
    </p:spTree>
    <p:extLst>
      <p:ext uri="{BB962C8B-B14F-4D97-AF65-F5344CB8AC3E}">
        <p14:creationId xmlns:p14="http://schemas.microsoft.com/office/powerpoint/2010/main" val="2269717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collective strength comes from having shared goals and respecting each other. When we work towards the same purpose, we use everyone's unique strengths. Building trust allows us to communicate openly, support each other, and solve challenges together. By valuing every voice, we encourage innovation and creativity.</a:t>
            </a:r>
          </a:p>
          <a:p>
            <a:r>
              <a:rPr lang="en-US" dirty="0"/>
              <a:t>Through this collaborative approach, we can overcome challenges and achieve more than we could individually. By staying united and committed, we can drive success and make a significant impact together.</a:t>
            </a:r>
          </a:p>
          <a:p>
            <a:endParaRPr lang="en-US" dirty="0"/>
          </a:p>
        </p:txBody>
      </p:sp>
      <p:sp>
        <p:nvSpPr>
          <p:cNvPr id="4" name="Slide Number Placeholder 3"/>
          <p:cNvSpPr>
            <a:spLocks noGrp="1"/>
          </p:cNvSpPr>
          <p:nvPr>
            <p:ph type="sldNum" sz="quarter" idx="5"/>
          </p:nvPr>
        </p:nvSpPr>
        <p:spPr/>
        <p:txBody>
          <a:bodyPr/>
          <a:lstStyle/>
          <a:p>
            <a:fld id="{EBA8D11A-F515-4501-B6EB-20A79C7A8205}" type="slidenum">
              <a:rPr lang="en-US" smtClean="0"/>
              <a:t>18</a:t>
            </a:fld>
            <a:endParaRPr lang="en-US"/>
          </a:p>
        </p:txBody>
      </p:sp>
    </p:spTree>
    <p:extLst>
      <p:ext uri="{BB962C8B-B14F-4D97-AF65-F5344CB8AC3E}">
        <p14:creationId xmlns:p14="http://schemas.microsoft.com/office/powerpoint/2010/main" val="289953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A8D11A-F515-4501-B6EB-20A79C7A8205}" type="slidenum">
              <a:rPr lang="en-US" smtClean="0"/>
              <a:t>19</a:t>
            </a:fld>
            <a:endParaRPr lang="en-US"/>
          </a:p>
        </p:txBody>
      </p:sp>
    </p:spTree>
    <p:extLst>
      <p:ext uri="{BB962C8B-B14F-4D97-AF65-F5344CB8AC3E}">
        <p14:creationId xmlns:p14="http://schemas.microsoft.com/office/powerpoint/2010/main" val="416614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A8D11A-F515-4501-B6EB-20A79C7A8205}" type="slidenum">
              <a:rPr lang="en-US" smtClean="0"/>
              <a:t>2</a:t>
            </a:fld>
            <a:endParaRPr lang="en-US"/>
          </a:p>
        </p:txBody>
      </p:sp>
    </p:spTree>
    <p:extLst>
      <p:ext uri="{BB962C8B-B14F-4D97-AF65-F5344CB8AC3E}">
        <p14:creationId xmlns:p14="http://schemas.microsoft.com/office/powerpoint/2010/main" val="232907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benefit of the HFI approach is that it focuses on the root causes of a student's struggles, not just the visible issues like poor attendance or suspensions. By addressing a family's deeper needs, we can improve their situation and help break the cycle of poor school performance for the child.</a:t>
            </a:r>
          </a:p>
        </p:txBody>
      </p:sp>
      <p:sp>
        <p:nvSpPr>
          <p:cNvPr id="4" name="Slide Number Placeholder 3"/>
          <p:cNvSpPr>
            <a:spLocks noGrp="1"/>
          </p:cNvSpPr>
          <p:nvPr>
            <p:ph type="sldNum" sz="quarter" idx="5"/>
          </p:nvPr>
        </p:nvSpPr>
        <p:spPr/>
        <p:txBody>
          <a:bodyPr/>
          <a:lstStyle/>
          <a:p>
            <a:fld id="{EBA8D11A-F515-4501-B6EB-20A79C7A8205}" type="slidenum">
              <a:rPr lang="en-US" smtClean="0"/>
              <a:t>3</a:t>
            </a:fld>
            <a:endParaRPr lang="en-US"/>
          </a:p>
        </p:txBody>
      </p:sp>
    </p:spTree>
    <p:extLst>
      <p:ext uri="{BB962C8B-B14F-4D97-AF65-F5344CB8AC3E}">
        <p14:creationId xmlns:p14="http://schemas.microsoft.com/office/powerpoint/2010/main" val="208347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0" i="0" dirty="0">
                <a:solidFill>
                  <a:srgbClr val="414141"/>
                </a:solidFill>
                <a:effectLst/>
                <a:highlight>
                  <a:srgbClr val="FFFFFF"/>
                </a:highlight>
                <a:latin typeface="SourceSansPro"/>
              </a:rPr>
              <a:t>Gov. Kay Ivey signed the Creating Hope &amp; Opportunity for Our Students’ Education</a:t>
            </a:r>
            <a:r>
              <a:rPr lang="en-US" b="0" i="0" u="none" strike="noStrike" dirty="0">
                <a:solidFill>
                  <a:srgbClr val="0066CC"/>
                </a:solidFill>
                <a:effectLst/>
                <a:highlight>
                  <a:srgbClr val="FFFFFF"/>
                </a:highlight>
                <a:latin typeface="SourceSansPro"/>
                <a:hlinkClick r:id="rId3"/>
              </a:rPr>
              <a:t> (CHOOSE) Act</a:t>
            </a:r>
            <a:r>
              <a:rPr lang="en-US" b="0" i="0" dirty="0">
                <a:solidFill>
                  <a:srgbClr val="414141"/>
                </a:solidFill>
                <a:effectLst/>
                <a:highlight>
                  <a:srgbClr val="FFFFFF"/>
                </a:highlight>
                <a:latin typeface="SourceSansPro"/>
              </a:rPr>
              <a:t> into law (</a:t>
            </a:r>
            <a:r>
              <a:rPr lang="en-US" b="0" i="0" dirty="0">
                <a:effectLst/>
                <a:highlight>
                  <a:srgbClr val="FFFFFF"/>
                </a:highlight>
                <a:latin typeface="aktiv-grotesk"/>
              </a:rPr>
              <a:t>Creating Hope and Opportunity for Our Students’ Education Act of 2024</a:t>
            </a:r>
            <a:r>
              <a:rPr lang="en-US" b="0" i="1" dirty="0">
                <a:effectLst/>
                <a:highlight>
                  <a:srgbClr val="FFFFFF"/>
                </a:highlight>
                <a:latin typeface="aktiv-grotesk"/>
              </a:rPr>
              <a:t>). </a:t>
            </a:r>
            <a:r>
              <a:rPr lang="en-US" b="0" i="1" dirty="0">
                <a:solidFill>
                  <a:srgbClr val="575757"/>
                </a:solidFill>
                <a:effectLst/>
                <a:highlight>
                  <a:srgbClr val="FFFFFF"/>
                </a:highlight>
                <a:latin typeface="open-sans"/>
              </a:rPr>
              <a:t>This plan will not only work for Alabama families – it will work for the state and will be effective and sustainable for generations to come.</a:t>
            </a:r>
            <a:endParaRPr lang="en-US" b="0" i="1" dirty="0"/>
          </a:p>
        </p:txBody>
      </p:sp>
      <p:sp>
        <p:nvSpPr>
          <p:cNvPr id="4" name="Slide Number Placeholder 3"/>
          <p:cNvSpPr>
            <a:spLocks noGrp="1"/>
          </p:cNvSpPr>
          <p:nvPr>
            <p:ph type="sldNum" sz="quarter" idx="5"/>
          </p:nvPr>
        </p:nvSpPr>
        <p:spPr/>
        <p:txBody>
          <a:bodyPr/>
          <a:lstStyle/>
          <a:p>
            <a:fld id="{EBA8D11A-F515-4501-B6EB-20A79C7A8205}" type="slidenum">
              <a:rPr lang="en-US" smtClean="0"/>
              <a:t>4</a:t>
            </a:fld>
            <a:endParaRPr lang="en-US"/>
          </a:p>
        </p:txBody>
      </p:sp>
    </p:spTree>
    <p:extLst>
      <p:ext uri="{BB962C8B-B14F-4D97-AF65-F5344CB8AC3E}">
        <p14:creationId xmlns:p14="http://schemas.microsoft.com/office/powerpoint/2010/main" val="328833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 Code §16- 28-16(1975) Act 2001-344, p. 446, §1</a:t>
            </a:r>
          </a:p>
          <a:p>
            <a:r>
              <a:rPr lang="en-US" dirty="0"/>
              <a:t>Quantity: The combined letters (Assessment/Alert Letters) for scholars who qualified according to State guideline </a:t>
            </a:r>
            <a:r>
              <a:rPr lang="en-US" dirty="0" err="1"/>
              <a:t>os</a:t>
            </a:r>
            <a:r>
              <a:rPr lang="en-US" dirty="0"/>
              <a:t> (11,654) for scholars qualified to receive Assessment and Alert Letters - for scholars: Alert (</a:t>
            </a:r>
          </a:p>
        </p:txBody>
      </p:sp>
      <p:sp>
        <p:nvSpPr>
          <p:cNvPr id="4" name="Slide Number Placeholder 3"/>
          <p:cNvSpPr>
            <a:spLocks noGrp="1"/>
          </p:cNvSpPr>
          <p:nvPr>
            <p:ph type="sldNum" sz="quarter" idx="5"/>
          </p:nvPr>
        </p:nvSpPr>
        <p:spPr/>
        <p:txBody>
          <a:bodyPr/>
          <a:lstStyle/>
          <a:p>
            <a:fld id="{EBA8D11A-F515-4501-B6EB-20A79C7A8205}" type="slidenum">
              <a:rPr lang="en-US" smtClean="0"/>
              <a:t>5</a:t>
            </a:fld>
            <a:endParaRPr lang="en-US"/>
          </a:p>
        </p:txBody>
      </p:sp>
    </p:spTree>
    <p:extLst>
      <p:ext uri="{BB962C8B-B14F-4D97-AF65-F5344CB8AC3E}">
        <p14:creationId xmlns:p14="http://schemas.microsoft.com/office/powerpoint/2010/main" val="336146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addressing the local issues impacting BCS’s most vulnerable student population, their academic performance, behavior, and school attendance would be at even greater risk.</a:t>
            </a:r>
          </a:p>
        </p:txBody>
      </p:sp>
      <p:sp>
        <p:nvSpPr>
          <p:cNvPr id="4" name="Slide Number Placeholder 3"/>
          <p:cNvSpPr>
            <a:spLocks noGrp="1"/>
          </p:cNvSpPr>
          <p:nvPr>
            <p:ph type="sldNum" sz="quarter" idx="5"/>
          </p:nvPr>
        </p:nvSpPr>
        <p:spPr/>
        <p:txBody>
          <a:bodyPr/>
          <a:lstStyle/>
          <a:p>
            <a:fld id="{EBA8D11A-F515-4501-B6EB-20A79C7A8205}" type="slidenum">
              <a:rPr lang="en-US" smtClean="0"/>
              <a:t>6</a:t>
            </a:fld>
            <a:endParaRPr lang="en-US"/>
          </a:p>
        </p:txBody>
      </p:sp>
    </p:spTree>
    <p:extLst>
      <p:ext uri="{BB962C8B-B14F-4D97-AF65-F5344CB8AC3E}">
        <p14:creationId xmlns:p14="http://schemas.microsoft.com/office/powerpoint/2010/main" val="388089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A8D11A-F515-4501-B6EB-20A79C7A8205}" type="slidenum">
              <a:rPr lang="en-US" smtClean="0"/>
              <a:t>7</a:t>
            </a:fld>
            <a:endParaRPr lang="en-US"/>
          </a:p>
        </p:txBody>
      </p:sp>
    </p:spTree>
    <p:extLst>
      <p:ext uri="{BB962C8B-B14F-4D97-AF65-F5344CB8AC3E}">
        <p14:creationId xmlns:p14="http://schemas.microsoft.com/office/powerpoint/2010/main" val="293404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UNREPORTED DATA: 4,477  (COMBINED DATA: EPORTED/UNREPORTED: TOTAL 8757)</a:t>
            </a:r>
          </a:p>
        </p:txBody>
      </p:sp>
      <p:sp>
        <p:nvSpPr>
          <p:cNvPr id="4" name="Slide Number Placeholder 3"/>
          <p:cNvSpPr>
            <a:spLocks noGrp="1"/>
          </p:cNvSpPr>
          <p:nvPr>
            <p:ph type="sldNum" sz="quarter" idx="5"/>
          </p:nvPr>
        </p:nvSpPr>
        <p:spPr/>
        <p:txBody>
          <a:bodyPr/>
          <a:lstStyle/>
          <a:p>
            <a:fld id="{EBA8D11A-F515-4501-B6EB-20A79C7A8205}" type="slidenum">
              <a:rPr lang="en-US" smtClean="0"/>
              <a:t>8</a:t>
            </a:fld>
            <a:endParaRPr lang="en-US"/>
          </a:p>
        </p:txBody>
      </p:sp>
    </p:spTree>
    <p:extLst>
      <p:ext uri="{BB962C8B-B14F-4D97-AF65-F5344CB8AC3E}">
        <p14:creationId xmlns:p14="http://schemas.microsoft.com/office/powerpoint/2010/main" val="275196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A8D11A-F515-4501-B6EB-20A79C7A8205}" type="slidenum">
              <a:rPr lang="en-US" smtClean="0"/>
              <a:t>9</a:t>
            </a:fld>
            <a:endParaRPr lang="en-US"/>
          </a:p>
        </p:txBody>
      </p:sp>
    </p:spTree>
    <p:extLst>
      <p:ext uri="{BB962C8B-B14F-4D97-AF65-F5344CB8AC3E}">
        <p14:creationId xmlns:p14="http://schemas.microsoft.com/office/powerpoint/2010/main" val="3003403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E677-638C-65A8-C603-906CE7C69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6F568E-CE41-1B9E-5E2E-9BDAB70D3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C2EEE7-AA29-73DE-CA8A-FDA3245AEB08}"/>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5" name="Footer Placeholder 4">
            <a:extLst>
              <a:ext uri="{FF2B5EF4-FFF2-40B4-BE49-F238E27FC236}">
                <a16:creationId xmlns:a16="http://schemas.microsoft.com/office/drawing/2014/main" id="{0F9DE98C-F786-971F-5E3A-4BE7DD4DC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FC8DF-0F9B-423A-C8FA-BA7F74B4C0E5}"/>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284934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9A8F-34B2-6F21-3C16-27A07489EB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EC56E-0BAC-C299-3C0D-734888E37A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E9F4-4689-3E05-1084-710D72738C30}"/>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5" name="Footer Placeholder 4">
            <a:extLst>
              <a:ext uri="{FF2B5EF4-FFF2-40B4-BE49-F238E27FC236}">
                <a16:creationId xmlns:a16="http://schemas.microsoft.com/office/drawing/2014/main" id="{3893C7A4-C3FA-7483-4E92-E63B0CA64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82B66-0DEF-A30D-3F3A-7A8C72AD983E}"/>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316951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1A319-0C00-D5A4-F373-1E960F8806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B09699-B9FD-2BF2-846A-74872E814D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CC3BF-0877-3BB1-04B2-D6DB2ED7220C}"/>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5" name="Footer Placeholder 4">
            <a:extLst>
              <a:ext uri="{FF2B5EF4-FFF2-40B4-BE49-F238E27FC236}">
                <a16:creationId xmlns:a16="http://schemas.microsoft.com/office/drawing/2014/main" id="{529ECDE8-B576-B52B-2C3C-3F8F5E53D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2BEAE-3A47-91DC-4051-7C6DAF702F41}"/>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10176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5A63-0D6F-3936-BABD-847A0E23A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95ECC-D9E6-5635-FDE8-364AD9B24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24791-E461-FDFF-8535-4CADB05C5386}"/>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5" name="Footer Placeholder 4">
            <a:extLst>
              <a:ext uri="{FF2B5EF4-FFF2-40B4-BE49-F238E27FC236}">
                <a16:creationId xmlns:a16="http://schemas.microsoft.com/office/drawing/2014/main" id="{B4E65C08-2EFF-0547-90AE-86D3617FC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B352A-3627-7F78-1C09-28F3EB592B69}"/>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403125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32D6-30AC-822C-71BD-9004EA3A04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A22561-C1E0-2A1F-2E8B-EBB32489D0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91124-D3E0-4F24-B330-A9BFC89373BF}"/>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5" name="Footer Placeholder 4">
            <a:extLst>
              <a:ext uri="{FF2B5EF4-FFF2-40B4-BE49-F238E27FC236}">
                <a16:creationId xmlns:a16="http://schemas.microsoft.com/office/drawing/2014/main" id="{F5117903-3CC3-2873-4B4F-2B77B0357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EE896-395D-DA79-0966-0081CAFDCF39}"/>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362614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4533-8E0E-10B5-5AD8-E3FBF230E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72E85-5479-741B-ADB7-65A4A2789C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D076C-C657-FCA6-6C5D-38BA87974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6BCE5-90B4-08E2-71E0-7B36E929A1DF}"/>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6" name="Footer Placeholder 5">
            <a:extLst>
              <a:ext uri="{FF2B5EF4-FFF2-40B4-BE49-F238E27FC236}">
                <a16:creationId xmlns:a16="http://schemas.microsoft.com/office/drawing/2014/main" id="{F4690E10-E218-876F-F88F-559A8A69E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CB7BF8-176D-C62A-778F-48459DC456A6}"/>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279498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1164-9B02-121B-D116-82BA9CF85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0F44AB-4333-8DF5-7F8D-BF0BE287F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4E75AE-4E3A-EBD3-84DE-1786304D90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FB2DEE-5EAC-8F66-8F9E-FCC6251380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E7B03-ED22-964D-546A-ADF86A651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629B40-C6CD-A283-20F8-10B576325CAB}"/>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8" name="Footer Placeholder 7">
            <a:extLst>
              <a:ext uri="{FF2B5EF4-FFF2-40B4-BE49-F238E27FC236}">
                <a16:creationId xmlns:a16="http://schemas.microsoft.com/office/drawing/2014/main" id="{C275717D-4311-428E-7DED-C026AB68C7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B0FF8F-3AEC-82F7-1316-6ECA0B092422}"/>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71567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CE73-BEE3-FAF6-F4F3-6EF22F6EA4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C83980-4492-97A1-5011-C715AE4BB0AA}"/>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4" name="Footer Placeholder 3">
            <a:extLst>
              <a:ext uri="{FF2B5EF4-FFF2-40B4-BE49-F238E27FC236}">
                <a16:creationId xmlns:a16="http://schemas.microsoft.com/office/drawing/2014/main" id="{99754F78-9C54-100F-1A9A-39B7009C4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6388B5-B4A5-C068-8A5A-5BB3E26C3722}"/>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246626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5A2EB-DBA8-CFE6-3D2B-12C4FBBC957A}"/>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3" name="Footer Placeholder 2">
            <a:extLst>
              <a:ext uri="{FF2B5EF4-FFF2-40B4-BE49-F238E27FC236}">
                <a16:creationId xmlns:a16="http://schemas.microsoft.com/office/drawing/2014/main" id="{24459F9E-0F34-07AE-E4C9-F152B9057B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21CD00-6B76-4A37-5229-BADBEE3273CD}"/>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328356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0D76-95A6-2876-7CE9-B4CAB5554C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4DC99B-D59B-CA9F-4F4F-340F2F778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29C3D-FEDD-11F9-44BB-9A830C4D5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2DF3F-501D-9D88-5883-ABC7D716E56B}"/>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6" name="Footer Placeholder 5">
            <a:extLst>
              <a:ext uri="{FF2B5EF4-FFF2-40B4-BE49-F238E27FC236}">
                <a16:creationId xmlns:a16="http://schemas.microsoft.com/office/drawing/2014/main" id="{4BF46B2C-9F13-39CF-F6C5-B407AB37D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BD09D-3D36-E35A-DB2D-D2E525570799}"/>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229278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B524-7495-B7AA-712D-F35C4DAA6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4383A-2687-9A8D-24BC-2726F8134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B6888-4203-840B-8549-181C92AC1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CF215-4239-05D2-CD7C-782BF6EDE16A}"/>
              </a:ext>
            </a:extLst>
          </p:cNvPr>
          <p:cNvSpPr>
            <a:spLocks noGrp="1"/>
          </p:cNvSpPr>
          <p:nvPr>
            <p:ph type="dt" sz="half" idx="10"/>
          </p:nvPr>
        </p:nvSpPr>
        <p:spPr/>
        <p:txBody>
          <a:bodyPr/>
          <a:lstStyle/>
          <a:p>
            <a:fld id="{F87BF78D-F818-4D45-974D-BD7C30AC187A}" type="datetimeFigureOut">
              <a:rPr lang="en-US" smtClean="0"/>
              <a:t>9/9/24</a:t>
            </a:fld>
            <a:endParaRPr lang="en-US"/>
          </a:p>
        </p:txBody>
      </p:sp>
      <p:sp>
        <p:nvSpPr>
          <p:cNvPr id="6" name="Footer Placeholder 5">
            <a:extLst>
              <a:ext uri="{FF2B5EF4-FFF2-40B4-BE49-F238E27FC236}">
                <a16:creationId xmlns:a16="http://schemas.microsoft.com/office/drawing/2014/main" id="{B047C04B-E2E9-0BB0-0ED3-BA4FA08FC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62A27-6E3D-35EE-72BB-98549FEEF74A}"/>
              </a:ext>
            </a:extLst>
          </p:cNvPr>
          <p:cNvSpPr>
            <a:spLocks noGrp="1"/>
          </p:cNvSpPr>
          <p:nvPr>
            <p:ph type="sldNum" sz="quarter" idx="12"/>
          </p:nvPr>
        </p:nvSpPr>
        <p:spPr/>
        <p:txBody>
          <a:bodyPr/>
          <a:lstStyle/>
          <a:p>
            <a:fld id="{395AA768-8A2E-4FA0-8B23-734148F1E759}" type="slidenum">
              <a:rPr lang="en-US" smtClean="0"/>
              <a:t>‹#›</a:t>
            </a:fld>
            <a:endParaRPr lang="en-US"/>
          </a:p>
        </p:txBody>
      </p:sp>
    </p:spTree>
    <p:extLst>
      <p:ext uri="{BB962C8B-B14F-4D97-AF65-F5344CB8AC3E}">
        <p14:creationId xmlns:p14="http://schemas.microsoft.com/office/powerpoint/2010/main" val="188725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58B87A-E2AF-1E61-AB44-373D43ED09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34084-61F7-8BAE-18FE-A5EC77783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EF1E6-0DC4-8E69-F47E-AF73C093B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7BF78D-F818-4D45-974D-BD7C30AC187A}" type="datetimeFigureOut">
              <a:rPr lang="en-US" smtClean="0"/>
              <a:t>9/9/24</a:t>
            </a:fld>
            <a:endParaRPr lang="en-US"/>
          </a:p>
        </p:txBody>
      </p:sp>
      <p:sp>
        <p:nvSpPr>
          <p:cNvPr id="5" name="Footer Placeholder 4">
            <a:extLst>
              <a:ext uri="{FF2B5EF4-FFF2-40B4-BE49-F238E27FC236}">
                <a16:creationId xmlns:a16="http://schemas.microsoft.com/office/drawing/2014/main" id="{2D602EAF-777A-6478-5934-6163B24E27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35E1CAA-381B-4E07-974E-0600A3AAD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5AA768-8A2E-4FA0-8B23-734148F1E759}" type="slidenum">
              <a:rPr lang="en-US" smtClean="0"/>
              <a:t>‹#›</a:t>
            </a:fld>
            <a:endParaRPr lang="en-US"/>
          </a:p>
        </p:txBody>
      </p:sp>
    </p:spTree>
    <p:extLst>
      <p:ext uri="{BB962C8B-B14F-4D97-AF65-F5344CB8AC3E}">
        <p14:creationId xmlns:p14="http://schemas.microsoft.com/office/powerpoint/2010/main" val="209150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477012" y="480060"/>
            <a:ext cx="11237976" cy="5897880"/>
          </a:xfrm>
          <a:prstGeom prst="rect">
            <a:avLst/>
          </a:prstGeom>
        </p:spPr>
      </p:pic>
      <p:pic>
        <p:nvPicPr>
          <p:cNvPr id="7" name="Picture 7">
            <a:extLst>
              <a:ext uri="{FF2B5EF4-FFF2-40B4-BE49-F238E27FC236}">
                <a16:creationId xmlns:a16="http://schemas.microsoft.com/office/drawing/2014/main" id="{49BA15A3-FC7B-3E55-8584-6B6C9C0AB1F1}"/>
              </a:ext>
            </a:extLst>
          </p:cNvPr>
          <p:cNvPicPr>
            <a:picLocks noGrp="1" noRot="1" noChangeAspect="1" noMove="1" noResize="1" noEditPoints="1" noAdjustHandles="1" noChangeArrowheads="1" noChangeShapeType="1" noCrop="1"/>
          </p:cNvPicPr>
          <p:nvPr/>
        </p:nvPicPr>
        <p:blipFill>
          <a:blip r:embed="rId4"/>
          <a:stretch>
            <a:fillRect/>
          </a:stretch>
        </p:blipFill>
        <p:spPr>
          <a:xfrm>
            <a:off x="1340573" y="2780545"/>
            <a:ext cx="2271916" cy="2267701"/>
          </a:xfrm>
          <a:prstGeom prst="rect">
            <a:avLst/>
          </a:prstGeom>
        </p:spPr>
      </p:pic>
      <p:sp>
        <p:nvSpPr>
          <p:cNvPr id="8" name="TextBox 1">
            <a:extLst>
              <a:ext uri="{FF2B5EF4-FFF2-40B4-BE49-F238E27FC236}">
                <a16:creationId xmlns:a16="http://schemas.microsoft.com/office/drawing/2014/main" id="{0E546151-B41E-3287-9D6E-936CF84C353A}"/>
              </a:ext>
            </a:extLst>
          </p:cNvPr>
          <p:cNvSpPr txBox="1">
            <a:spLocks/>
          </p:cNvSpPr>
          <p:nvPr/>
        </p:nvSpPr>
        <p:spPr>
          <a:xfrm>
            <a:off x="928541" y="5074679"/>
            <a:ext cx="2951779" cy="4911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40664">
              <a:spcAft>
                <a:spcPts val="600"/>
              </a:spcAft>
            </a:pPr>
            <a:r>
              <a:rPr lang="en-US" sz="1296" kern="1200" dirty="0">
                <a:solidFill>
                  <a:schemeClr val="tx1"/>
                </a:solidFill>
                <a:latin typeface="+mn-lt"/>
                <a:ea typeface="+mn-ea"/>
                <a:cs typeface="+mn-cs"/>
              </a:rPr>
              <a:t>District Attorney, Danny Carr                10</a:t>
            </a:r>
            <a:r>
              <a:rPr lang="en-US" sz="1296" kern="1200" baseline="30000" dirty="0">
                <a:solidFill>
                  <a:schemeClr val="tx1"/>
                </a:solidFill>
                <a:latin typeface="+mn-lt"/>
                <a:ea typeface="+mn-ea"/>
                <a:cs typeface="+mn-cs"/>
              </a:rPr>
              <a:t>th</a:t>
            </a:r>
            <a:r>
              <a:rPr lang="en-US" sz="1296" kern="1200" dirty="0">
                <a:solidFill>
                  <a:schemeClr val="tx1"/>
                </a:solidFill>
                <a:latin typeface="+mn-lt"/>
                <a:ea typeface="+mn-ea"/>
                <a:cs typeface="+mn-cs"/>
              </a:rPr>
              <a:t> Judicial Circuit Court</a:t>
            </a:r>
            <a:endParaRPr lang="en-US" sz="1600" dirty="0"/>
          </a:p>
        </p:txBody>
      </p:sp>
      <p:sp>
        <p:nvSpPr>
          <p:cNvPr id="25" name="TextBox 1">
            <a:extLst>
              <a:ext uri="{FF2B5EF4-FFF2-40B4-BE49-F238E27FC236}">
                <a16:creationId xmlns:a16="http://schemas.microsoft.com/office/drawing/2014/main" id="{781497D2-B092-A5C2-DBD1-7288E2340BFF}"/>
              </a:ext>
            </a:extLst>
          </p:cNvPr>
          <p:cNvSpPr txBox="1">
            <a:spLocks noGrp="1" noRot="1" noMove="1" noResize="1" noEditPoints="1" noAdjustHandles="1" noChangeArrowheads="1" noChangeShapeType="1"/>
          </p:cNvSpPr>
          <p:nvPr/>
        </p:nvSpPr>
        <p:spPr>
          <a:xfrm>
            <a:off x="8002838" y="5048246"/>
            <a:ext cx="2951779" cy="4911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40664">
              <a:spcAft>
                <a:spcPts val="600"/>
              </a:spcAft>
            </a:pPr>
            <a:r>
              <a:rPr lang="en-US" sz="1296" kern="1200" dirty="0">
                <a:solidFill>
                  <a:schemeClr val="tx1"/>
                </a:solidFill>
                <a:latin typeface="+mn-lt"/>
                <a:ea typeface="+mn-ea"/>
                <a:cs typeface="+mn-cs"/>
              </a:rPr>
              <a:t>Tina Thornton, Executive Director </a:t>
            </a:r>
            <a:r>
              <a:rPr lang="en-US" sz="1296" kern="1200" dirty="0">
                <a:solidFill>
                  <a:schemeClr val="tx1"/>
                </a:solidFill>
                <a:latin typeface="+mn-lt"/>
                <a:ea typeface="+mn-ea"/>
                <a:cs typeface="Calibri"/>
              </a:rPr>
              <a:t>Helping Families Initiative</a:t>
            </a:r>
            <a:endParaRPr lang="en-US" sz="1600" dirty="0">
              <a:cs typeface="Calibri"/>
            </a:endParaRPr>
          </a:p>
        </p:txBody>
      </p:sp>
      <p:pic>
        <p:nvPicPr>
          <p:cNvPr id="14" name="Picture 13">
            <a:extLst>
              <a:ext uri="{FF2B5EF4-FFF2-40B4-BE49-F238E27FC236}">
                <a16:creationId xmlns:a16="http://schemas.microsoft.com/office/drawing/2014/main" id="{708C96AC-D028-31AE-9491-E532B9B6CB6C}"/>
              </a:ext>
            </a:extLst>
          </p:cNvPr>
          <p:cNvPicPr>
            <a:picLocks noGrp="1" noRot="1" noChangeAspect="1" noMove="1" noResize="1" noEditPoints="1" noAdjustHandles="1" noChangeArrowheads="1" noChangeShapeType="1" noCrop="1"/>
          </p:cNvPicPr>
          <p:nvPr/>
        </p:nvPicPr>
        <p:blipFill>
          <a:blip r:embed="rId5"/>
          <a:stretch>
            <a:fillRect/>
          </a:stretch>
        </p:blipFill>
        <p:spPr>
          <a:xfrm>
            <a:off x="4986953" y="2667331"/>
            <a:ext cx="2271916" cy="2562635"/>
          </a:xfrm>
          <a:prstGeom prst="rect">
            <a:avLst/>
          </a:prstGeom>
        </p:spPr>
      </p:pic>
      <p:pic>
        <p:nvPicPr>
          <p:cNvPr id="6146" name="Picture 2">
            <a:extLst>
              <a:ext uri="{FF2B5EF4-FFF2-40B4-BE49-F238E27FC236}">
                <a16:creationId xmlns:a16="http://schemas.microsoft.com/office/drawing/2014/main" id="{C31B97ED-A5D0-02A8-C958-B8AC8D0890E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59504" y="1010778"/>
            <a:ext cx="4272991" cy="15748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person smiling at the camera&#10;&#10;Description automatically generated">
            <a:extLst>
              <a:ext uri="{FF2B5EF4-FFF2-40B4-BE49-F238E27FC236}">
                <a16:creationId xmlns:a16="http://schemas.microsoft.com/office/drawing/2014/main" id="{9CAE323F-BBFA-134B-EA08-9063CA04358D}"/>
              </a:ext>
            </a:extLst>
          </p:cNvPr>
          <p:cNvPicPr>
            <a:picLocks noGrp="1" noRot="1" noChangeAspect="1" noMove="1" noResize="1" noEditPoints="1" noAdjustHandles="1" noChangeArrowheads="1" noChangeShapeType="1" noCrop="1"/>
          </p:cNvPicPr>
          <p:nvPr/>
        </p:nvPicPr>
        <p:blipFill rotWithShape="1">
          <a:blip r:embed="rId7">
            <a:extLst>
              <a:ext uri="{28A0092B-C50C-407E-A947-70E740481C1C}">
                <a14:useLocalDpi xmlns:a14="http://schemas.microsoft.com/office/drawing/2010/main" val="0"/>
              </a:ext>
            </a:extLst>
          </a:blip>
          <a:srcRect l="12376" t="10473" r="11645" b="11237"/>
          <a:stretch/>
        </p:blipFill>
        <p:spPr>
          <a:xfrm>
            <a:off x="8197380" y="2595379"/>
            <a:ext cx="2406091" cy="2479300"/>
          </a:xfrm>
          <a:prstGeom prst="rect">
            <a:avLst/>
          </a:prstGeom>
        </p:spPr>
      </p:pic>
    </p:spTree>
    <p:extLst>
      <p:ext uri="{BB962C8B-B14F-4D97-AF65-F5344CB8AC3E}">
        <p14:creationId xmlns:p14="http://schemas.microsoft.com/office/powerpoint/2010/main" val="160250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0" y="-125372"/>
            <a:ext cx="12193073" cy="6855264"/>
          </a:xfrm>
          <a:prstGeom prst="rect">
            <a:avLst/>
          </a:prstGeom>
        </p:spPr>
      </p:pic>
      <p:sp>
        <p:nvSpPr>
          <p:cNvPr id="2" name="TextBox 1">
            <a:extLst>
              <a:ext uri="{FF2B5EF4-FFF2-40B4-BE49-F238E27FC236}">
                <a16:creationId xmlns:a16="http://schemas.microsoft.com/office/drawing/2014/main" id="{0307B440-AA10-6C3E-B15F-6EC40451C701}"/>
              </a:ext>
            </a:extLst>
          </p:cNvPr>
          <p:cNvSpPr txBox="1"/>
          <p:nvPr/>
        </p:nvSpPr>
        <p:spPr>
          <a:xfrm>
            <a:off x="3768437" y="240145"/>
            <a:ext cx="6881090" cy="584775"/>
          </a:xfrm>
          <a:prstGeom prst="rect">
            <a:avLst/>
          </a:prstGeom>
          <a:noFill/>
        </p:spPr>
        <p:txBody>
          <a:bodyPr wrap="square" rtlCol="0">
            <a:spAutoFit/>
          </a:bodyPr>
          <a:lstStyle/>
          <a:p>
            <a:r>
              <a:rPr lang="en-US" sz="3200" dirty="0"/>
              <a:t>23-24 HFI SERVICES PROVIDED</a:t>
            </a:r>
          </a:p>
        </p:txBody>
      </p:sp>
      <p:graphicFrame>
        <p:nvGraphicFramePr>
          <p:cNvPr id="5" name="Chart 4">
            <a:extLst>
              <a:ext uri="{FF2B5EF4-FFF2-40B4-BE49-F238E27FC236}">
                <a16:creationId xmlns:a16="http://schemas.microsoft.com/office/drawing/2014/main" id="{35F301DF-1CC4-28A2-5782-16BA5610E581}"/>
              </a:ext>
            </a:extLst>
          </p:cNvPr>
          <p:cNvGraphicFramePr/>
          <p:nvPr>
            <p:extLst>
              <p:ext uri="{D42A27DB-BD31-4B8C-83A1-F6EECF244321}">
                <p14:modId xmlns:p14="http://schemas.microsoft.com/office/powerpoint/2010/main" val="30649340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5F52B5C-CC90-6F98-B1A8-51A7B1F147DC}"/>
              </a:ext>
            </a:extLst>
          </p:cNvPr>
          <p:cNvSpPr txBox="1">
            <a:spLocks noGrp="1" noRot="1" noMove="1" noResize="1" noEditPoints="1" noAdjustHandles="1" noChangeArrowheads="1" noChangeShapeType="1"/>
          </p:cNvSpPr>
          <p:nvPr/>
        </p:nvSpPr>
        <p:spPr>
          <a:xfrm>
            <a:off x="9901382" y="2444192"/>
            <a:ext cx="2032000" cy="830997"/>
          </a:xfrm>
          <a:prstGeom prst="rect">
            <a:avLst/>
          </a:prstGeom>
          <a:noFill/>
        </p:spPr>
        <p:txBody>
          <a:bodyPr wrap="square" rtlCol="0">
            <a:spAutoFit/>
          </a:bodyPr>
          <a:lstStyle/>
          <a:p>
            <a:pPr algn="ctr"/>
            <a:r>
              <a:rPr lang="en-US" sz="1600" b="1" dirty="0">
                <a:solidFill>
                  <a:srgbClr val="00B0F0"/>
                </a:solidFill>
              </a:rPr>
              <a:t># Of Services Provided</a:t>
            </a:r>
          </a:p>
          <a:p>
            <a:pPr algn="ctr"/>
            <a:r>
              <a:rPr lang="en-US" sz="1600" b="1" dirty="0">
                <a:solidFill>
                  <a:srgbClr val="00B0F0"/>
                </a:solidFill>
              </a:rPr>
              <a:t>3228</a:t>
            </a:r>
          </a:p>
        </p:txBody>
      </p:sp>
    </p:spTree>
    <p:extLst>
      <p:ext uri="{BB962C8B-B14F-4D97-AF65-F5344CB8AC3E}">
        <p14:creationId xmlns:p14="http://schemas.microsoft.com/office/powerpoint/2010/main" val="122326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0" y="2736"/>
            <a:ext cx="12193073" cy="6855264"/>
          </a:xfrm>
          <a:prstGeom prst="rect">
            <a:avLst/>
          </a:prstGeom>
        </p:spPr>
      </p:pic>
      <p:sp>
        <p:nvSpPr>
          <p:cNvPr id="2" name="TextBox 1">
            <a:extLst>
              <a:ext uri="{FF2B5EF4-FFF2-40B4-BE49-F238E27FC236}">
                <a16:creationId xmlns:a16="http://schemas.microsoft.com/office/drawing/2014/main" id="{338DB6E3-835E-EC1D-F5FA-7F3A2A59E8E6}"/>
              </a:ext>
            </a:extLst>
          </p:cNvPr>
          <p:cNvSpPr txBox="1">
            <a:spLocks noGrp="1" noRot="1" noMove="1" noResize="1" noEditPoints="1" noAdjustHandles="1" noChangeArrowheads="1" noChangeShapeType="1"/>
          </p:cNvSpPr>
          <p:nvPr/>
        </p:nvSpPr>
        <p:spPr>
          <a:xfrm>
            <a:off x="2780145" y="560308"/>
            <a:ext cx="6631709" cy="646331"/>
          </a:xfrm>
          <a:prstGeom prst="rect">
            <a:avLst/>
          </a:prstGeom>
          <a:noFill/>
        </p:spPr>
        <p:txBody>
          <a:bodyPr wrap="square" rtlCol="0">
            <a:spAutoFit/>
          </a:bodyPr>
          <a:lstStyle/>
          <a:p>
            <a:pPr algn="ctr"/>
            <a:r>
              <a:rPr lang="en-US" sz="3600" dirty="0"/>
              <a:t>EARLY WARNING</a:t>
            </a:r>
          </a:p>
        </p:txBody>
      </p:sp>
      <p:graphicFrame>
        <p:nvGraphicFramePr>
          <p:cNvPr id="8" name="Chart 7">
            <a:extLst>
              <a:ext uri="{FF2B5EF4-FFF2-40B4-BE49-F238E27FC236}">
                <a16:creationId xmlns:a16="http://schemas.microsoft.com/office/drawing/2014/main" id="{EE02E9E2-B941-C7E0-8C8B-A5B725581FB3}"/>
              </a:ext>
            </a:extLst>
          </p:cNvPr>
          <p:cNvGraphicFramePr>
            <a:graphicFrameLocks noGrp="1" noDrilldown="1" noMove="1" noResize="1"/>
          </p:cNvGraphicFramePr>
          <p:nvPr>
            <p:extLst>
              <p:ext uri="{D42A27DB-BD31-4B8C-83A1-F6EECF244321}">
                <p14:modId xmlns:p14="http://schemas.microsoft.com/office/powerpoint/2010/main" val="338184906"/>
              </p:ext>
            </p:extLst>
          </p:nvPr>
        </p:nvGraphicFramePr>
        <p:xfrm>
          <a:off x="2235199" y="1192153"/>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AFCE2EC-A1E5-0A48-5C87-5B26648BDECB}"/>
              </a:ext>
            </a:extLst>
          </p:cNvPr>
          <p:cNvSpPr txBox="1">
            <a:spLocks noGrp="1" noRot="1" noMove="1" noResize="1" noEditPoints="1" noAdjustHandles="1" noChangeArrowheads="1" noChangeShapeType="1"/>
          </p:cNvSpPr>
          <p:nvPr/>
        </p:nvSpPr>
        <p:spPr>
          <a:xfrm>
            <a:off x="701964" y="3429000"/>
            <a:ext cx="2572326" cy="954107"/>
          </a:xfrm>
          <a:prstGeom prst="rect">
            <a:avLst/>
          </a:prstGeom>
          <a:noFill/>
        </p:spPr>
        <p:txBody>
          <a:bodyPr wrap="square">
            <a:spAutoFit/>
          </a:bodyPr>
          <a:lstStyle/>
          <a:p>
            <a:pPr algn="ctr"/>
            <a:r>
              <a:rPr lang="en-US" sz="1600" b="1" dirty="0"/>
              <a:t>23-24</a:t>
            </a:r>
          </a:p>
          <a:p>
            <a:pPr algn="ctr"/>
            <a:r>
              <a:rPr lang="en-US" sz="1600" b="1" dirty="0"/>
              <a:t># REPORTED BY FC - </a:t>
            </a:r>
            <a:r>
              <a:rPr lang="en-US" sz="2000" b="1" dirty="0">
                <a:solidFill>
                  <a:schemeClr val="tx2">
                    <a:lumMod val="50000"/>
                    <a:lumOff val="50000"/>
                  </a:schemeClr>
                </a:solidFill>
              </a:rPr>
              <a:t>81</a:t>
            </a:r>
          </a:p>
          <a:p>
            <a:pPr algn="ctr"/>
            <a:endParaRPr lang="en-US" sz="2000" b="1" dirty="0">
              <a:solidFill>
                <a:srgbClr val="FF0000"/>
              </a:solidFill>
            </a:endParaRPr>
          </a:p>
        </p:txBody>
      </p:sp>
      <p:sp>
        <p:nvSpPr>
          <p:cNvPr id="12" name="TextBox 11">
            <a:extLst>
              <a:ext uri="{FF2B5EF4-FFF2-40B4-BE49-F238E27FC236}">
                <a16:creationId xmlns:a16="http://schemas.microsoft.com/office/drawing/2014/main" id="{8F7CAB14-B4BC-8B65-2DAD-B093EDA6677E}"/>
              </a:ext>
            </a:extLst>
          </p:cNvPr>
          <p:cNvSpPr txBox="1">
            <a:spLocks noGrp="1" noRot="1" noMove="1" noResize="1" noEditPoints="1" noAdjustHandles="1" noChangeArrowheads="1" noChangeShapeType="1"/>
          </p:cNvSpPr>
          <p:nvPr/>
        </p:nvSpPr>
        <p:spPr>
          <a:xfrm>
            <a:off x="124691" y="2718317"/>
            <a:ext cx="3726873" cy="646331"/>
          </a:xfrm>
          <a:prstGeom prst="rect">
            <a:avLst/>
          </a:prstGeom>
          <a:noFill/>
        </p:spPr>
        <p:txBody>
          <a:bodyPr wrap="square">
            <a:spAutoFit/>
          </a:bodyPr>
          <a:lstStyle/>
          <a:p>
            <a:pPr algn="ctr"/>
            <a:r>
              <a:rPr lang="en-US" sz="1600" b="1" dirty="0"/>
              <a:t>22-23</a:t>
            </a:r>
          </a:p>
          <a:p>
            <a:pPr algn="ctr"/>
            <a:r>
              <a:rPr lang="en-US" sz="1600" b="1" dirty="0"/>
              <a:t># EW REPORTED: </a:t>
            </a:r>
            <a:r>
              <a:rPr lang="en-US" sz="2000" b="1" dirty="0">
                <a:solidFill>
                  <a:schemeClr val="tx2">
                    <a:lumMod val="50000"/>
                    <a:lumOff val="50000"/>
                  </a:schemeClr>
                </a:solidFill>
              </a:rPr>
              <a:t>1290/325</a:t>
            </a:r>
          </a:p>
        </p:txBody>
      </p:sp>
    </p:spTree>
    <p:extLst>
      <p:ext uri="{BB962C8B-B14F-4D97-AF65-F5344CB8AC3E}">
        <p14:creationId xmlns:p14="http://schemas.microsoft.com/office/powerpoint/2010/main" val="277100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0" y="-116136"/>
            <a:ext cx="12193073" cy="6855264"/>
          </a:xfrm>
          <a:prstGeom prst="rect">
            <a:avLst/>
          </a:prstGeom>
        </p:spPr>
      </p:pic>
      <p:sp>
        <p:nvSpPr>
          <p:cNvPr id="2" name="TextBox 1">
            <a:extLst>
              <a:ext uri="{FF2B5EF4-FFF2-40B4-BE49-F238E27FC236}">
                <a16:creationId xmlns:a16="http://schemas.microsoft.com/office/drawing/2014/main" id="{338DB6E3-835E-EC1D-F5FA-7F3A2A59E8E6}"/>
              </a:ext>
            </a:extLst>
          </p:cNvPr>
          <p:cNvSpPr txBox="1">
            <a:spLocks noGrp="1" noRot="1" noMove="1" noResize="1" noEditPoints="1" noAdjustHandles="1" noChangeArrowheads="1" noChangeShapeType="1"/>
          </p:cNvSpPr>
          <p:nvPr/>
        </p:nvSpPr>
        <p:spPr>
          <a:xfrm>
            <a:off x="2572327" y="299018"/>
            <a:ext cx="7047346" cy="646331"/>
          </a:xfrm>
          <a:prstGeom prst="rect">
            <a:avLst/>
          </a:prstGeom>
          <a:noFill/>
        </p:spPr>
        <p:txBody>
          <a:bodyPr wrap="square" rtlCol="0">
            <a:spAutoFit/>
          </a:bodyPr>
          <a:lstStyle/>
          <a:p>
            <a:pPr algn="ctr"/>
            <a:r>
              <a:rPr lang="en-US" sz="3600" dirty="0"/>
              <a:t>BEHAVIOR RELATED INCIDENTS</a:t>
            </a:r>
          </a:p>
        </p:txBody>
      </p:sp>
      <p:pic>
        <p:nvPicPr>
          <p:cNvPr id="5" name="Picture 4">
            <a:extLst>
              <a:ext uri="{FF2B5EF4-FFF2-40B4-BE49-F238E27FC236}">
                <a16:creationId xmlns:a16="http://schemas.microsoft.com/office/drawing/2014/main" id="{561202B4-C8E6-2EC3-A818-CE7D08C4DD24}"/>
              </a:ext>
            </a:extLst>
          </p:cNvPr>
          <p:cNvPicPr>
            <a:picLocks noGrp="1" noRot="1" noChangeAspect="1" noMove="1" noResize="1" noEditPoints="1" noAdjustHandles="1" noChangeArrowheads="1" noChangeShapeType="1" noCrop="1"/>
          </p:cNvPicPr>
          <p:nvPr/>
        </p:nvPicPr>
        <p:blipFill>
          <a:blip r:embed="rId4"/>
          <a:stretch>
            <a:fillRect/>
          </a:stretch>
        </p:blipFill>
        <p:spPr>
          <a:xfrm>
            <a:off x="3644044" y="4862937"/>
            <a:ext cx="3818938" cy="1160244"/>
          </a:xfrm>
          <a:prstGeom prst="rect">
            <a:avLst/>
          </a:prstGeom>
        </p:spPr>
      </p:pic>
      <p:sp>
        <p:nvSpPr>
          <p:cNvPr id="6" name="Footer Placeholder 5">
            <a:extLst>
              <a:ext uri="{FF2B5EF4-FFF2-40B4-BE49-F238E27FC236}">
                <a16:creationId xmlns:a16="http://schemas.microsoft.com/office/drawing/2014/main" id="{5490808D-25EA-186D-E911-9127706722AC}"/>
              </a:ext>
            </a:extLst>
          </p:cNvPr>
          <p:cNvSpPr txBox="1">
            <a:spLocks noGrp="1" noRot="1" noMove="1" noResize="1" noEditPoints="1" noAdjustHandles="1" noChangeArrowheads="1" noChangeShapeType="1"/>
          </p:cNvSpPr>
          <p:nvPr/>
        </p:nvSpPr>
        <p:spPr>
          <a:xfrm>
            <a:off x="3391458" y="6016029"/>
            <a:ext cx="43241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chemeClr val="tx1"/>
                </a:solidFill>
                <a:latin typeface="Trebuchet MS" panose="020B0603020202020204"/>
              </a:rPr>
              <a:t>POWERSCHOOL DATA  TIME STAMPED 5/15/2024</a:t>
            </a:r>
          </a:p>
        </p:txBody>
      </p:sp>
      <p:sp>
        <p:nvSpPr>
          <p:cNvPr id="7" name="TextBox 6">
            <a:extLst>
              <a:ext uri="{FF2B5EF4-FFF2-40B4-BE49-F238E27FC236}">
                <a16:creationId xmlns:a16="http://schemas.microsoft.com/office/drawing/2014/main" id="{67BFF348-236E-7BBF-A74D-08C39CDB011B}"/>
              </a:ext>
            </a:extLst>
          </p:cNvPr>
          <p:cNvSpPr txBox="1">
            <a:spLocks noGrp="1" noRot="1" noMove="1" noResize="1" noEditPoints="1" noAdjustHandles="1" noChangeArrowheads="1" noChangeShapeType="1"/>
          </p:cNvSpPr>
          <p:nvPr/>
        </p:nvSpPr>
        <p:spPr>
          <a:xfrm>
            <a:off x="10096326" y="2302718"/>
            <a:ext cx="1893455" cy="1077218"/>
          </a:xfrm>
          <a:prstGeom prst="rect">
            <a:avLst/>
          </a:prstGeom>
          <a:noFill/>
        </p:spPr>
        <p:txBody>
          <a:bodyPr wrap="square">
            <a:spAutoFit/>
          </a:bodyPr>
          <a:lstStyle/>
          <a:p>
            <a:pPr algn="ctr"/>
            <a:r>
              <a:rPr lang="en-US" sz="1600" b="1" dirty="0">
                <a:solidFill>
                  <a:srgbClr val="FF0000"/>
                </a:solidFill>
              </a:rPr>
              <a:t>UNREPORTED DATA</a:t>
            </a:r>
          </a:p>
          <a:p>
            <a:pPr algn="ctr"/>
            <a:r>
              <a:rPr lang="en-US" sz="1600" b="1" dirty="0">
                <a:solidFill>
                  <a:srgbClr val="FF0000"/>
                </a:solidFill>
              </a:rPr>
              <a:t>***</a:t>
            </a:r>
          </a:p>
          <a:p>
            <a:pPr algn="ctr"/>
            <a:endParaRPr lang="en-US" sz="1600" b="1" dirty="0">
              <a:solidFill>
                <a:srgbClr val="FF0000"/>
              </a:solidFill>
            </a:endParaRPr>
          </a:p>
        </p:txBody>
      </p:sp>
      <p:sp>
        <p:nvSpPr>
          <p:cNvPr id="14" name="TextBox 13">
            <a:extLst>
              <a:ext uri="{FF2B5EF4-FFF2-40B4-BE49-F238E27FC236}">
                <a16:creationId xmlns:a16="http://schemas.microsoft.com/office/drawing/2014/main" id="{FBC29E78-E0E2-F94A-1141-C77813D78265}"/>
              </a:ext>
            </a:extLst>
          </p:cNvPr>
          <p:cNvSpPr txBox="1">
            <a:spLocks noGrp="1" noRot="1" noMove="1" noResize="1" noEditPoints="1" noAdjustHandles="1" noChangeArrowheads="1" noChangeShapeType="1"/>
          </p:cNvSpPr>
          <p:nvPr/>
        </p:nvSpPr>
        <p:spPr>
          <a:xfrm>
            <a:off x="385912" y="2377761"/>
            <a:ext cx="1527142" cy="1077218"/>
          </a:xfrm>
          <a:prstGeom prst="rect">
            <a:avLst/>
          </a:prstGeom>
          <a:noFill/>
        </p:spPr>
        <p:txBody>
          <a:bodyPr wrap="square">
            <a:spAutoFit/>
          </a:bodyPr>
          <a:lstStyle/>
          <a:p>
            <a:pPr algn="ctr"/>
            <a:r>
              <a:rPr lang="en-US" sz="1600" b="1" dirty="0"/>
              <a:t>23-24                 </a:t>
            </a:r>
          </a:p>
          <a:p>
            <a:pPr algn="ctr"/>
            <a:r>
              <a:rPr lang="en-US" sz="1600" b="1" dirty="0"/>
              <a:t># REPORTED BY SCHOOLS</a:t>
            </a:r>
          </a:p>
          <a:p>
            <a:pPr algn="ctr"/>
            <a:r>
              <a:rPr lang="en-US" sz="1600" b="1" dirty="0">
                <a:solidFill>
                  <a:srgbClr val="FF0000"/>
                </a:solidFill>
              </a:rPr>
              <a:t>12 – Class 1</a:t>
            </a:r>
            <a:endParaRPr lang="en-US" sz="1600" dirty="0"/>
          </a:p>
        </p:txBody>
      </p:sp>
      <p:pic>
        <p:nvPicPr>
          <p:cNvPr id="15" name="Picture 14">
            <a:extLst>
              <a:ext uri="{FF2B5EF4-FFF2-40B4-BE49-F238E27FC236}">
                <a16:creationId xmlns:a16="http://schemas.microsoft.com/office/drawing/2014/main" id="{D4C86B42-18AD-D46F-B91B-51457099E956}"/>
              </a:ext>
            </a:extLst>
          </p:cNvPr>
          <p:cNvPicPr>
            <a:picLocks noGrp="1" noRot="1" noChangeAspect="1" noMove="1" noResize="1" noEditPoints="1" noAdjustHandles="1" noChangeArrowheads="1" noChangeShapeType="1" noCrop="1"/>
          </p:cNvPicPr>
          <p:nvPr/>
        </p:nvPicPr>
        <p:blipFill rotWithShape="1">
          <a:blip r:embed="rId5"/>
          <a:srcRect b="17371"/>
          <a:stretch/>
        </p:blipFill>
        <p:spPr>
          <a:xfrm>
            <a:off x="2572327" y="1223995"/>
            <a:ext cx="6946634" cy="3629006"/>
          </a:xfrm>
          <a:prstGeom prst="rect">
            <a:avLst/>
          </a:prstGeom>
        </p:spPr>
      </p:pic>
    </p:spTree>
    <p:extLst>
      <p:ext uri="{BB962C8B-B14F-4D97-AF65-F5344CB8AC3E}">
        <p14:creationId xmlns:p14="http://schemas.microsoft.com/office/powerpoint/2010/main" val="329784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ChangeAspect="1"/>
          </p:cNvPicPr>
          <p:nvPr/>
        </p:nvPicPr>
        <p:blipFill>
          <a:blip r:embed="rId3"/>
          <a:stretch>
            <a:fillRect/>
          </a:stretch>
        </p:blipFill>
        <p:spPr>
          <a:xfrm>
            <a:off x="0" y="0"/>
            <a:ext cx="12193073" cy="6855264"/>
          </a:xfrm>
          <a:prstGeom prst="rect">
            <a:avLst/>
          </a:prstGeom>
        </p:spPr>
      </p:pic>
      <p:pic>
        <p:nvPicPr>
          <p:cNvPr id="3" name="Picture 2">
            <a:extLst>
              <a:ext uri="{FF2B5EF4-FFF2-40B4-BE49-F238E27FC236}">
                <a16:creationId xmlns:a16="http://schemas.microsoft.com/office/drawing/2014/main" id="{38DCE88E-33BC-3676-E9FB-2EA9FE0EA1A3}"/>
              </a:ext>
            </a:extLst>
          </p:cNvPr>
          <p:cNvPicPr>
            <a:picLocks noChangeAspect="1"/>
          </p:cNvPicPr>
          <p:nvPr/>
        </p:nvPicPr>
        <p:blipFill>
          <a:blip r:embed="rId4"/>
          <a:stretch>
            <a:fillRect/>
          </a:stretch>
        </p:blipFill>
        <p:spPr>
          <a:xfrm>
            <a:off x="373380" y="685800"/>
            <a:ext cx="11559540" cy="5455920"/>
          </a:xfrm>
          <a:prstGeom prst="rect">
            <a:avLst/>
          </a:prstGeom>
        </p:spPr>
      </p:pic>
    </p:spTree>
    <p:extLst>
      <p:ext uri="{BB962C8B-B14F-4D97-AF65-F5344CB8AC3E}">
        <p14:creationId xmlns:p14="http://schemas.microsoft.com/office/powerpoint/2010/main" val="145644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795445" y="643467"/>
            <a:ext cx="10601108" cy="5571066"/>
          </a:xfrm>
          <a:prstGeom prst="rect">
            <a:avLst/>
          </a:prstGeom>
        </p:spPr>
      </p:pic>
      <p:graphicFrame>
        <p:nvGraphicFramePr>
          <p:cNvPr id="4" name="Content Placeholder 4" descr="timeline SmartArt graphic&#10;">
            <a:extLst>
              <a:ext uri="{FF2B5EF4-FFF2-40B4-BE49-F238E27FC236}">
                <a16:creationId xmlns:a16="http://schemas.microsoft.com/office/drawing/2014/main" id="{0020D2F5-F5D7-4AD6-5067-36F9221A5AEF}"/>
              </a:ext>
            </a:extLst>
          </p:cNvPr>
          <p:cNvGraphicFramePr>
            <a:graphicFrameLocks/>
          </p:cNvGraphicFramePr>
          <p:nvPr>
            <p:extLst>
              <p:ext uri="{D42A27DB-BD31-4B8C-83A1-F6EECF244321}">
                <p14:modId xmlns:p14="http://schemas.microsoft.com/office/powerpoint/2010/main" val="2166018602"/>
              </p:ext>
            </p:extLst>
          </p:nvPr>
        </p:nvGraphicFramePr>
        <p:xfrm>
          <a:off x="1113880" y="1554518"/>
          <a:ext cx="9964239" cy="3748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412279E2-E191-DB90-0940-CD6666C653DC}"/>
              </a:ext>
            </a:extLst>
          </p:cNvPr>
          <p:cNvSpPr txBox="1"/>
          <p:nvPr/>
        </p:nvSpPr>
        <p:spPr>
          <a:xfrm>
            <a:off x="7279999" y="687985"/>
            <a:ext cx="4116554" cy="523220"/>
          </a:xfrm>
          <a:prstGeom prst="rect">
            <a:avLst/>
          </a:prstGeom>
          <a:noFill/>
        </p:spPr>
        <p:txBody>
          <a:bodyPr wrap="square" rtlCol="0">
            <a:spAutoFit/>
          </a:bodyPr>
          <a:lstStyle/>
          <a:p>
            <a:pPr>
              <a:spcAft>
                <a:spcPts val="600"/>
              </a:spcAft>
            </a:pPr>
            <a:r>
              <a:rPr lang="en-US" sz="2800" b="1" dirty="0"/>
              <a:t>HOW DOES HFI HELP?</a:t>
            </a:r>
          </a:p>
        </p:txBody>
      </p:sp>
    </p:spTree>
    <p:extLst>
      <p:ext uri="{BB962C8B-B14F-4D97-AF65-F5344CB8AC3E}">
        <p14:creationId xmlns:p14="http://schemas.microsoft.com/office/powerpoint/2010/main" val="246579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99AB3AF3-2BE5-1D41-E7DD-6777E5AA745B}"/>
              </a:ext>
            </a:extLst>
          </p:cNvPr>
          <p:cNvSpPr>
            <a:spLocks noGrp="1"/>
          </p:cNvSpPr>
          <p:nvPr/>
        </p:nvSpPr>
        <p:spPr>
          <a:xfrm>
            <a:off x="877318" y="628108"/>
            <a:ext cx="2697986" cy="68999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3400" b="1"/>
              <a:t>Who Is HFI?</a:t>
            </a:r>
          </a:p>
        </p:txBody>
      </p:sp>
    </p:spTree>
    <p:extLst>
      <p:ext uri="{BB962C8B-B14F-4D97-AF65-F5344CB8AC3E}">
        <p14:creationId xmlns:p14="http://schemas.microsoft.com/office/powerpoint/2010/main" val="3239721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8EEDE-1423-0887-D2B8-51AD200CB355}"/>
              </a:ext>
            </a:extLst>
          </p:cNvPr>
          <p:cNvPicPr>
            <a:picLocks noChangeAspect="1"/>
          </p:cNvPicPr>
          <p:nvPr/>
        </p:nvPicPr>
        <p:blipFill rotWithShape="1">
          <a:blip r:embed="rId3"/>
          <a:srcRect l="3793" t="2594" r="4552"/>
          <a:stretch/>
        </p:blipFill>
        <p:spPr>
          <a:xfrm>
            <a:off x="6188365" y="646545"/>
            <a:ext cx="5578761" cy="5416318"/>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4"/>
          <a:stretch>
            <a:fillRect/>
          </a:stretch>
        </p:blipFill>
        <p:spPr>
          <a:xfrm>
            <a:off x="0" y="-116136"/>
            <a:ext cx="12193073" cy="6855264"/>
          </a:xfrm>
          <a:prstGeom prst="rect">
            <a:avLst/>
          </a:prstGeom>
        </p:spPr>
      </p:pic>
      <p:pic>
        <p:nvPicPr>
          <p:cNvPr id="3" name="Picture 2">
            <a:extLst>
              <a:ext uri="{FF2B5EF4-FFF2-40B4-BE49-F238E27FC236}">
                <a16:creationId xmlns:a16="http://schemas.microsoft.com/office/drawing/2014/main" id="{1566E027-1521-7D88-4129-82C3D85F90BA}"/>
              </a:ext>
            </a:extLst>
          </p:cNvPr>
          <p:cNvPicPr>
            <a:picLocks noGrp="1" noRot="1" noChangeAspect="1" noMove="1" noResize="1" noEditPoints="1" noAdjustHandles="1" noChangeArrowheads="1" noChangeShapeType="1" noCrop="1"/>
          </p:cNvPicPr>
          <p:nvPr/>
        </p:nvPicPr>
        <p:blipFill rotWithShape="1">
          <a:blip r:embed="rId5"/>
          <a:srcRect l="4906" t="6107" r="15765"/>
          <a:stretch/>
        </p:blipFill>
        <p:spPr>
          <a:xfrm>
            <a:off x="230910" y="639618"/>
            <a:ext cx="5338617" cy="5578763"/>
          </a:xfrm>
          <a:prstGeom prst="rect">
            <a:avLst/>
          </a:prstGeom>
        </p:spPr>
      </p:pic>
      <p:sp>
        <p:nvSpPr>
          <p:cNvPr id="7" name="TextBox 6">
            <a:extLst>
              <a:ext uri="{FF2B5EF4-FFF2-40B4-BE49-F238E27FC236}">
                <a16:creationId xmlns:a16="http://schemas.microsoft.com/office/drawing/2014/main" id="{3362E89E-914E-6C35-D1BB-8FA6883FE7CD}"/>
              </a:ext>
            </a:extLst>
          </p:cNvPr>
          <p:cNvSpPr txBox="1"/>
          <p:nvPr/>
        </p:nvSpPr>
        <p:spPr>
          <a:xfrm>
            <a:off x="3768437" y="270286"/>
            <a:ext cx="5338617" cy="461665"/>
          </a:xfrm>
          <a:prstGeom prst="rect">
            <a:avLst/>
          </a:prstGeom>
          <a:noFill/>
        </p:spPr>
        <p:txBody>
          <a:bodyPr wrap="square" rtlCol="0">
            <a:spAutoFit/>
          </a:bodyPr>
          <a:lstStyle/>
          <a:p>
            <a:pPr algn="ctr"/>
            <a:r>
              <a:rPr lang="en-US" sz="2400" b="1" dirty="0">
                <a:solidFill>
                  <a:srgbClr val="FF0000"/>
                </a:solidFill>
              </a:rPr>
              <a:t>BCS REQUEST FOR SERVICES</a:t>
            </a:r>
          </a:p>
        </p:txBody>
      </p:sp>
      <p:sp>
        <p:nvSpPr>
          <p:cNvPr id="10" name="Arrow: Right 9">
            <a:extLst>
              <a:ext uri="{FF2B5EF4-FFF2-40B4-BE49-F238E27FC236}">
                <a16:creationId xmlns:a16="http://schemas.microsoft.com/office/drawing/2014/main" id="{7793002E-25E0-C417-AE73-A9C4FB8C21E6}"/>
              </a:ext>
            </a:extLst>
          </p:cNvPr>
          <p:cNvSpPr>
            <a:spLocks noGrp="1" noRot="1" noMove="1" noResize="1" noEditPoints="1" noAdjustHandles="1" noChangeArrowheads="1" noChangeShapeType="1"/>
          </p:cNvSpPr>
          <p:nvPr/>
        </p:nvSpPr>
        <p:spPr>
          <a:xfrm>
            <a:off x="5322455" y="3848796"/>
            <a:ext cx="955963" cy="720436"/>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102C5F0A-193B-CF4B-FB7E-4F3E6A38D397}"/>
              </a:ext>
            </a:extLst>
          </p:cNvPr>
          <p:cNvSpPr>
            <a:spLocks noGrp="1" noRot="1" noMove="1" noResize="1" noEditPoints="1" noAdjustHandles="1" noChangeArrowheads="1" noChangeShapeType="1"/>
          </p:cNvSpPr>
          <p:nvPr/>
        </p:nvSpPr>
        <p:spPr>
          <a:xfrm>
            <a:off x="5304519" y="2199648"/>
            <a:ext cx="955963" cy="720436"/>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497A5A5-1C83-F5D9-EBCB-C391A9E98C79}"/>
              </a:ext>
            </a:extLst>
          </p:cNvPr>
          <p:cNvPicPr>
            <a:picLocks noGrp="1" noRot="1" noChangeAspect="1" noMove="1" noResize="1" noEditPoints="1" noAdjustHandles="1" noChangeArrowheads="1" noChangeShapeType="1" noCrop="1"/>
          </p:cNvPicPr>
          <p:nvPr/>
        </p:nvPicPr>
        <p:blipFill>
          <a:blip r:embed="rId6"/>
          <a:stretch>
            <a:fillRect/>
          </a:stretch>
        </p:blipFill>
        <p:spPr>
          <a:xfrm>
            <a:off x="5271647" y="1005807"/>
            <a:ext cx="981541" cy="774259"/>
          </a:xfrm>
          <a:prstGeom prst="rect">
            <a:avLst/>
          </a:prstGeom>
        </p:spPr>
      </p:pic>
      <p:pic>
        <p:nvPicPr>
          <p:cNvPr id="13" name="Picture 12">
            <a:extLst>
              <a:ext uri="{FF2B5EF4-FFF2-40B4-BE49-F238E27FC236}">
                <a16:creationId xmlns:a16="http://schemas.microsoft.com/office/drawing/2014/main" id="{8184C8DD-BBCC-5092-DE5E-80C8B14319BC}"/>
              </a:ext>
            </a:extLst>
          </p:cNvPr>
          <p:cNvPicPr>
            <a:picLocks noGrp="1" noRot="1" noChangeAspect="1" noMove="1" noResize="1" noEditPoints="1" noAdjustHandles="1" noChangeArrowheads="1" noChangeShapeType="1" noCrop="1"/>
          </p:cNvPicPr>
          <p:nvPr/>
        </p:nvPicPr>
        <p:blipFill>
          <a:blip r:embed="rId6"/>
          <a:stretch>
            <a:fillRect/>
          </a:stretch>
        </p:blipFill>
        <p:spPr>
          <a:xfrm rot="9050987">
            <a:off x="9992331" y="3690176"/>
            <a:ext cx="981541" cy="774259"/>
          </a:xfrm>
          <a:prstGeom prst="rect">
            <a:avLst/>
          </a:prstGeom>
        </p:spPr>
      </p:pic>
    </p:spTree>
    <p:extLst>
      <p:ext uri="{BB962C8B-B14F-4D97-AF65-F5344CB8AC3E}">
        <p14:creationId xmlns:p14="http://schemas.microsoft.com/office/powerpoint/2010/main" val="83394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0" y="-116137"/>
            <a:ext cx="12193073" cy="6974137"/>
          </a:xfrm>
          <a:prstGeom prst="rect">
            <a:avLst/>
          </a:prstGeom>
        </p:spPr>
      </p:pic>
      <p:pic>
        <p:nvPicPr>
          <p:cNvPr id="4" name="Picture 3">
            <a:extLst>
              <a:ext uri="{FF2B5EF4-FFF2-40B4-BE49-F238E27FC236}">
                <a16:creationId xmlns:a16="http://schemas.microsoft.com/office/drawing/2014/main" id="{83F8FA5C-7A58-41DF-11B3-93B42F7CBE1D}"/>
              </a:ext>
            </a:extLst>
          </p:cNvPr>
          <p:cNvPicPr>
            <a:picLocks noGrp="1" noRot="1" noChangeAspect="1" noMove="1" noResize="1" noEditPoints="1" noAdjustHandles="1" noChangeArrowheads="1" noChangeShapeType="1" noCrop="1"/>
          </p:cNvPicPr>
          <p:nvPr/>
        </p:nvPicPr>
        <p:blipFill rotWithShape="1">
          <a:blip r:embed="rId4"/>
          <a:srcRect t="47863"/>
          <a:stretch/>
        </p:blipFill>
        <p:spPr>
          <a:xfrm>
            <a:off x="6448232" y="1614039"/>
            <a:ext cx="4617498" cy="3742974"/>
          </a:xfrm>
          <a:prstGeom prst="rect">
            <a:avLst/>
          </a:prstGeom>
        </p:spPr>
      </p:pic>
      <p:pic>
        <p:nvPicPr>
          <p:cNvPr id="6" name="Picture 5">
            <a:extLst>
              <a:ext uri="{FF2B5EF4-FFF2-40B4-BE49-F238E27FC236}">
                <a16:creationId xmlns:a16="http://schemas.microsoft.com/office/drawing/2014/main" id="{C4D2EF38-83EB-4307-657A-9CCE2C52DAD5}"/>
              </a:ext>
            </a:extLst>
          </p:cNvPr>
          <p:cNvPicPr>
            <a:picLocks noGrp="1" noRot="1" noChangeAspect="1" noMove="1" noResize="1" noEditPoints="1" noAdjustHandles="1" noChangeArrowheads="1" noChangeShapeType="1" noCrop="1"/>
          </p:cNvPicPr>
          <p:nvPr/>
        </p:nvPicPr>
        <p:blipFill rotWithShape="1">
          <a:blip r:embed="rId4"/>
          <a:srcRect b="51395"/>
          <a:stretch/>
        </p:blipFill>
        <p:spPr>
          <a:xfrm>
            <a:off x="724295" y="1440009"/>
            <a:ext cx="5371705" cy="3917004"/>
          </a:xfrm>
          <a:prstGeom prst="rect">
            <a:avLst/>
          </a:prstGeom>
        </p:spPr>
      </p:pic>
      <p:sp>
        <p:nvSpPr>
          <p:cNvPr id="10" name="TextBox 9">
            <a:extLst>
              <a:ext uri="{FF2B5EF4-FFF2-40B4-BE49-F238E27FC236}">
                <a16:creationId xmlns:a16="http://schemas.microsoft.com/office/drawing/2014/main" id="{46198B96-B461-405B-818B-782B48031F5E}"/>
              </a:ext>
            </a:extLst>
          </p:cNvPr>
          <p:cNvSpPr txBox="1">
            <a:spLocks noGrp="1" noRot="1" noMove="1" noResize="1" noEditPoints="1" noAdjustHandles="1" noChangeArrowheads="1" noChangeShapeType="1"/>
          </p:cNvSpPr>
          <p:nvPr/>
        </p:nvSpPr>
        <p:spPr>
          <a:xfrm>
            <a:off x="2869535" y="487342"/>
            <a:ext cx="6750995" cy="523220"/>
          </a:xfrm>
          <a:prstGeom prst="rect">
            <a:avLst/>
          </a:prstGeom>
          <a:noFill/>
        </p:spPr>
        <p:txBody>
          <a:bodyPr wrap="square" rtlCol="0">
            <a:spAutoFit/>
          </a:bodyPr>
          <a:lstStyle/>
          <a:p>
            <a:pPr algn="ctr"/>
            <a:r>
              <a:rPr lang="en-US" sz="2800" b="1" dirty="0"/>
              <a:t>HFI Internal  Assessment   </a:t>
            </a:r>
          </a:p>
        </p:txBody>
      </p:sp>
    </p:spTree>
    <p:extLst>
      <p:ext uri="{BB962C8B-B14F-4D97-AF65-F5344CB8AC3E}">
        <p14:creationId xmlns:p14="http://schemas.microsoft.com/office/powerpoint/2010/main" val="141008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White puzzle with one red piece">
            <a:extLst>
              <a:ext uri="{FF2B5EF4-FFF2-40B4-BE49-F238E27FC236}">
                <a16:creationId xmlns:a16="http://schemas.microsoft.com/office/drawing/2014/main" id="{4398E12D-9EA7-CD49-E89E-DF2C51ECC50C}"/>
              </a:ext>
            </a:extLst>
          </p:cNvPr>
          <p:cNvPicPr>
            <a:picLocks noGrp="1" noRot="1" noChangeAspect="1" noMove="1" noResize="1" noEditPoints="1" noAdjustHandles="1" noChangeArrowheads="1" noChangeShapeType="1" noCrop="1"/>
          </p:cNvPicPr>
          <p:nvPr/>
        </p:nvPicPr>
        <p:blipFill>
          <a:blip r:embed="rId3"/>
          <a:srcRect l="28615" r="27010"/>
          <a:stretch/>
        </p:blipFill>
        <p:spPr>
          <a:xfrm>
            <a:off x="-1" y="-67879"/>
            <a:ext cx="5410198" cy="6858002"/>
          </a:xfrm>
          <a:prstGeom prst="rect">
            <a:avLst/>
          </a:prstGeom>
        </p:spPr>
      </p:pic>
      <p:sp useBgFill="1">
        <p:nvSpPr>
          <p:cNvPr id="26" name="Rectangle 2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0E8D2D0-F153-70CB-D554-C579A2F41104}"/>
              </a:ext>
            </a:extLst>
          </p:cNvPr>
          <p:cNvSpPr txBox="1"/>
          <p:nvPr/>
        </p:nvSpPr>
        <p:spPr>
          <a:xfrm>
            <a:off x="5924817" y="2667000"/>
            <a:ext cx="5933808" cy="3496878"/>
          </a:xfrm>
          <a:prstGeom prst="rect">
            <a:avLst/>
          </a:prstGeom>
        </p:spPr>
        <p:txBody>
          <a:bodyPr vert="horz" lIns="91440" tIns="45720" rIns="91440" bIns="45720" rtlCol="0" anchor="ctr">
            <a:noAutofit/>
          </a:bodyPr>
          <a:lstStyle/>
          <a:p>
            <a:pPr>
              <a:lnSpc>
                <a:spcPct val="90000"/>
              </a:lnSpc>
              <a:spcAft>
                <a:spcPts val="600"/>
              </a:spcAft>
            </a:pPr>
            <a:r>
              <a:rPr lang="en-US" sz="4000" dirty="0"/>
              <a:t>Collaboration thrives where common goals align, trust is built, and every voice is valued—together, we achieve what no one can accomplish alone."</a:t>
            </a:r>
          </a:p>
        </p:txBody>
      </p:sp>
    </p:spTree>
    <p:extLst>
      <p:ext uri="{BB962C8B-B14F-4D97-AF65-F5344CB8AC3E}">
        <p14:creationId xmlns:p14="http://schemas.microsoft.com/office/powerpoint/2010/main" val="246315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F804CA8C-0660-168F-8F2A-995402AECEFE}"/>
              </a:ext>
            </a:extLst>
          </p:cNvPr>
          <p:cNvSpPr>
            <a:spLocks noGrp="1"/>
          </p:cNvSpPr>
          <p:nvPr/>
        </p:nvSpPr>
        <p:spPr>
          <a:xfrm>
            <a:off x="5370153" y="1526033"/>
            <a:ext cx="5536397" cy="3935281"/>
          </a:xfrm>
          <a:prstGeom prst="rect">
            <a:avLst/>
          </a:prstGeom>
        </p:spPr>
        <p:txBody>
          <a:bodyPr vert="horz" lIns="91440" tIns="45720" rIns="91440" bIns="45720" rtlCol="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l">
              <a:spcAft>
                <a:spcPts val="600"/>
              </a:spcAft>
              <a:buFont typeface="Arial" panose="020B0604020202020204" pitchFamily="34" charset="0"/>
              <a:buChar char="•"/>
            </a:pPr>
            <a:r>
              <a:rPr lang="en-US">
                <a:latin typeface="+mn-lt"/>
                <a:ea typeface="+mn-ea"/>
                <a:cs typeface="+mn-cs"/>
              </a:rPr>
              <a:t>QUESTIONS</a:t>
            </a:r>
          </a:p>
        </p:txBody>
      </p:sp>
    </p:spTree>
    <p:extLst>
      <p:ext uri="{BB962C8B-B14F-4D97-AF65-F5344CB8AC3E}">
        <p14:creationId xmlns:p14="http://schemas.microsoft.com/office/powerpoint/2010/main" val="241041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6879">
              <a:srgbClr val="74C4E9"/>
            </a:gs>
            <a:gs pos="0">
              <a:schemeClr val="accent1">
                <a:lumMod val="5000"/>
                <a:lumOff val="95000"/>
              </a:schemeClr>
            </a:gs>
            <a:gs pos="87000">
              <a:schemeClr val="accent1">
                <a:lumMod val="45000"/>
                <a:lumOff val="55000"/>
              </a:schemeClr>
            </a:gs>
            <a:gs pos="34000">
              <a:schemeClr val="accent1">
                <a:lumMod val="45000"/>
                <a:lumOff val="55000"/>
              </a:schemeClr>
            </a:gs>
            <a:gs pos="100000">
              <a:schemeClr val="accent4">
                <a:lumMod val="7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37F5-31A1-DDD4-A810-B87B2287C309}"/>
              </a:ext>
            </a:extLst>
          </p:cNvPr>
          <p:cNvSpPr>
            <a:spLocks noGrp="1" noRot="1" noMove="1" noResize="1" noEditPoints="1" noAdjustHandles="1" noChangeArrowheads="1" noChangeShapeType="1"/>
          </p:cNvSpPr>
          <p:nvPr/>
        </p:nvSpPr>
        <p:spPr>
          <a:xfrm>
            <a:off x="734754" y="287384"/>
            <a:ext cx="5382768" cy="95609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700" b="1" dirty="0"/>
              <a:t>HFI Case Officer Team</a:t>
            </a:r>
          </a:p>
        </p:txBody>
      </p:sp>
      <p:sp>
        <p:nvSpPr>
          <p:cNvPr id="23" name="TextBox 22">
            <a:extLst>
              <a:ext uri="{FF2B5EF4-FFF2-40B4-BE49-F238E27FC236}">
                <a16:creationId xmlns:a16="http://schemas.microsoft.com/office/drawing/2014/main" id="{5C23C6D0-5605-C796-1A37-AEED9C9545D5}"/>
              </a:ext>
            </a:extLst>
          </p:cNvPr>
          <p:cNvSpPr txBox="1">
            <a:spLocks noGrp="1" noRot="1" noMove="1" noResize="1" noEditPoints="1" noAdjustHandles="1" noChangeArrowheads="1" noChangeShapeType="1"/>
          </p:cNvSpPr>
          <p:nvPr/>
        </p:nvSpPr>
        <p:spPr>
          <a:xfrm>
            <a:off x="943772" y="3551361"/>
            <a:ext cx="1591056" cy="415498"/>
          </a:xfrm>
          <a:prstGeom prst="rect">
            <a:avLst/>
          </a:prstGeom>
          <a:noFill/>
        </p:spPr>
        <p:txBody>
          <a:bodyPr wrap="square" rtlCol="0">
            <a:spAutoFit/>
          </a:bodyPr>
          <a:lstStyle/>
          <a:p>
            <a:pPr algn="ctr"/>
            <a:r>
              <a:rPr lang="en-US" sz="1050" b="1" dirty="0"/>
              <a:t>HUFFFMAN</a:t>
            </a:r>
          </a:p>
          <a:p>
            <a:pPr algn="ctr"/>
            <a:r>
              <a:rPr lang="en-US" sz="1050" dirty="0"/>
              <a:t>AUSTIN, DE’SHANNA</a:t>
            </a:r>
          </a:p>
        </p:txBody>
      </p:sp>
      <p:sp>
        <p:nvSpPr>
          <p:cNvPr id="26" name="TextBox 25">
            <a:extLst>
              <a:ext uri="{FF2B5EF4-FFF2-40B4-BE49-F238E27FC236}">
                <a16:creationId xmlns:a16="http://schemas.microsoft.com/office/drawing/2014/main" id="{DD9C2862-31F0-1B93-15C8-59DC7F8EA257}"/>
              </a:ext>
            </a:extLst>
          </p:cNvPr>
          <p:cNvSpPr txBox="1">
            <a:spLocks noGrp="1" noRot="1" noMove="1" noResize="1" noEditPoints="1" noAdjustHandles="1" noChangeArrowheads="1" noChangeShapeType="1"/>
          </p:cNvSpPr>
          <p:nvPr/>
        </p:nvSpPr>
        <p:spPr>
          <a:xfrm>
            <a:off x="9988805" y="6161972"/>
            <a:ext cx="1726239" cy="415498"/>
          </a:xfrm>
          <a:prstGeom prst="rect">
            <a:avLst/>
          </a:prstGeom>
          <a:noFill/>
        </p:spPr>
        <p:txBody>
          <a:bodyPr wrap="square" rtlCol="0">
            <a:spAutoFit/>
          </a:bodyPr>
          <a:lstStyle/>
          <a:p>
            <a:pPr algn="ctr"/>
            <a:r>
              <a:rPr lang="en-US" sz="1050" b="1" dirty="0"/>
              <a:t>ADMIN. ASST.                        </a:t>
            </a:r>
            <a:r>
              <a:rPr lang="en-US" sz="1050" dirty="0"/>
              <a:t>HARRIS, SABRINA</a:t>
            </a:r>
            <a:endParaRPr lang="en-US" sz="1050" b="1" dirty="0"/>
          </a:p>
        </p:txBody>
      </p:sp>
      <p:sp>
        <p:nvSpPr>
          <p:cNvPr id="27" name="TextBox 26">
            <a:extLst>
              <a:ext uri="{FF2B5EF4-FFF2-40B4-BE49-F238E27FC236}">
                <a16:creationId xmlns:a16="http://schemas.microsoft.com/office/drawing/2014/main" id="{A5356B9F-1EA2-DEBA-7FC4-480D21D6D3C5}"/>
              </a:ext>
            </a:extLst>
          </p:cNvPr>
          <p:cNvSpPr txBox="1">
            <a:spLocks noGrp="1" noRot="1" noMove="1" noResize="1" noEditPoints="1" noAdjustHandles="1" noChangeArrowheads="1" noChangeShapeType="1"/>
          </p:cNvSpPr>
          <p:nvPr/>
        </p:nvSpPr>
        <p:spPr>
          <a:xfrm>
            <a:off x="4148742" y="3643864"/>
            <a:ext cx="1289304" cy="415498"/>
          </a:xfrm>
          <a:prstGeom prst="rect">
            <a:avLst/>
          </a:prstGeom>
          <a:noFill/>
        </p:spPr>
        <p:txBody>
          <a:bodyPr wrap="square" rtlCol="0">
            <a:spAutoFit/>
          </a:bodyPr>
          <a:lstStyle/>
          <a:p>
            <a:pPr algn="ctr"/>
            <a:r>
              <a:rPr lang="en-US" sz="1050" b="1" dirty="0"/>
              <a:t>JACKSON OLIN </a:t>
            </a:r>
          </a:p>
          <a:p>
            <a:pPr algn="ctr"/>
            <a:r>
              <a:rPr lang="en-US" sz="1050" dirty="0"/>
              <a:t>BELL, JEROME</a:t>
            </a:r>
            <a:endParaRPr lang="en-US" sz="1050" b="1" dirty="0"/>
          </a:p>
        </p:txBody>
      </p:sp>
      <p:sp>
        <p:nvSpPr>
          <p:cNvPr id="30" name="TextBox 29">
            <a:extLst>
              <a:ext uri="{FF2B5EF4-FFF2-40B4-BE49-F238E27FC236}">
                <a16:creationId xmlns:a16="http://schemas.microsoft.com/office/drawing/2014/main" id="{CDA4EF8E-4CD4-7701-96C9-16E8D4E8E75A}"/>
              </a:ext>
            </a:extLst>
          </p:cNvPr>
          <p:cNvSpPr txBox="1">
            <a:spLocks noGrp="1" noRot="1" noMove="1" noResize="1" noEditPoints="1" noAdjustHandles="1" noChangeArrowheads="1" noChangeShapeType="1"/>
          </p:cNvSpPr>
          <p:nvPr/>
        </p:nvSpPr>
        <p:spPr>
          <a:xfrm>
            <a:off x="4018373" y="6180362"/>
            <a:ext cx="1481327" cy="415498"/>
          </a:xfrm>
          <a:prstGeom prst="rect">
            <a:avLst/>
          </a:prstGeom>
          <a:noFill/>
        </p:spPr>
        <p:txBody>
          <a:bodyPr wrap="square" rtlCol="0">
            <a:spAutoFit/>
          </a:bodyPr>
          <a:lstStyle/>
          <a:p>
            <a:pPr algn="ctr"/>
            <a:r>
              <a:rPr lang="en-US" sz="1050" b="1" dirty="0"/>
              <a:t>CARVER </a:t>
            </a:r>
          </a:p>
          <a:p>
            <a:pPr algn="ctr"/>
            <a:r>
              <a:rPr lang="en-US" sz="1050" dirty="0"/>
              <a:t>PROWELL, SHANEKA</a:t>
            </a:r>
            <a:endParaRPr lang="en-US" sz="1050" b="1" dirty="0"/>
          </a:p>
        </p:txBody>
      </p:sp>
      <p:sp>
        <p:nvSpPr>
          <p:cNvPr id="31" name="TextBox 30">
            <a:extLst>
              <a:ext uri="{FF2B5EF4-FFF2-40B4-BE49-F238E27FC236}">
                <a16:creationId xmlns:a16="http://schemas.microsoft.com/office/drawing/2014/main" id="{82E0BBC2-B08F-CD82-4B2F-33E13E816EA3}"/>
              </a:ext>
            </a:extLst>
          </p:cNvPr>
          <p:cNvSpPr txBox="1">
            <a:spLocks noGrp="1" noRot="1" noMove="1" noResize="1" noEditPoints="1" noAdjustHandles="1" noChangeArrowheads="1" noChangeShapeType="1"/>
          </p:cNvSpPr>
          <p:nvPr/>
        </p:nvSpPr>
        <p:spPr>
          <a:xfrm>
            <a:off x="7051960" y="3609344"/>
            <a:ext cx="1289304" cy="415498"/>
          </a:xfrm>
          <a:prstGeom prst="rect">
            <a:avLst/>
          </a:prstGeom>
          <a:noFill/>
        </p:spPr>
        <p:txBody>
          <a:bodyPr wrap="square" rtlCol="0">
            <a:spAutoFit/>
          </a:bodyPr>
          <a:lstStyle/>
          <a:p>
            <a:pPr algn="ctr"/>
            <a:r>
              <a:rPr lang="en-US" sz="1050" b="1" dirty="0"/>
              <a:t>WENONAH </a:t>
            </a:r>
          </a:p>
          <a:p>
            <a:pPr algn="ctr"/>
            <a:r>
              <a:rPr lang="en-US" sz="1050" dirty="0"/>
              <a:t>FORTE,  SHARON</a:t>
            </a:r>
            <a:endParaRPr lang="en-US" sz="1050" b="1" dirty="0"/>
          </a:p>
        </p:txBody>
      </p:sp>
      <p:sp>
        <p:nvSpPr>
          <p:cNvPr id="32" name="TextBox 31">
            <a:extLst>
              <a:ext uri="{FF2B5EF4-FFF2-40B4-BE49-F238E27FC236}">
                <a16:creationId xmlns:a16="http://schemas.microsoft.com/office/drawing/2014/main" id="{B6554FFB-5EB8-4AB2-9586-4641BF1FB6C0}"/>
              </a:ext>
            </a:extLst>
          </p:cNvPr>
          <p:cNvSpPr txBox="1">
            <a:spLocks noGrp="1" noRot="1" noMove="1" noResize="1" noEditPoints="1" noAdjustHandles="1" noChangeArrowheads="1" noChangeShapeType="1"/>
          </p:cNvSpPr>
          <p:nvPr/>
        </p:nvSpPr>
        <p:spPr>
          <a:xfrm>
            <a:off x="1080299" y="6159032"/>
            <a:ext cx="1318002" cy="415498"/>
          </a:xfrm>
          <a:prstGeom prst="rect">
            <a:avLst/>
          </a:prstGeom>
          <a:noFill/>
        </p:spPr>
        <p:txBody>
          <a:bodyPr wrap="square" rtlCol="0">
            <a:spAutoFit/>
          </a:bodyPr>
          <a:lstStyle/>
          <a:p>
            <a:pPr algn="ctr"/>
            <a:r>
              <a:rPr lang="en-US" sz="1050" b="1" dirty="0"/>
              <a:t>WOODLAWN</a:t>
            </a:r>
          </a:p>
          <a:p>
            <a:pPr algn="ctr"/>
            <a:r>
              <a:rPr lang="en-US" sz="1050" dirty="0"/>
              <a:t>IKNER, BRITTANY</a:t>
            </a:r>
            <a:endParaRPr lang="en-US" sz="1050" b="1" dirty="0"/>
          </a:p>
        </p:txBody>
      </p:sp>
      <p:sp>
        <p:nvSpPr>
          <p:cNvPr id="33" name="TextBox 32">
            <a:extLst>
              <a:ext uri="{FF2B5EF4-FFF2-40B4-BE49-F238E27FC236}">
                <a16:creationId xmlns:a16="http://schemas.microsoft.com/office/drawing/2014/main" id="{CAC64296-D553-6BEA-E03A-816F049C9F67}"/>
              </a:ext>
            </a:extLst>
          </p:cNvPr>
          <p:cNvSpPr txBox="1">
            <a:spLocks noGrp="1" noRot="1" noMove="1" noResize="1" noEditPoints="1" noAdjustHandles="1" noChangeArrowheads="1" noChangeShapeType="1"/>
          </p:cNvSpPr>
          <p:nvPr/>
        </p:nvSpPr>
        <p:spPr>
          <a:xfrm>
            <a:off x="7061496" y="6180362"/>
            <a:ext cx="1481328" cy="415498"/>
          </a:xfrm>
          <a:prstGeom prst="rect">
            <a:avLst/>
          </a:prstGeom>
          <a:noFill/>
        </p:spPr>
        <p:txBody>
          <a:bodyPr wrap="square" rtlCol="0">
            <a:spAutoFit/>
          </a:bodyPr>
          <a:lstStyle/>
          <a:p>
            <a:pPr algn="ctr"/>
            <a:r>
              <a:rPr lang="en-US" sz="1050" b="1" dirty="0"/>
              <a:t>PARKER </a:t>
            </a:r>
          </a:p>
          <a:p>
            <a:pPr algn="ctr"/>
            <a:r>
              <a:rPr lang="en-US" sz="1050" dirty="0"/>
              <a:t>RANSOM, LATORIA   </a:t>
            </a:r>
            <a:endParaRPr lang="en-US" sz="1050" b="1" dirty="0"/>
          </a:p>
        </p:txBody>
      </p:sp>
      <p:pic>
        <p:nvPicPr>
          <p:cNvPr id="52" name="Picture 51" descr="Medium shot of a person smiling&#10;&#10;Description automatically generated">
            <a:extLst>
              <a:ext uri="{FF2B5EF4-FFF2-40B4-BE49-F238E27FC236}">
                <a16:creationId xmlns:a16="http://schemas.microsoft.com/office/drawing/2014/main" id="{400FD86A-C4DF-0406-C617-027A3BF96EBF}"/>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2310" t="22948" r="25861" b="32240"/>
          <a:stretch/>
        </p:blipFill>
        <p:spPr>
          <a:xfrm>
            <a:off x="3697956" y="4045759"/>
            <a:ext cx="2122160" cy="2275307"/>
          </a:xfrm>
          <a:prstGeom prst="rect">
            <a:avLst/>
          </a:prstGeom>
          <a:effectLst>
            <a:softEdge rad="469900"/>
          </a:effectLst>
        </p:spPr>
      </p:pic>
      <p:pic>
        <p:nvPicPr>
          <p:cNvPr id="54" name="Picture 53" descr="Medium shot of a person smiling&#10;&#10;Description automatically generated">
            <a:extLst>
              <a:ext uri="{FF2B5EF4-FFF2-40B4-BE49-F238E27FC236}">
                <a16:creationId xmlns:a16="http://schemas.microsoft.com/office/drawing/2014/main" id="{F05DD4EF-2C2D-2CEE-6490-90EFD829A1D7}"/>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27920" t="24401" r="23279" b="18480"/>
          <a:stretch/>
        </p:blipFill>
        <p:spPr>
          <a:xfrm>
            <a:off x="6756669" y="4024842"/>
            <a:ext cx="2090982" cy="2447478"/>
          </a:xfrm>
          <a:prstGeom prst="rect">
            <a:avLst/>
          </a:prstGeom>
          <a:effectLst>
            <a:softEdge rad="533400"/>
          </a:effectLst>
        </p:spPr>
      </p:pic>
      <p:pic>
        <p:nvPicPr>
          <p:cNvPr id="56" name="Picture 55" descr="A person with braided hair&#10;&#10;Description automatically generated">
            <a:extLst>
              <a:ext uri="{FF2B5EF4-FFF2-40B4-BE49-F238E27FC236}">
                <a16:creationId xmlns:a16="http://schemas.microsoft.com/office/drawing/2014/main" id="{44A8C5EB-BBF1-897F-2D45-90216237B49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34838" t="29745" r="25698" b="22479"/>
          <a:stretch/>
        </p:blipFill>
        <p:spPr>
          <a:xfrm>
            <a:off x="9835595" y="4045758"/>
            <a:ext cx="1879449" cy="2275308"/>
          </a:xfrm>
          <a:prstGeom prst="rect">
            <a:avLst/>
          </a:prstGeom>
          <a:effectLst>
            <a:softEdge rad="368300"/>
          </a:effectLst>
        </p:spPr>
      </p:pic>
      <p:pic>
        <p:nvPicPr>
          <p:cNvPr id="58" name="Picture 57" descr="Medium shot of a person wearing glasses&#10;&#10;Description automatically generated">
            <a:extLst>
              <a:ext uri="{FF2B5EF4-FFF2-40B4-BE49-F238E27FC236}">
                <a16:creationId xmlns:a16="http://schemas.microsoft.com/office/drawing/2014/main" id="{90180064-9E71-AE37-24EC-CBB72A48F0A0}"/>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30320" t="31600" r="34312" b="23831"/>
          <a:stretch/>
        </p:blipFill>
        <p:spPr>
          <a:xfrm>
            <a:off x="6915353" y="1493033"/>
            <a:ext cx="1773614" cy="2235017"/>
          </a:xfrm>
          <a:prstGeom prst="rect">
            <a:avLst/>
          </a:prstGeom>
          <a:effectLst>
            <a:softEdge rad="368300"/>
          </a:effectLst>
        </p:spPr>
      </p:pic>
      <p:pic>
        <p:nvPicPr>
          <p:cNvPr id="59" name="Picture 58">
            <a:extLst>
              <a:ext uri="{FF2B5EF4-FFF2-40B4-BE49-F238E27FC236}">
                <a16:creationId xmlns:a16="http://schemas.microsoft.com/office/drawing/2014/main" id="{8DF03A17-67F1-F426-0133-5D768F5E22F0}"/>
              </a:ext>
            </a:extLst>
          </p:cNvPr>
          <p:cNvPicPr>
            <a:picLocks noGrp="1" noRot="1" noChangeAspect="1" noMove="1" noResize="1" noEditPoints="1" noAdjustHandles="1" noChangeArrowheads="1" noChangeShapeType="1" noCrop="1"/>
          </p:cNvPicPr>
          <p:nvPr/>
        </p:nvPicPr>
        <p:blipFill rotWithShape="1">
          <a:blip r:embed="rId7"/>
          <a:srcRect l="28648" t="26102" r="31888" b="23830"/>
          <a:stretch/>
        </p:blipFill>
        <p:spPr>
          <a:xfrm>
            <a:off x="3899056" y="1374038"/>
            <a:ext cx="1879450" cy="2384485"/>
          </a:xfrm>
          <a:prstGeom prst="rect">
            <a:avLst/>
          </a:prstGeom>
          <a:effectLst>
            <a:softEdge rad="444500"/>
          </a:effectLst>
        </p:spPr>
      </p:pic>
      <p:pic>
        <p:nvPicPr>
          <p:cNvPr id="61" name="Picture 60" descr="A close-up of a person smiling&#10;&#10;Description automatically generated">
            <a:extLst>
              <a:ext uri="{FF2B5EF4-FFF2-40B4-BE49-F238E27FC236}">
                <a16:creationId xmlns:a16="http://schemas.microsoft.com/office/drawing/2014/main" id="{58AC681D-AB4D-6416-E073-323F29658CCA}"/>
              </a:ext>
            </a:extLst>
          </p:cNvPr>
          <p:cNvPicPr>
            <a:picLocks noGrp="1" noRot="1" noChangeAspect="1" noMove="1" noResize="1" noEditPoints="1" noAdjustHandles="1" noChangeArrowheads="1" noChangeShapeType="1" noCrop="1"/>
          </p:cNvPicPr>
          <p:nvPr/>
        </p:nvPicPr>
        <p:blipFill rotWithShape="1">
          <a:blip r:embed="rId8">
            <a:extLst>
              <a:ext uri="{28A0092B-C50C-407E-A947-70E740481C1C}">
                <a14:useLocalDpi xmlns:a14="http://schemas.microsoft.com/office/drawing/2010/main" val="0"/>
              </a:ext>
            </a:extLst>
          </a:blip>
          <a:srcRect l="30257" t="25040" r="32365" b="24892"/>
          <a:stretch/>
        </p:blipFill>
        <p:spPr>
          <a:xfrm>
            <a:off x="982070" y="1451232"/>
            <a:ext cx="1780140" cy="2384485"/>
          </a:xfrm>
          <a:prstGeom prst="rect">
            <a:avLst/>
          </a:prstGeom>
          <a:effectLst>
            <a:softEdge rad="368300"/>
          </a:effectLst>
        </p:spPr>
      </p:pic>
      <p:sp>
        <p:nvSpPr>
          <p:cNvPr id="62" name="Flowchart: Connector 61">
            <a:extLst>
              <a:ext uri="{FF2B5EF4-FFF2-40B4-BE49-F238E27FC236}">
                <a16:creationId xmlns:a16="http://schemas.microsoft.com/office/drawing/2014/main" id="{4D30AC43-8977-1608-E840-CCC26E07A0DC}"/>
              </a:ext>
            </a:extLst>
          </p:cNvPr>
          <p:cNvSpPr>
            <a:spLocks noGrp="1" noRot="1" noMove="1" noResize="1" noEditPoints="1" noAdjustHandles="1" noChangeArrowheads="1" noChangeShapeType="1"/>
          </p:cNvSpPr>
          <p:nvPr/>
        </p:nvSpPr>
        <p:spPr>
          <a:xfrm>
            <a:off x="9918067" y="1824904"/>
            <a:ext cx="1714500" cy="163714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TextBox 2047">
            <a:extLst>
              <a:ext uri="{FF2B5EF4-FFF2-40B4-BE49-F238E27FC236}">
                <a16:creationId xmlns:a16="http://schemas.microsoft.com/office/drawing/2014/main" id="{F9DB3829-BE6E-C34B-BD67-87B0541487A5}"/>
              </a:ext>
            </a:extLst>
          </p:cNvPr>
          <p:cNvSpPr txBox="1">
            <a:spLocks noGrp="1" noRot="1" noMove="1" noResize="1" noEditPoints="1" noAdjustHandles="1" noChangeArrowheads="1" noChangeShapeType="1"/>
          </p:cNvSpPr>
          <p:nvPr/>
        </p:nvSpPr>
        <p:spPr>
          <a:xfrm>
            <a:off x="10031860" y="2525042"/>
            <a:ext cx="1486915" cy="415498"/>
          </a:xfrm>
          <a:prstGeom prst="rect">
            <a:avLst/>
          </a:prstGeom>
          <a:noFill/>
        </p:spPr>
        <p:txBody>
          <a:bodyPr wrap="square" rtlCol="0">
            <a:spAutoFit/>
          </a:bodyPr>
          <a:lstStyle/>
          <a:p>
            <a:pPr algn="ctr"/>
            <a:r>
              <a:rPr lang="en-US" sz="1050" b="1" dirty="0">
                <a:solidFill>
                  <a:schemeClr val="bg1"/>
                </a:solidFill>
              </a:rPr>
              <a:t>Vacant Intern Positions</a:t>
            </a:r>
          </a:p>
        </p:txBody>
      </p:sp>
      <p:pic>
        <p:nvPicPr>
          <p:cNvPr id="10" name="Picture 9" descr="A person wearing a black suit&#10;&#10;Description automatically generated">
            <a:extLst>
              <a:ext uri="{FF2B5EF4-FFF2-40B4-BE49-F238E27FC236}">
                <a16:creationId xmlns:a16="http://schemas.microsoft.com/office/drawing/2014/main" id="{9D4F004B-47BA-ADA6-02CA-4DBA4D2D2085}"/>
              </a:ext>
            </a:extLst>
          </p:cNvPr>
          <p:cNvPicPr>
            <a:picLocks noGrp="1" noRot="1" noChangeAspect="1" noMove="1" noResize="1" noEditPoints="1" noAdjustHandles="1" noChangeArrowheads="1" noChangeShapeType="1" noCrop="1"/>
          </p:cNvPicPr>
          <p:nvPr/>
        </p:nvPicPr>
        <p:blipFill rotWithShape="1">
          <a:blip r:embed="rId9">
            <a:alphaModFix amt="88000"/>
            <a:extLst>
              <a:ext uri="{28A0092B-C50C-407E-A947-70E740481C1C}">
                <a14:useLocalDpi xmlns:a14="http://schemas.microsoft.com/office/drawing/2010/main" val="0"/>
              </a:ext>
            </a:extLst>
          </a:blip>
          <a:srcRect l="28277" t="24176" r="27552" b="24432"/>
          <a:stretch/>
        </p:blipFill>
        <p:spPr>
          <a:xfrm>
            <a:off x="886074" y="4283213"/>
            <a:ext cx="1823518" cy="2121603"/>
          </a:xfrm>
          <a:prstGeom prst="rect">
            <a:avLst/>
          </a:prstGeom>
          <a:ln>
            <a:noFill/>
          </a:ln>
          <a:effectLst>
            <a:softEdge rad="279400"/>
          </a:effectLst>
        </p:spPr>
      </p:pic>
      <p:pic>
        <p:nvPicPr>
          <p:cNvPr id="3" name="Picture 2" descr="A close-up of a person smiling&#10;&#10;Description automatically generated">
            <a:extLst>
              <a:ext uri="{FF2B5EF4-FFF2-40B4-BE49-F238E27FC236}">
                <a16:creationId xmlns:a16="http://schemas.microsoft.com/office/drawing/2014/main" id="{1AF07792-5DC8-171A-FA9E-170BD4F5A20D}"/>
              </a:ext>
            </a:extLst>
          </p:cNvPr>
          <p:cNvPicPr/>
          <p:nvPr/>
        </p:nvPicPr>
        <p:blipFill rotWithShape="1">
          <a:blip r:embed="rId8">
            <a:extLst>
              <a:ext uri="{28A0092B-C50C-407E-A947-70E740481C1C}">
                <a14:useLocalDpi xmlns:a14="http://schemas.microsoft.com/office/drawing/2010/main" val="0"/>
              </a:ext>
            </a:extLst>
          </a:blip>
          <a:srcRect l="30257" t="25040" r="32365" b="24892"/>
          <a:stretch/>
        </p:blipFill>
        <p:spPr>
          <a:xfrm>
            <a:off x="1134470" y="1603632"/>
            <a:ext cx="1780140" cy="2384485"/>
          </a:xfrm>
          <a:prstGeom prst="rect">
            <a:avLst/>
          </a:prstGeom>
          <a:effectLst>
            <a:softEdge rad="368300"/>
          </a:effectLst>
        </p:spPr>
      </p:pic>
    </p:spTree>
    <p:extLst>
      <p:ext uri="{BB962C8B-B14F-4D97-AF65-F5344CB8AC3E}">
        <p14:creationId xmlns:p14="http://schemas.microsoft.com/office/powerpoint/2010/main" val="102891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rcRect b="19"/>
          <a:stretch/>
        </p:blipFill>
        <p:spPr>
          <a:xfrm>
            <a:off x="20" y="1282"/>
            <a:ext cx="12191980" cy="6856718"/>
          </a:xfrm>
          <a:prstGeom prst="rect">
            <a:avLst/>
          </a:prstGeom>
        </p:spPr>
      </p:pic>
      <p:sp>
        <p:nvSpPr>
          <p:cNvPr id="4" name="Title 1">
            <a:extLst>
              <a:ext uri="{FF2B5EF4-FFF2-40B4-BE49-F238E27FC236}">
                <a16:creationId xmlns:a16="http://schemas.microsoft.com/office/drawing/2014/main" id="{99AB3AF3-2BE5-1D41-E7DD-6777E5AA745B}"/>
              </a:ext>
            </a:extLst>
          </p:cNvPr>
          <p:cNvSpPr>
            <a:spLocks noGrp="1"/>
          </p:cNvSpPr>
          <p:nvPr/>
        </p:nvSpPr>
        <p:spPr>
          <a:xfrm>
            <a:off x="877318" y="628108"/>
            <a:ext cx="2697986" cy="68999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3400" b="1"/>
              <a:t>Who Is HFI?</a:t>
            </a:r>
          </a:p>
        </p:txBody>
      </p:sp>
      <p:graphicFrame>
        <p:nvGraphicFramePr>
          <p:cNvPr id="12" name="TextBox 9">
            <a:extLst>
              <a:ext uri="{FF2B5EF4-FFF2-40B4-BE49-F238E27FC236}">
                <a16:creationId xmlns:a16="http://schemas.microsoft.com/office/drawing/2014/main" id="{069FA0B9-3BAF-F5CA-8EDF-7DB6A00559AA}"/>
              </a:ext>
            </a:extLst>
          </p:cNvPr>
          <p:cNvGraphicFramePr/>
          <p:nvPr>
            <p:extLst>
              <p:ext uri="{D42A27DB-BD31-4B8C-83A1-F6EECF244321}">
                <p14:modId xmlns:p14="http://schemas.microsoft.com/office/powerpoint/2010/main" val="3964963297"/>
              </p:ext>
            </p:extLst>
          </p:nvPr>
        </p:nvGraphicFramePr>
        <p:xfrm>
          <a:off x="566282" y="1543133"/>
          <a:ext cx="10890504" cy="48946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073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86176B9-A7B6-FE82-E103-F8323F5A7A10}"/>
              </a:ext>
            </a:extLst>
          </p:cNvPr>
          <p:cNvSpPr txBox="1"/>
          <p:nvPr/>
        </p:nvSpPr>
        <p:spPr>
          <a:xfrm>
            <a:off x="793662" y="386930"/>
            <a:ext cx="10066122" cy="12984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kern="1200" dirty="0">
                <a:solidFill>
                  <a:schemeClr val="tx1"/>
                </a:solidFill>
                <a:latin typeface="+mj-lt"/>
                <a:ea typeface="+mj-ea"/>
                <a:cs typeface="+mj-cs"/>
              </a:rPr>
              <a:t>The Helping Families Initiative): A School/Community Collaboration</a:t>
            </a: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133BD1-2916-C478-6E02-34ED0EF888F9}"/>
              </a:ext>
            </a:extLst>
          </p:cNvPr>
          <p:cNvSpPr txBox="1"/>
          <p:nvPr/>
        </p:nvSpPr>
        <p:spPr>
          <a:xfrm>
            <a:off x="496919" y="2304288"/>
            <a:ext cx="4827640" cy="3934671"/>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700"/>
              <a:t>The Helping Families Initiative (HFI) unites schools, law enforcement, and community efforts to support families. </a:t>
            </a:r>
          </a:p>
          <a:p>
            <a:pPr indent="-228600">
              <a:lnSpc>
                <a:spcPct val="90000"/>
              </a:lnSpc>
              <a:spcAft>
                <a:spcPts val="600"/>
              </a:spcAft>
              <a:buFont typeface="Arial" panose="020B0604020202020204" pitchFamily="34" charset="0"/>
              <a:buChar char="•"/>
            </a:pPr>
            <a:endParaRPr lang="en-US" sz="1700"/>
          </a:p>
          <a:p>
            <a:pPr marL="342900" indent="-228600" fontAlgn="base">
              <a:lnSpc>
                <a:spcPct val="90000"/>
              </a:lnSpc>
              <a:spcAft>
                <a:spcPts val="600"/>
              </a:spcAft>
              <a:buFont typeface="Arial" panose="020B0604020202020204" pitchFamily="34" charset="0"/>
              <a:buChar char="•"/>
            </a:pPr>
            <a:r>
              <a:rPr lang="en-US" sz="1700"/>
              <a:t>HFI aims to prevent crime by helping families function better, improving children's well-being, and enhancing educational outcomes.</a:t>
            </a:r>
          </a:p>
          <a:p>
            <a:pPr marL="342900" indent="-228600" fontAlgn="base">
              <a:lnSpc>
                <a:spcPct val="90000"/>
              </a:lnSpc>
              <a:spcAft>
                <a:spcPts val="600"/>
              </a:spcAft>
              <a:buFont typeface="Arial" panose="020B0604020202020204" pitchFamily="34" charset="0"/>
              <a:buChar char="•"/>
            </a:pPr>
            <a:endParaRPr lang="en-US" sz="1700" b="0" i="0">
              <a:effectLst/>
            </a:endParaRPr>
          </a:p>
          <a:p>
            <a:pPr marL="342900" indent="-228600" fontAlgn="base">
              <a:lnSpc>
                <a:spcPct val="90000"/>
              </a:lnSpc>
              <a:spcAft>
                <a:spcPts val="600"/>
              </a:spcAft>
              <a:buFont typeface="Arial" panose="020B0604020202020204" pitchFamily="34" charset="0"/>
              <a:buChar char="•"/>
            </a:pPr>
            <a:r>
              <a:rPr lang="en-US" sz="1700"/>
              <a:t>The main focus is early intervention for at-risk students to keep them from entering the juvenile or criminal justice system.</a:t>
            </a:r>
          </a:p>
        </p:txBody>
      </p:sp>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5578410" y="2551176"/>
            <a:ext cx="5465111" cy="3211284"/>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97AB1EB-2503-C11D-766F-CBB2262158E2}"/>
              </a:ext>
            </a:extLst>
          </p:cNvPr>
          <p:cNvSpPr txBox="1">
            <a:spLocks noGrp="1" noRot="1" noMove="1" noResize="1" noEditPoints="1" noAdjustHandles="1" noChangeArrowheads="1" noChangeShapeType="1"/>
          </p:cNvSpPr>
          <p:nvPr/>
        </p:nvSpPr>
        <p:spPr>
          <a:xfrm>
            <a:off x="5972068" y="3733570"/>
            <a:ext cx="4763784" cy="830997"/>
          </a:xfrm>
          <a:prstGeom prst="rect">
            <a:avLst/>
          </a:prstGeom>
          <a:noFill/>
        </p:spPr>
        <p:txBody>
          <a:bodyPr wrap="square" rtlCol="0">
            <a:spAutoFit/>
          </a:bodyPr>
          <a:lstStyle/>
          <a:p>
            <a:pPr algn="ctr"/>
            <a:r>
              <a:rPr lang="en-US" sz="2400" dirty="0">
                <a:solidFill>
                  <a:schemeClr val="tx2">
                    <a:lumMod val="50000"/>
                    <a:lumOff val="50000"/>
                  </a:schemeClr>
                </a:solidFill>
              </a:rPr>
              <a:t>“Making Alabama’s Education Laws Benefit Everyone”</a:t>
            </a:r>
          </a:p>
        </p:txBody>
      </p:sp>
    </p:spTree>
    <p:extLst>
      <p:ext uri="{BB962C8B-B14F-4D97-AF65-F5344CB8AC3E}">
        <p14:creationId xmlns:p14="http://schemas.microsoft.com/office/powerpoint/2010/main" val="252398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ChangeAspect="1"/>
          </p:cNvPicPr>
          <p:nvPr/>
        </p:nvPicPr>
        <p:blipFill>
          <a:blip r:embed="rId3"/>
          <a:stretch>
            <a:fillRect/>
          </a:stretch>
        </p:blipFill>
        <p:spPr>
          <a:xfrm>
            <a:off x="0" y="-116136"/>
            <a:ext cx="12193073" cy="6855264"/>
          </a:xfrm>
          <a:prstGeom prst="rect">
            <a:avLst/>
          </a:prstGeom>
        </p:spPr>
      </p:pic>
      <p:pic>
        <p:nvPicPr>
          <p:cNvPr id="5" name="Picture 4">
            <a:extLst>
              <a:ext uri="{FF2B5EF4-FFF2-40B4-BE49-F238E27FC236}">
                <a16:creationId xmlns:a16="http://schemas.microsoft.com/office/drawing/2014/main" id="{9B73CE65-5B06-89D9-C63B-376385663736}"/>
              </a:ext>
            </a:extLst>
          </p:cNvPr>
          <p:cNvPicPr>
            <a:picLocks noChangeAspect="1"/>
          </p:cNvPicPr>
          <p:nvPr/>
        </p:nvPicPr>
        <p:blipFill>
          <a:blip r:embed="rId4"/>
          <a:stretch>
            <a:fillRect/>
          </a:stretch>
        </p:blipFill>
        <p:spPr>
          <a:xfrm>
            <a:off x="255270" y="721634"/>
            <a:ext cx="5885884" cy="5109406"/>
          </a:xfrm>
          <a:prstGeom prst="rect">
            <a:avLst/>
          </a:prstGeom>
        </p:spPr>
      </p:pic>
      <p:pic>
        <p:nvPicPr>
          <p:cNvPr id="7" name="Picture 6">
            <a:extLst>
              <a:ext uri="{FF2B5EF4-FFF2-40B4-BE49-F238E27FC236}">
                <a16:creationId xmlns:a16="http://schemas.microsoft.com/office/drawing/2014/main" id="{91703977-53CE-9C8E-77AF-B8B310747C43}"/>
              </a:ext>
            </a:extLst>
          </p:cNvPr>
          <p:cNvPicPr>
            <a:picLocks noChangeAspect="1"/>
          </p:cNvPicPr>
          <p:nvPr/>
        </p:nvPicPr>
        <p:blipFill>
          <a:blip r:embed="rId5"/>
          <a:stretch>
            <a:fillRect/>
          </a:stretch>
        </p:blipFill>
        <p:spPr>
          <a:xfrm>
            <a:off x="6019800" y="721633"/>
            <a:ext cx="6106865" cy="5109406"/>
          </a:xfrm>
          <a:prstGeom prst="rect">
            <a:avLst/>
          </a:prstGeom>
        </p:spPr>
      </p:pic>
    </p:spTree>
    <p:extLst>
      <p:ext uri="{BB962C8B-B14F-4D97-AF65-F5344CB8AC3E}">
        <p14:creationId xmlns:p14="http://schemas.microsoft.com/office/powerpoint/2010/main" val="244704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9E59A61-D490-05E0-CF47-5DD0FC89DEF1}"/>
              </a:ext>
            </a:extLst>
          </p:cNvPr>
          <p:cNvSpPr txBox="1">
            <a:spLocks noGrp="1" noRot="1" noMove="1" noResize="1" noEditPoints="1" noAdjustHandles="1" noChangeArrowheads="1" noChangeShapeType="1"/>
          </p:cNvSpPr>
          <p:nvPr/>
        </p:nvSpPr>
        <p:spPr>
          <a:xfrm>
            <a:off x="630936" y="639520"/>
            <a:ext cx="3429000" cy="171907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mj-lt"/>
                <a:ea typeface="+mj-ea"/>
                <a:cs typeface="+mj-cs"/>
              </a:rPr>
              <a:t>2023-24 MEASUREABLE OUTCOMES</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AF6BFA-6D4C-2FDC-0E6C-2FAEFFC9B2D4}"/>
              </a:ext>
            </a:extLst>
          </p:cNvPr>
          <p:cNvSpPr txBox="1"/>
          <p:nvPr/>
        </p:nvSpPr>
        <p:spPr>
          <a:xfrm>
            <a:off x="630936" y="2807208"/>
            <a:ext cx="3389376" cy="3713848"/>
          </a:xfrm>
          <a:prstGeom prst="rect">
            <a:avLst/>
          </a:prstGeom>
        </p:spPr>
        <p:txBody>
          <a:bodyPr vert="horz" lIns="91440" tIns="45720" rIns="91440" bIns="45720" rtlCol="0" anchor="t">
            <a:noAutofit/>
          </a:bodyPr>
          <a:lstStyle/>
          <a:p>
            <a:pPr algn="just" fontAlgn="base">
              <a:spcAft>
                <a:spcPts val="600"/>
              </a:spcAft>
            </a:pPr>
            <a:r>
              <a:rPr lang="en-US" dirty="0"/>
              <a:t>Affordable housing is a national crises and limits, affecting millions of people. With rents going up and wages staying the same, many families are finding it hard to afford a safe place to live. It's not just an economic issue but a moral one, demanding immediate action from both the government and private sectors to ensure everyone has access to safe, affordable housing</a:t>
            </a:r>
            <a:endParaRPr lang="en-US" b="0" i="0" dirty="0">
              <a:effectLst/>
            </a:endParaRPr>
          </a:p>
          <a:p>
            <a:pPr algn="just" fontAlgn="base">
              <a:spcAft>
                <a:spcPts val="600"/>
              </a:spcAft>
            </a:pPr>
            <a:endParaRPr lang="en-US" b="0" i="0" dirty="0">
              <a:effectLst/>
            </a:endParaRPr>
          </a:p>
        </p:txBody>
      </p:sp>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ChangeAspect="1"/>
          </p:cNvPicPr>
          <p:nvPr/>
        </p:nvPicPr>
        <p:blipFill>
          <a:blip r:embed="rId3"/>
          <a:stretch>
            <a:fillRect/>
          </a:stretch>
        </p:blipFill>
        <p:spPr>
          <a:xfrm>
            <a:off x="4703214" y="1475874"/>
            <a:ext cx="6903720" cy="3883341"/>
          </a:xfrm>
          <a:prstGeom prst="rect">
            <a:avLst/>
          </a:prstGeom>
        </p:spPr>
      </p:pic>
      <p:sp>
        <p:nvSpPr>
          <p:cNvPr id="2" name="TextBox 1">
            <a:extLst>
              <a:ext uri="{FF2B5EF4-FFF2-40B4-BE49-F238E27FC236}">
                <a16:creationId xmlns:a16="http://schemas.microsoft.com/office/drawing/2014/main" id="{63055DCE-B900-82C7-5284-6EAF8F2041F6}"/>
              </a:ext>
            </a:extLst>
          </p:cNvPr>
          <p:cNvSpPr txBox="1">
            <a:spLocks noGrp="1" noRot="1" noMove="1" noResize="1" noEditPoints="1" noAdjustHandles="1" noChangeArrowheads="1" noChangeShapeType="1"/>
          </p:cNvSpPr>
          <p:nvPr/>
        </p:nvSpPr>
        <p:spPr>
          <a:xfrm>
            <a:off x="5181600" y="2358592"/>
            <a:ext cx="6376416" cy="2292935"/>
          </a:xfrm>
          <a:prstGeom prst="rect">
            <a:avLst/>
          </a:prstGeom>
          <a:noFill/>
        </p:spPr>
        <p:txBody>
          <a:bodyPr wrap="square" rtlCol="0">
            <a:spAutoFit/>
          </a:bodyPr>
          <a:lstStyle/>
          <a:p>
            <a:pPr fontAlgn="base">
              <a:lnSpc>
                <a:spcPct val="90000"/>
              </a:lnSpc>
              <a:spcAft>
                <a:spcPts val="600"/>
              </a:spcAft>
            </a:pPr>
            <a:r>
              <a:rPr lang="en-US" sz="2000" b="0" i="0" u="none" strike="noStrike" dirty="0">
                <a:effectLst/>
              </a:rPr>
              <a:t>HFI provided critical wraparound support services for </a:t>
            </a:r>
            <a:r>
              <a:rPr lang="en-US" sz="2000" b="1" i="0" u="none" strike="noStrike" dirty="0">
                <a:solidFill>
                  <a:srgbClr val="FF0000"/>
                </a:solidFill>
                <a:effectLst/>
                <a:highlight>
                  <a:srgbClr val="FFFF00"/>
                </a:highlight>
              </a:rPr>
              <a:t>2,383 students and their families. </a:t>
            </a:r>
            <a:r>
              <a:rPr lang="en-US" sz="2000" b="0" i="0" dirty="0">
                <a:effectLst/>
                <a:highlight>
                  <a:srgbClr val="FFFF00"/>
                </a:highlight>
              </a:rPr>
              <a:t>​</a:t>
            </a:r>
          </a:p>
          <a:p>
            <a:pPr indent="-228600" fontAlgn="base">
              <a:lnSpc>
                <a:spcPct val="90000"/>
              </a:lnSpc>
              <a:spcAft>
                <a:spcPts val="600"/>
              </a:spcAft>
              <a:buFont typeface="Arial" panose="020B0604020202020204" pitchFamily="34" charset="0"/>
              <a:buChar char="•"/>
            </a:pPr>
            <a:endParaRPr lang="en-US" sz="2000" b="0" i="0" u="none" strike="noStrike" dirty="0">
              <a:effectLst/>
            </a:endParaRPr>
          </a:p>
          <a:p>
            <a:pPr indent="-228600" algn="just" fontAlgn="base">
              <a:lnSpc>
                <a:spcPct val="90000"/>
              </a:lnSpc>
              <a:spcAft>
                <a:spcPts val="600"/>
              </a:spcAft>
              <a:buFont typeface="Arial" panose="020B0604020202020204" pitchFamily="34" charset="0"/>
              <a:buChar char="•"/>
            </a:pPr>
            <a:r>
              <a:rPr lang="en-US" sz="2000" b="0" i="0" u="none" strike="noStrike" dirty="0">
                <a:effectLst/>
              </a:rPr>
              <a:t>Of these,</a:t>
            </a:r>
            <a:r>
              <a:rPr lang="en-US" sz="2000" b="0" i="0" u="none" strike="noStrike" dirty="0">
                <a:effectLst/>
                <a:highlight>
                  <a:srgbClr val="FFFF00"/>
                </a:highlight>
              </a:rPr>
              <a:t> </a:t>
            </a:r>
            <a:r>
              <a:rPr lang="en-US" sz="2000" b="1" dirty="0">
                <a:solidFill>
                  <a:srgbClr val="FF0000"/>
                </a:solidFill>
                <a:highlight>
                  <a:srgbClr val="FFFF00"/>
                </a:highlight>
              </a:rPr>
              <a:t>149</a:t>
            </a:r>
            <a:r>
              <a:rPr lang="en-US" sz="2000" b="0" i="0" u="none" strike="noStrike" dirty="0">
                <a:effectLst/>
                <a:highlight>
                  <a:srgbClr val="FFFF00"/>
                </a:highlight>
              </a:rPr>
              <a:t> </a:t>
            </a:r>
            <a:r>
              <a:rPr lang="en-US" sz="2000" b="0" i="0" u="none" strike="noStrike" dirty="0">
                <a:effectLst/>
              </a:rPr>
              <a:t>were experiencing homelessness. With support from HFI,</a:t>
            </a:r>
            <a:r>
              <a:rPr lang="en-US" sz="2000" b="0" i="0" u="none" strike="noStrike" dirty="0">
                <a:solidFill>
                  <a:srgbClr val="FF0000"/>
                </a:solidFill>
                <a:effectLst/>
                <a:highlight>
                  <a:srgbClr val="FFFF00"/>
                </a:highlight>
              </a:rPr>
              <a:t> </a:t>
            </a:r>
            <a:r>
              <a:rPr lang="en-US" sz="2000" b="1" dirty="0">
                <a:solidFill>
                  <a:srgbClr val="FF0000"/>
                </a:solidFill>
                <a:highlight>
                  <a:srgbClr val="FFFF00"/>
                </a:highlight>
              </a:rPr>
              <a:t>69 </a:t>
            </a:r>
            <a:r>
              <a:rPr lang="en-US" sz="2000" dirty="0"/>
              <a:t>F</a:t>
            </a:r>
            <a:r>
              <a:rPr lang="en-US" sz="2000" i="0" u="none" strike="noStrike" dirty="0">
                <a:effectLst/>
              </a:rPr>
              <a:t>amilies have successfully acquired temporary or permanent housing. </a:t>
            </a:r>
            <a:r>
              <a:rPr lang="en-US" sz="2000" i="0" dirty="0">
                <a:effectLst/>
              </a:rPr>
              <a:t>​</a:t>
            </a:r>
          </a:p>
          <a:p>
            <a:endParaRPr lang="en-US" sz="2000" dirty="0"/>
          </a:p>
        </p:txBody>
      </p:sp>
    </p:spTree>
    <p:extLst>
      <p:ext uri="{BB962C8B-B14F-4D97-AF65-F5344CB8AC3E}">
        <p14:creationId xmlns:p14="http://schemas.microsoft.com/office/powerpoint/2010/main" val="13636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1073" y="-88427"/>
            <a:ext cx="12193073" cy="6946427"/>
          </a:xfrm>
          <a:prstGeom prst="rect">
            <a:avLst/>
          </a:prstGeom>
        </p:spPr>
      </p:pic>
      <p:sp>
        <p:nvSpPr>
          <p:cNvPr id="2" name="Title 1">
            <a:extLst>
              <a:ext uri="{FF2B5EF4-FFF2-40B4-BE49-F238E27FC236}">
                <a16:creationId xmlns:a16="http://schemas.microsoft.com/office/drawing/2014/main" id="{55805B30-28F1-ADCA-E0BC-11B9BBA6385D}"/>
              </a:ext>
            </a:extLst>
          </p:cNvPr>
          <p:cNvSpPr txBox="1">
            <a:spLocks noGrp="1" noRot="1" noMove="1" noResize="1" noEditPoints="1" noAdjustHandles="1" noChangeArrowheads="1" noChangeShapeType="1"/>
          </p:cNvSpPr>
          <p:nvPr/>
        </p:nvSpPr>
        <p:spPr>
          <a:xfrm>
            <a:off x="1939165" y="2087497"/>
            <a:ext cx="8312596" cy="16463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2023-24 </a:t>
            </a:r>
          </a:p>
          <a:p>
            <a:pPr algn="ctr"/>
            <a:r>
              <a:rPr lang="en-US"/>
              <a:t>BCS Attendance Data</a:t>
            </a:r>
            <a:endParaRPr lang="en-US" dirty="0"/>
          </a:p>
        </p:txBody>
      </p:sp>
      <p:pic>
        <p:nvPicPr>
          <p:cNvPr id="3" name="Picture 2">
            <a:extLst>
              <a:ext uri="{FF2B5EF4-FFF2-40B4-BE49-F238E27FC236}">
                <a16:creationId xmlns:a16="http://schemas.microsoft.com/office/drawing/2014/main" id="{3B78AAA6-1C5F-A670-AD5C-0EACE9E6200F}"/>
              </a:ext>
            </a:extLst>
          </p:cNvPr>
          <p:cNvPicPr>
            <a:picLocks noGrp="1" noRo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69208"/>
          <a:stretch/>
        </p:blipFill>
        <p:spPr bwMode="auto">
          <a:xfrm>
            <a:off x="3350814" y="3429000"/>
            <a:ext cx="5489297" cy="90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A9F42-6574-CD4A-E669-F710E87BDD46}"/>
              </a:ext>
            </a:extLst>
          </p:cNvPr>
          <p:cNvPicPr>
            <a:picLocks noChangeAspect="1"/>
          </p:cNvPicPr>
          <p:nvPr/>
        </p:nvPicPr>
        <p:blipFill rotWithShape="1">
          <a:blip r:embed="rId3"/>
          <a:srcRect t="6042" r="21707"/>
          <a:stretch/>
        </p:blipFill>
        <p:spPr>
          <a:xfrm>
            <a:off x="3432073" y="1232853"/>
            <a:ext cx="5327854" cy="5430083"/>
          </a:xfrm>
          <a:prstGeom prst="rect">
            <a:avLst/>
          </a:prstGeom>
        </p:spPr>
      </p:pic>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4"/>
          <a:stretch>
            <a:fillRect/>
          </a:stretch>
        </p:blipFill>
        <p:spPr>
          <a:xfrm>
            <a:off x="0" y="-171555"/>
            <a:ext cx="12193073" cy="7108063"/>
          </a:xfrm>
          <a:prstGeom prst="rect">
            <a:avLst/>
          </a:prstGeom>
        </p:spPr>
      </p:pic>
      <p:sp>
        <p:nvSpPr>
          <p:cNvPr id="4" name="TextBox 3">
            <a:extLst>
              <a:ext uri="{FF2B5EF4-FFF2-40B4-BE49-F238E27FC236}">
                <a16:creationId xmlns:a16="http://schemas.microsoft.com/office/drawing/2014/main" id="{C6B401A4-EB69-2733-C0F9-368D6C915EC9}"/>
              </a:ext>
            </a:extLst>
          </p:cNvPr>
          <p:cNvSpPr txBox="1">
            <a:spLocks/>
          </p:cNvSpPr>
          <p:nvPr/>
        </p:nvSpPr>
        <p:spPr>
          <a:xfrm>
            <a:off x="2318993" y="278746"/>
            <a:ext cx="7890235" cy="954107"/>
          </a:xfrm>
          <a:prstGeom prst="rect">
            <a:avLst/>
          </a:prstGeom>
          <a:noFill/>
        </p:spPr>
        <p:txBody>
          <a:bodyPr wrap="square">
            <a:spAutoFit/>
          </a:bodyPr>
          <a:lstStyle/>
          <a:p>
            <a:pPr algn="ctr"/>
            <a:r>
              <a:rPr lang="en-US" sz="2800" b="1" dirty="0">
                <a:solidFill>
                  <a:srgbClr val="FF0000"/>
                </a:solidFill>
              </a:rPr>
              <a:t>BCS DATA REPORTED</a:t>
            </a:r>
          </a:p>
          <a:p>
            <a:pPr algn="ctr"/>
            <a:r>
              <a:rPr lang="en-US" sz="2800" b="1" dirty="0">
                <a:solidFill>
                  <a:srgbClr val="00B0F0"/>
                </a:solidFill>
              </a:rPr>
              <a:t>ALL ABSCENCES LISTED IN POWERSCHOOL</a:t>
            </a:r>
          </a:p>
        </p:txBody>
      </p:sp>
    </p:spTree>
    <p:extLst>
      <p:ext uri="{BB962C8B-B14F-4D97-AF65-F5344CB8AC3E}">
        <p14:creationId xmlns:p14="http://schemas.microsoft.com/office/powerpoint/2010/main" val="1057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close up of a logo&#10;&#10;Description generated with very high confidence">
            <a:extLst>
              <a:ext uri="{FF2B5EF4-FFF2-40B4-BE49-F238E27FC236}">
                <a16:creationId xmlns:a16="http://schemas.microsoft.com/office/drawing/2014/main" id="{F944BCF6-5BB0-4871-8299-F808D2B2DD27}"/>
              </a:ext>
            </a:extLst>
          </p:cNvPr>
          <p:cNvPicPr>
            <a:picLocks noGrp="1" noRot="1" noChangeAspect="1" noMove="1" noResize="1" noEditPoints="1" noAdjustHandles="1" noChangeArrowheads="1" noChangeShapeType="1" noCrop="1"/>
          </p:cNvPicPr>
          <p:nvPr/>
        </p:nvPicPr>
        <p:blipFill>
          <a:blip r:embed="rId3"/>
          <a:stretch>
            <a:fillRect/>
          </a:stretch>
        </p:blipFill>
        <p:spPr>
          <a:xfrm>
            <a:off x="0" y="-69956"/>
            <a:ext cx="12193073" cy="6927955"/>
          </a:xfrm>
          <a:prstGeom prst="rect">
            <a:avLst/>
          </a:prstGeom>
        </p:spPr>
      </p:pic>
      <p:graphicFrame>
        <p:nvGraphicFramePr>
          <p:cNvPr id="4" name="Chart 3">
            <a:extLst>
              <a:ext uri="{FF2B5EF4-FFF2-40B4-BE49-F238E27FC236}">
                <a16:creationId xmlns:a16="http://schemas.microsoft.com/office/drawing/2014/main" id="{7CAF6BDC-0FFB-DF62-F075-1EB2B874A817}"/>
              </a:ext>
            </a:extLst>
          </p:cNvPr>
          <p:cNvGraphicFramePr>
            <a:graphicFrameLocks noGrp="1" noDrilldown="1" noMove="1" noResize="1"/>
          </p:cNvGraphicFramePr>
          <p:nvPr>
            <p:extLst>
              <p:ext uri="{D42A27DB-BD31-4B8C-83A1-F6EECF244321}">
                <p14:modId xmlns:p14="http://schemas.microsoft.com/office/powerpoint/2010/main" val="38541753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360762E-534B-0C4E-79F2-68583535AED3}"/>
              </a:ext>
            </a:extLst>
          </p:cNvPr>
          <p:cNvSpPr txBox="1">
            <a:spLocks noGrp="1" noRot="1" noMove="1" noResize="1" noEditPoints="1" noAdjustHandles="1" noChangeArrowheads="1" noChangeShapeType="1"/>
          </p:cNvSpPr>
          <p:nvPr/>
        </p:nvSpPr>
        <p:spPr>
          <a:xfrm>
            <a:off x="10275455" y="2536447"/>
            <a:ext cx="1477817" cy="892552"/>
          </a:xfrm>
          <a:prstGeom prst="rect">
            <a:avLst/>
          </a:prstGeom>
          <a:noFill/>
        </p:spPr>
        <p:txBody>
          <a:bodyPr wrap="square">
            <a:spAutoFit/>
          </a:bodyPr>
          <a:lstStyle/>
          <a:p>
            <a:pPr algn="ctr"/>
            <a:r>
              <a:rPr lang="en-US" sz="1600" b="1" dirty="0">
                <a:solidFill>
                  <a:schemeClr val="tx2">
                    <a:lumMod val="50000"/>
                    <a:lumOff val="50000"/>
                  </a:schemeClr>
                </a:solidFill>
              </a:rPr>
              <a:t># IDENTIFIED BY HFI</a:t>
            </a:r>
          </a:p>
          <a:p>
            <a:pPr algn="ctr"/>
            <a:r>
              <a:rPr lang="en-US" sz="2000" b="1" dirty="0">
                <a:solidFill>
                  <a:schemeClr val="tx2">
                    <a:lumMod val="50000"/>
                    <a:lumOff val="50000"/>
                  </a:schemeClr>
                </a:solidFill>
              </a:rPr>
              <a:t>68</a:t>
            </a:r>
          </a:p>
        </p:txBody>
      </p:sp>
      <p:sp>
        <p:nvSpPr>
          <p:cNvPr id="7" name="TextBox 6">
            <a:extLst>
              <a:ext uri="{FF2B5EF4-FFF2-40B4-BE49-F238E27FC236}">
                <a16:creationId xmlns:a16="http://schemas.microsoft.com/office/drawing/2014/main" id="{BDA86496-0546-22EE-B097-3B850D12A6FC}"/>
              </a:ext>
            </a:extLst>
          </p:cNvPr>
          <p:cNvSpPr txBox="1">
            <a:spLocks noGrp="1" noRot="1" noMove="1" noResize="1" noEditPoints="1" noAdjustHandles="1" noChangeArrowheads="1" noChangeShapeType="1"/>
          </p:cNvSpPr>
          <p:nvPr/>
        </p:nvSpPr>
        <p:spPr>
          <a:xfrm>
            <a:off x="438728" y="2361230"/>
            <a:ext cx="1477817" cy="1446550"/>
          </a:xfrm>
          <a:prstGeom prst="rect">
            <a:avLst/>
          </a:prstGeom>
          <a:noFill/>
        </p:spPr>
        <p:txBody>
          <a:bodyPr wrap="square">
            <a:spAutoFit/>
          </a:bodyPr>
          <a:lstStyle/>
          <a:p>
            <a:pPr algn="ctr"/>
            <a:r>
              <a:rPr lang="en-US" sz="1600" b="1" dirty="0"/>
              <a:t>23-24</a:t>
            </a:r>
          </a:p>
          <a:p>
            <a:pPr algn="ctr"/>
            <a:r>
              <a:rPr lang="en-US" sz="1600" b="1" dirty="0"/>
              <a:t># REPORTED BY SCHOOLS</a:t>
            </a:r>
            <a:endParaRPr lang="en-US" sz="1600" b="1" dirty="0">
              <a:solidFill>
                <a:srgbClr val="FF0000"/>
              </a:solidFill>
            </a:endParaRPr>
          </a:p>
          <a:p>
            <a:pPr algn="ctr"/>
            <a:r>
              <a:rPr lang="en-US" sz="2000" b="1" dirty="0">
                <a:solidFill>
                  <a:srgbClr val="FF0000"/>
                </a:solidFill>
              </a:rPr>
              <a:t>81</a:t>
            </a:r>
          </a:p>
          <a:p>
            <a:pPr algn="ctr"/>
            <a:endParaRPr lang="en-US" sz="2000" b="1" dirty="0">
              <a:solidFill>
                <a:srgbClr val="FF0000"/>
              </a:solidFill>
            </a:endParaRPr>
          </a:p>
        </p:txBody>
      </p:sp>
    </p:spTree>
    <p:extLst>
      <p:ext uri="{BB962C8B-B14F-4D97-AF65-F5344CB8AC3E}">
        <p14:creationId xmlns:p14="http://schemas.microsoft.com/office/powerpoint/2010/main" val="1452202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3647</TotalTime>
  <Words>1216</Words>
  <Application>Microsoft Macintosh PowerPoint</Application>
  <PresentationFormat>Widescreen</PresentationFormat>
  <Paragraphs>115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aktiv-grotesk</vt:lpstr>
      <vt:lpstr>Aptos</vt:lpstr>
      <vt:lpstr>Aptos Display</vt:lpstr>
      <vt:lpstr>Arial</vt:lpstr>
      <vt:lpstr>Calibri</vt:lpstr>
      <vt:lpstr>open-sans</vt:lpstr>
      <vt:lpstr>SourceSansPro</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Tina</dc:creator>
  <cp:lastModifiedBy>Shelly Mize</cp:lastModifiedBy>
  <cp:revision>34</cp:revision>
  <cp:lastPrinted>2024-08-27T00:42:35Z</cp:lastPrinted>
  <dcterms:created xsi:type="dcterms:W3CDTF">2024-08-19T14:09:40Z</dcterms:created>
  <dcterms:modified xsi:type="dcterms:W3CDTF">2024-09-09T22:46:15Z</dcterms:modified>
</cp:coreProperties>
</file>