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92" r:id="rId5"/>
    <p:sldId id="276" r:id="rId6"/>
    <p:sldId id="328" r:id="rId7"/>
    <p:sldId id="298" r:id="rId8"/>
    <p:sldId id="312" r:id="rId9"/>
    <p:sldId id="322" r:id="rId10"/>
    <p:sldId id="320" r:id="rId11"/>
    <p:sldId id="313" r:id="rId12"/>
    <p:sldId id="326" r:id="rId13"/>
    <p:sldId id="325" r:id="rId14"/>
    <p:sldId id="321" r:id="rId15"/>
    <p:sldId id="324" r:id="rId16"/>
    <p:sldId id="332" r:id="rId17"/>
    <p:sldId id="330" r:id="rId18"/>
    <p:sldId id="340" r:id="rId19"/>
    <p:sldId id="339" r:id="rId20"/>
    <p:sldId id="256" r:id="rId21"/>
    <p:sldId id="258" r:id="rId22"/>
    <p:sldId id="259" r:id="rId23"/>
    <p:sldId id="260" r:id="rId24"/>
    <p:sldId id="262" r:id="rId25"/>
    <p:sldId id="343" r:id="rId26"/>
    <p:sldId id="342" r:id="rId27"/>
    <p:sldId id="261" r:id="rId28"/>
    <p:sldId id="341" r:id="rId29"/>
    <p:sldId id="344" r:id="rId30"/>
    <p:sldId id="263" r:id="rId31"/>
    <p:sldId id="270" r:id="rId32"/>
    <p:sldId id="264" r:id="rId33"/>
    <p:sldId id="265" r:id="rId34"/>
    <p:sldId id="266" r:id="rId35"/>
    <p:sldId id="267" r:id="rId36"/>
    <p:sldId id="268" r:id="rId37"/>
    <p:sldId id="331" r:id="rId38"/>
    <p:sldId id="334" r:id="rId39"/>
    <p:sldId id="335" r:id="rId40"/>
    <p:sldId id="337" r:id="rId41"/>
    <p:sldId id="338" r:id="rId42"/>
    <p:sldId id="323" r:id="rId43"/>
    <p:sldId id="327" r:id="rId44"/>
    <p:sldId id="302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EB239-CF4B-47BD-BC96-F6CCE6D09559}" v="649" dt="2025-08-22T02:29:09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84900" autoAdjust="0"/>
  </p:normalViewPr>
  <p:slideViewPr>
    <p:cSldViewPr snapToGrid="0" showGuides="1">
      <p:cViewPr varScale="1">
        <p:scale>
          <a:sx n="70" d="100"/>
          <a:sy n="70" d="100"/>
        </p:scale>
        <p:origin x="686" y="48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4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4860"/>
    </p:cViewPr>
  </p:sorterViewPr>
  <p:notesViewPr>
    <p:cSldViewPr snapToGrid="0">
      <p:cViewPr varScale="1">
        <p:scale>
          <a:sx n="122" d="100"/>
          <a:sy n="122" d="100"/>
        </p:scale>
        <p:origin x="60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0C3B-E28A-4854-8EDA-E7F8F6F6FFEF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05BD-6D6F-49DB-9DE4-D4A6452D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91698-83B3-9B97-E3EA-28E906BF6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F874A-CD45-C2D0-2DF7-577E7FB5B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3F735-2472-B956-3937-7430286BE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0FBE3-761C-B0CF-064B-1064C7D89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8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3E6BB-6716-D259-0345-280AE37DC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32767-8C79-382F-8B4D-20F19D684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B6B74-928C-3F06-F424-61BA1828F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410A4-C362-1443-3D5F-8BF5C841E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62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31B83-4F7C-A3E7-B59D-2B01B7054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A804A-0F0C-4DEB-8C5B-799F62507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5D1EA4-A556-B80F-8B33-D81D5070A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F218-016E-4DB6-719D-AB72613A6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6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DB834-E1B6-8BF5-16D2-B0241D2B1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DCB3D-C134-122C-A807-DBAF99307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760EBF-F1FE-932F-B485-EA26C9012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9E912-A821-9D18-1A15-B204FF75E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88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F4E1F-C710-743B-D403-C380186D3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7E982-B12A-FB24-DEFD-C19CA9EAD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2CC52-67E3-0E9F-D0F8-2A3EDF68E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A2F3-6F35-065A-090A-9624A68AA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20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2C300-1E6F-EFB6-9678-10009A722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A85DE-F013-6C21-F3C6-56A0923A9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DBF69-7F2A-A6A6-D6E9-76326D66D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684A-E570-8D3A-4CD8-4E2555462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2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3196F-45A4-478F-262D-B7B0027C8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402AE-5CFC-197A-E4DE-1AA14BCD4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3F481-F319-BB82-5484-3924D3245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6140-8731-FB6B-0990-B546371C6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89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831" y="4001336"/>
            <a:ext cx="3006632" cy="1606885"/>
          </a:xfrm>
        </p:spPr>
        <p:txBody>
          <a:bodyPr/>
          <a:lstStyle/>
          <a:p>
            <a:r>
              <a:rPr lang="en-US" altLang="zh-CN" sz="2000" dirty="0"/>
              <a:t>A collaborative initiative to simplify the substance use treatment process and remove barriers to recovery</a:t>
            </a:r>
            <a:endParaRPr lang="en-U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09980" y="-857116"/>
            <a:ext cx="1570612" cy="760288"/>
          </a:xfrm>
        </p:spPr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2" name="AutoShape 8" descr="UAB Medicine Logo">
            <a:extLst>
              <a:ext uri="{FF2B5EF4-FFF2-40B4-BE49-F238E27FC236}">
                <a16:creationId xmlns:a16="http://schemas.microsoft.com/office/drawing/2014/main" id="{23111332-A140-98AC-5244-280C8984BB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948" y="3276599"/>
            <a:ext cx="10113254" cy="369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8351" y="61404"/>
            <a:ext cx="1595127" cy="173022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2196" y="480028"/>
            <a:ext cx="1857709" cy="205408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25000"/>
                <a:lumOff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/>
          <a:srcRect l="6522" r="6522"/>
          <a:stretch/>
        </p:blipFill>
        <p:spPr>
          <a:xfrm>
            <a:off x="4788381" y="-432839"/>
            <a:ext cx="5993639" cy="7005655"/>
          </a:xfrm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E5F8B-1958-5DAA-A9C4-6F647327E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8E5B3-A50A-15A3-C473-772E6ECAA9D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pic>
        <p:nvPicPr>
          <p:cNvPr id="3" name="Picture 2" descr="A bar graph with blue and white bars&#10;&#10;Description automatically generated">
            <a:extLst>
              <a:ext uri="{FF2B5EF4-FFF2-40B4-BE49-F238E27FC236}">
                <a16:creationId xmlns:a16="http://schemas.microsoft.com/office/drawing/2014/main" id="{9947E148-A575-21AC-4176-A3DD898E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F3942-C5AC-B621-4B37-F551BCB7D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89225-C472-E762-DD04-0505FCD3729B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pic>
        <p:nvPicPr>
          <p:cNvPr id="3" name="Picture 2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AEF9D2F2-D1A0-E060-F899-60A1F5EA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9C8EC-3C12-DFD2-E816-E349995B7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8500-DBD4-8D7D-178C-BD041574C99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pic>
        <p:nvPicPr>
          <p:cNvPr id="3" name="Picture 2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5A779A6A-DB92-0488-6175-76D0F6D8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9076F-5998-D920-8585-97E33DF1A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8D2338-F4DE-A9C6-8B79-FF2778C00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4B23A65C-B427-C0F8-41C0-64DEEBDECB1A}"/>
              </a:ext>
            </a:extLst>
          </p:cNvPr>
          <p:cNvSpPr txBox="1">
            <a:spLocks/>
          </p:cNvSpPr>
          <p:nvPr/>
        </p:nvSpPr>
        <p:spPr>
          <a:xfrm>
            <a:off x="6938722" y="640359"/>
            <a:ext cx="4681708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Harm Reduction is…</a:t>
            </a:r>
            <a:endParaRPr lang="en-US" sz="48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8D967D6-0977-E458-4C65-774066923D15}"/>
              </a:ext>
            </a:extLst>
          </p:cNvPr>
          <p:cNvSpPr txBox="1">
            <a:spLocks/>
          </p:cNvSpPr>
          <p:nvPr/>
        </p:nvSpPr>
        <p:spPr>
          <a:xfrm>
            <a:off x="6828828" y="1704238"/>
            <a:ext cx="4527812" cy="307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800" dirty="0">
              <a:sym typeface="Raleway"/>
            </a:endParaRPr>
          </a:p>
          <a:p>
            <a:pPr marL="457200" lvl="0" indent="-342900">
              <a:spcBef>
                <a:spcPts val="0"/>
              </a:spcBef>
              <a:buSzPts val="1800"/>
              <a:buFont typeface="Calibri" panose="020F0502020204030204" pitchFamily="34" charset="0"/>
              <a:buChar char="●"/>
            </a:pPr>
            <a:r>
              <a:rPr lang="en-US" sz="1800" dirty="0"/>
              <a:t>Harm Reduction is a wide-reaching concept that seeks to enhance the wellbeing of individuals and communities </a:t>
            </a:r>
          </a:p>
          <a:p>
            <a:pPr marL="114300" lvl="0">
              <a:spcBef>
                <a:spcPts val="0"/>
              </a:spcBef>
              <a:buSzPts val="1800"/>
            </a:pPr>
            <a:endParaRPr lang="en-US" sz="1800" dirty="0"/>
          </a:p>
          <a:p>
            <a:pPr marL="457200" lvl="0" indent="-342900">
              <a:spcBef>
                <a:spcPts val="0"/>
              </a:spcBef>
              <a:buSzPts val="1800"/>
              <a:buFont typeface="Calibri" panose="020F0502020204030204" pitchFamily="34" charset="0"/>
              <a:buChar char="●"/>
            </a:pPr>
            <a:r>
              <a:rPr lang="en-US" sz="1800" dirty="0"/>
              <a:t>It addresses many facets of life including housing, employment, recovery relapse prevention and substance use at any level</a:t>
            </a:r>
            <a:endParaRPr lang="en-US" dirty="0"/>
          </a:p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D3C9D3-4DFE-D6B9-50F4-118CC4A28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62917F-C713-4890-1E62-D6134E13C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0896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05CB9509-C350-4713-6336-9E33E9AEC82D}"/>
              </a:ext>
            </a:extLst>
          </p:cNvPr>
          <p:cNvSpPr txBox="1">
            <a:spLocks/>
          </p:cNvSpPr>
          <p:nvPr/>
        </p:nvSpPr>
        <p:spPr>
          <a:xfrm>
            <a:off x="6828828" y="4292788"/>
            <a:ext cx="4967199" cy="307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800" dirty="0">
              <a:sym typeface="Raleway"/>
            </a:endParaRPr>
          </a:p>
          <a:p>
            <a:pPr marL="457200" lvl="0" indent="-342900">
              <a:spcBef>
                <a:spcPts val="0"/>
              </a:spcBef>
              <a:buSzPts val="1800"/>
              <a:buFont typeface="Calibri" panose="020F0502020204030204" pitchFamily="34" charset="0"/>
              <a:buChar char="●"/>
            </a:pPr>
            <a:r>
              <a:rPr lang="en-US" sz="2800" b="1" dirty="0"/>
              <a:t>Harm Reduction is a public health approach</a:t>
            </a:r>
          </a:p>
          <a:p>
            <a:endParaRPr lang="en-US" sz="2800" dirty="0"/>
          </a:p>
        </p:txBody>
      </p:sp>
      <p:pic>
        <p:nvPicPr>
          <p:cNvPr id="11" name="Picture 10" descr="A poster of various medical items&#10;&#10;AI-generated content may be incorrect.">
            <a:extLst>
              <a:ext uri="{FF2B5EF4-FFF2-40B4-BE49-F238E27FC236}">
                <a16:creationId xmlns:a16="http://schemas.microsoft.com/office/drawing/2014/main" id="{62C13383-F290-9B56-4B46-B7CAD941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86" y="-366002"/>
            <a:ext cx="7344394" cy="8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BC219-8DC5-2B72-F8B7-1DA84FA7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989829B-ACBB-FE47-8DC6-5B25CA21F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3293AA-4995-E195-658C-E6C9495A1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3282500-C162-2B1C-D6F5-5F3CDDA8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0896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BE023-58EE-AA88-E00A-AAE3EE64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8" y="506873"/>
            <a:ext cx="9992172" cy="56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5595A-4640-5BF1-AEB0-FBF29DE6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B29926-903B-919A-4080-49716B493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70D406-607D-54CC-F07B-D5A8F1524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3C5D0B-A63E-6F3F-443F-BA2564C4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9378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CE744-1975-270C-840E-AE940C18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7" y="61912"/>
            <a:ext cx="11105148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44641-08CC-6680-502F-C2438B65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1033CA6-30CA-0B0F-8A52-2448DB61B6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0079" y="1983226"/>
            <a:ext cx="4913522" cy="809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Good Samaritan Law for Naloxone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Establishment of CRSS certification (ADMH) and development of peer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Increase of M.A.T. utilization by treatment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Elimination of the X-waiver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Fentanyl Test Strip removed from drug paraphernalia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FDA approval of Naloxone – Narcan OTC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C94F62-F6FE-2CCC-0113-C4DB37F80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E8A40557-ACC4-52BA-DA61-536A27E7E654}"/>
              </a:ext>
            </a:extLst>
          </p:cNvPr>
          <p:cNvSpPr txBox="1">
            <a:spLocks/>
          </p:cNvSpPr>
          <p:nvPr/>
        </p:nvSpPr>
        <p:spPr>
          <a:xfrm>
            <a:off x="850725" y="641070"/>
            <a:ext cx="4913522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HR developments in AL along the way…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E571B26-0B88-212F-C1E9-F44440FD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4F66D7-8180-09DC-78D9-C250D3CC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9378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0A090-3A27-7176-DC34-D49F453B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79" y="641070"/>
            <a:ext cx="4118529" cy="53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15280" y="1307519"/>
            <a:ext cx="3990920" cy="39909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57B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779" y="3545888"/>
            <a:ext cx="5410200" cy="1156249"/>
            <a:chOff x="0" y="0"/>
            <a:chExt cx="1631745" cy="3487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745" cy="348731"/>
            </a:xfrm>
            <a:custGeom>
              <a:avLst/>
              <a:gdLst/>
              <a:ahLst/>
              <a:cxnLst/>
              <a:rect l="l" t="t" r="r" b="b"/>
              <a:pathLst>
                <a:path w="1631745" h="348731">
                  <a:moveTo>
                    <a:pt x="63917" y="0"/>
                  </a:moveTo>
                  <a:lnTo>
                    <a:pt x="1567828" y="0"/>
                  </a:lnTo>
                  <a:cubicBezTo>
                    <a:pt x="1603128" y="0"/>
                    <a:pt x="1631745" y="28617"/>
                    <a:pt x="1631745" y="63917"/>
                  </a:cubicBezTo>
                  <a:lnTo>
                    <a:pt x="1631745" y="284814"/>
                  </a:lnTo>
                  <a:cubicBezTo>
                    <a:pt x="1631745" y="301766"/>
                    <a:pt x="1625011" y="318023"/>
                    <a:pt x="1613024" y="330010"/>
                  </a:cubicBezTo>
                  <a:cubicBezTo>
                    <a:pt x="1601037" y="341997"/>
                    <a:pt x="1584780" y="348731"/>
                    <a:pt x="1567828" y="348731"/>
                  </a:cubicBezTo>
                  <a:lnTo>
                    <a:pt x="63917" y="348731"/>
                  </a:lnTo>
                  <a:cubicBezTo>
                    <a:pt x="28617" y="348731"/>
                    <a:pt x="0" y="320114"/>
                    <a:pt x="0" y="284814"/>
                  </a:cubicBezTo>
                  <a:lnTo>
                    <a:pt x="0" y="63917"/>
                  </a:lnTo>
                  <a:cubicBezTo>
                    <a:pt x="0" y="28617"/>
                    <a:pt x="28617" y="0"/>
                    <a:pt x="63917" y="0"/>
                  </a:cubicBezTo>
                  <a:close/>
                </a:path>
              </a:pathLst>
            </a:custGeom>
            <a:solidFill>
              <a:srgbClr val="FD921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1745" cy="3868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 rot="-2700000">
            <a:off x="4802396" y="-2220615"/>
            <a:ext cx="3242793" cy="3426993"/>
          </a:xfrm>
          <a:custGeom>
            <a:avLst/>
            <a:gdLst/>
            <a:ahLst/>
            <a:cxnLst/>
            <a:rect l="l" t="t" r="r" b="b"/>
            <a:pathLst>
              <a:path w="4864189" h="5140490">
                <a:moveTo>
                  <a:pt x="0" y="0"/>
                </a:moveTo>
                <a:lnTo>
                  <a:pt x="4864189" y="0"/>
                </a:lnTo>
                <a:lnTo>
                  <a:pt x="4864189" y="5140490"/>
                </a:lnTo>
                <a:lnTo>
                  <a:pt x="0" y="5140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 rot="-10246755">
            <a:off x="6666370" y="5261280"/>
            <a:ext cx="3242793" cy="3426993"/>
          </a:xfrm>
          <a:custGeom>
            <a:avLst/>
            <a:gdLst/>
            <a:ahLst/>
            <a:cxnLst/>
            <a:rect l="l" t="t" r="r" b="b"/>
            <a:pathLst>
              <a:path w="4864189" h="5140490">
                <a:moveTo>
                  <a:pt x="0" y="0"/>
                </a:moveTo>
                <a:lnTo>
                  <a:pt x="4864189" y="0"/>
                </a:lnTo>
                <a:lnTo>
                  <a:pt x="4864189" y="5140490"/>
                </a:lnTo>
                <a:lnTo>
                  <a:pt x="0" y="5140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7515280" y="1472985"/>
            <a:ext cx="4276429" cy="4276429"/>
          </a:xfrm>
          <a:custGeom>
            <a:avLst/>
            <a:gdLst/>
            <a:ahLst/>
            <a:cxnLst/>
            <a:rect l="l" t="t" r="r" b="b"/>
            <a:pathLst>
              <a:path w="6414643" h="6414643">
                <a:moveTo>
                  <a:pt x="0" y="0"/>
                </a:moveTo>
                <a:lnTo>
                  <a:pt x="6414643" y="0"/>
                </a:lnTo>
                <a:lnTo>
                  <a:pt x="6414643" y="6414643"/>
                </a:lnTo>
                <a:lnTo>
                  <a:pt x="0" y="64146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1" name="TextBox 11"/>
          <p:cNvSpPr txBox="1"/>
          <p:nvPr/>
        </p:nvSpPr>
        <p:spPr>
          <a:xfrm>
            <a:off x="1491780" y="1644191"/>
            <a:ext cx="5737991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</a:pPr>
            <a:r>
              <a:rPr lang="en-US" sz="626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need help. Now what?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6053" y="3751327"/>
            <a:ext cx="4561655" cy="71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357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System navigation &amp; overcoming barriers to recovery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4345" y="5019638"/>
            <a:ext cx="4561655" cy="86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2"/>
              </a:lnSpc>
            </a:pPr>
            <a:r>
              <a:rPr lang="en-US" sz="1824" b="1">
                <a:solidFill>
                  <a:srgbClr val="5757B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John Bayles</a:t>
            </a:r>
          </a:p>
          <a:p>
            <a:pPr>
              <a:lnSpc>
                <a:spcPts val="2262"/>
              </a:lnSpc>
            </a:pPr>
            <a:r>
              <a:rPr lang="en-US" sz="1824">
                <a:solidFill>
                  <a:srgbClr val="5757B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 Director, Recovery Resource Center, a program of Crisis Center Inc.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7833" y="1548359"/>
            <a:ext cx="7554025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2"/>
              </a:lnSpc>
            </a:pPr>
            <a:r>
              <a:rPr lang="en-US" sz="486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My pathway</a:t>
            </a:r>
          </a:p>
          <a:p>
            <a:pPr>
              <a:lnSpc>
                <a:spcPts val="4440"/>
              </a:lnSpc>
            </a:pPr>
            <a:r>
              <a:rPr lang="en-US" sz="4000" dirty="0">
                <a:solidFill>
                  <a:srgbClr val="FD8522"/>
                </a:solidFill>
                <a:latin typeface="Roboto"/>
                <a:ea typeface="Roboto"/>
                <a:cs typeface="Roboto"/>
                <a:sym typeface="Roboto"/>
              </a:rPr>
              <a:t>(not everyone else’s)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89812" y="2994845"/>
            <a:ext cx="4307385" cy="771871"/>
            <a:chOff x="-3169" y="-38100"/>
            <a:chExt cx="1701683" cy="304936"/>
          </a:xfrm>
        </p:grpSpPr>
        <p:sp>
          <p:nvSpPr>
            <p:cNvPr id="4" name="Freeform 4"/>
            <p:cNvSpPr/>
            <p:nvPr/>
          </p:nvSpPr>
          <p:spPr>
            <a:xfrm>
              <a:off x="-3169" y="-19050"/>
              <a:ext cx="1698514" cy="266836"/>
            </a:xfrm>
            <a:custGeom>
              <a:avLst/>
              <a:gdLst/>
              <a:ahLst/>
              <a:cxnLst/>
              <a:rect l="l" t="t" r="r" b="b"/>
              <a:pathLst>
                <a:path w="1698514" h="266836">
                  <a:moveTo>
                    <a:pt x="80432" y="0"/>
                  </a:moveTo>
                  <a:lnTo>
                    <a:pt x="1618082" y="0"/>
                  </a:lnTo>
                  <a:cubicBezTo>
                    <a:pt x="1662503" y="0"/>
                    <a:pt x="1698514" y="36011"/>
                    <a:pt x="1698514" y="80432"/>
                  </a:cubicBezTo>
                  <a:lnTo>
                    <a:pt x="1698514" y="186405"/>
                  </a:lnTo>
                  <a:cubicBezTo>
                    <a:pt x="1698514" y="230826"/>
                    <a:pt x="1662503" y="266836"/>
                    <a:pt x="1618082" y="266836"/>
                  </a:cubicBezTo>
                  <a:lnTo>
                    <a:pt x="80432" y="266836"/>
                  </a:lnTo>
                  <a:cubicBezTo>
                    <a:pt x="36011" y="266836"/>
                    <a:pt x="0" y="230826"/>
                    <a:pt x="0" y="186405"/>
                  </a:cubicBezTo>
                  <a:lnTo>
                    <a:pt x="0" y="80432"/>
                  </a:lnTo>
                  <a:cubicBezTo>
                    <a:pt x="0" y="36011"/>
                    <a:pt x="36011" y="0"/>
                    <a:pt x="80432" y="0"/>
                  </a:cubicBezTo>
                  <a:close/>
                </a:path>
              </a:pathLst>
            </a:custGeom>
            <a:solidFill>
              <a:srgbClr val="00558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98514" cy="3049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r>
                <a:rPr lang="en-US" sz="1333" dirty="0">
                  <a:solidFill>
                    <a:srgbClr val="FFFFFF"/>
                  </a:solidFill>
                  <a:latin typeface="Glacial Indifference" panose="020B0604020202020204" charset="0"/>
                  <a:ea typeface="Canva Sans"/>
                  <a:cs typeface="Canva Sans"/>
                  <a:sym typeface="Canva Sans"/>
                </a:rPr>
                <a:t>STARTS, STOPS / NOT A STRAIGHT LINE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10375283">
            <a:off x="5177663" y="321865"/>
            <a:ext cx="6355671" cy="3684764"/>
          </a:xfrm>
          <a:custGeom>
            <a:avLst/>
            <a:gdLst/>
            <a:ahLst/>
            <a:cxnLst/>
            <a:rect l="l" t="t" r="r" b="b"/>
            <a:pathLst>
              <a:path w="9533507" h="5527146">
                <a:moveTo>
                  <a:pt x="0" y="0"/>
                </a:moveTo>
                <a:lnTo>
                  <a:pt x="9533507" y="0"/>
                </a:lnTo>
                <a:lnTo>
                  <a:pt x="9533507" y="5527146"/>
                </a:lnTo>
                <a:lnTo>
                  <a:pt x="0" y="5527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6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036703" y="4039765"/>
            <a:ext cx="6447744" cy="1826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7429" lvl="1" indent="-208714">
              <a:lnSpc>
                <a:spcPts val="2397"/>
              </a:lnSpc>
              <a:buFont typeface="Arial"/>
              <a:buChar char="•"/>
            </a:pPr>
            <a:r>
              <a:rPr lang="en-US" sz="1933" dirty="0">
                <a:solidFill>
                  <a:srgbClr val="5757B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Introduction to 12 steps (consequence of legal issues)</a:t>
            </a:r>
          </a:p>
          <a:p>
            <a:pPr marL="417429" lvl="1" indent="-208714">
              <a:lnSpc>
                <a:spcPts val="2397"/>
              </a:lnSpc>
              <a:buFont typeface="Arial"/>
              <a:buChar char="•"/>
            </a:pPr>
            <a:r>
              <a:rPr lang="en-US" sz="1933" dirty="0">
                <a:solidFill>
                  <a:srgbClr val="5757B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Outpatient SUD treatment</a:t>
            </a:r>
          </a:p>
          <a:p>
            <a:pPr marL="417429" lvl="1" indent="-208714">
              <a:lnSpc>
                <a:spcPts val="2397"/>
              </a:lnSpc>
              <a:buFont typeface="Arial"/>
              <a:buChar char="•"/>
            </a:pPr>
            <a:r>
              <a:rPr lang="en-US" sz="1933" dirty="0">
                <a:solidFill>
                  <a:srgbClr val="5757B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Mental health crisis / stabilization / detox</a:t>
            </a:r>
          </a:p>
          <a:p>
            <a:pPr marL="417429" lvl="1" indent="-208714">
              <a:lnSpc>
                <a:spcPts val="2397"/>
              </a:lnSpc>
              <a:buFont typeface="Arial"/>
              <a:buChar char="•"/>
            </a:pPr>
            <a:r>
              <a:rPr lang="en-US" sz="1933" dirty="0">
                <a:solidFill>
                  <a:srgbClr val="5757B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SUD treatment Continuum of Care</a:t>
            </a:r>
          </a:p>
          <a:p>
            <a:pPr marL="417429" lvl="1" indent="-208714">
              <a:lnSpc>
                <a:spcPts val="2397"/>
              </a:lnSpc>
              <a:buFont typeface="Arial"/>
              <a:buChar char="•"/>
            </a:pPr>
            <a:r>
              <a:rPr lang="en-US" sz="1933" dirty="0">
                <a:solidFill>
                  <a:srgbClr val="5757B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Mutual support, therapy, purpose</a:t>
            </a:r>
          </a:p>
          <a:p>
            <a:pPr>
              <a:lnSpc>
                <a:spcPts val="2397"/>
              </a:lnSpc>
            </a:pPr>
            <a:endParaRPr lang="en-US" sz="1933" dirty="0">
              <a:solidFill>
                <a:srgbClr val="5757B8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2797" y="3530600"/>
            <a:ext cx="3507922" cy="350792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3F3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55196" y="796405"/>
            <a:ext cx="872056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4"/>
              </a:lnSpc>
            </a:pPr>
            <a:r>
              <a:rPr lang="en-US" sz="506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Clinical treatment model</a:t>
            </a:r>
          </a:p>
          <a:p>
            <a:pPr>
              <a:lnSpc>
                <a:spcPts val="3774"/>
              </a:lnSpc>
            </a:pPr>
            <a:r>
              <a:rPr lang="en-US" sz="3400" dirty="0">
                <a:solidFill>
                  <a:srgbClr val="00558C"/>
                </a:solidFill>
                <a:latin typeface="Roboto"/>
                <a:ea typeface="Roboto"/>
                <a:cs typeface="Roboto"/>
                <a:sym typeface="Roboto"/>
              </a:rPr>
              <a:t>ASAM - American Society of Addiction Medicine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3618" y="3124446"/>
            <a:ext cx="6004639" cy="3242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10" lvl="1" indent="-230305">
              <a:lnSpc>
                <a:spcPts val="3179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Detoxification (medical or supervised)</a:t>
            </a:r>
          </a:p>
          <a:p>
            <a:pPr marL="460610" lvl="1" indent="-230305">
              <a:lnSpc>
                <a:spcPts val="3179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Residential / inpatient treatment</a:t>
            </a:r>
          </a:p>
          <a:p>
            <a:pPr marL="460610" lvl="1" indent="-230305">
              <a:lnSpc>
                <a:spcPts val="3179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Outpatient </a:t>
            </a:r>
          </a:p>
          <a:p>
            <a:pPr marL="921220" lvl="2" indent="-307073">
              <a:lnSpc>
                <a:spcPts val="3179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Partial hospitalization (PHP)</a:t>
            </a:r>
          </a:p>
          <a:p>
            <a:pPr marL="921220" lvl="2" indent="-307073">
              <a:lnSpc>
                <a:spcPts val="3179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Intensive Outpatient Therapy (IOP)</a:t>
            </a:r>
          </a:p>
          <a:p>
            <a:pPr marL="921220" lvl="2" indent="-307073">
              <a:lnSpc>
                <a:spcPts val="3179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Medication-Assisted Treatment</a:t>
            </a:r>
          </a:p>
          <a:p>
            <a:pPr>
              <a:lnSpc>
                <a:spcPts val="3179"/>
              </a:lnSpc>
            </a:pPr>
            <a:endParaRPr lang="en-US" sz="213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3179"/>
              </a:lnSpc>
            </a:pPr>
            <a:endParaRPr lang="en-US" sz="213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 rot="796577">
            <a:off x="9458425" y="4009346"/>
            <a:ext cx="2096667" cy="2550431"/>
          </a:xfrm>
          <a:custGeom>
            <a:avLst/>
            <a:gdLst/>
            <a:ahLst/>
            <a:cxnLst/>
            <a:rect l="l" t="t" r="r" b="b"/>
            <a:pathLst>
              <a:path w="3145000" h="3825646">
                <a:moveTo>
                  <a:pt x="0" y="0"/>
                </a:moveTo>
                <a:lnTo>
                  <a:pt x="3144999" y="0"/>
                </a:lnTo>
                <a:lnTo>
                  <a:pt x="3144999" y="3825646"/>
                </a:lnTo>
                <a:lnTo>
                  <a:pt x="0" y="3825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rot="5881374">
            <a:off x="9106638" y="1481836"/>
            <a:ext cx="3804156" cy="4020244"/>
          </a:xfrm>
          <a:custGeom>
            <a:avLst/>
            <a:gdLst/>
            <a:ahLst/>
            <a:cxnLst/>
            <a:rect l="l" t="t" r="r" b="b"/>
            <a:pathLst>
              <a:path w="5706234" h="6030366">
                <a:moveTo>
                  <a:pt x="0" y="0"/>
                </a:moveTo>
                <a:lnTo>
                  <a:pt x="5706234" y="0"/>
                </a:lnTo>
                <a:lnTo>
                  <a:pt x="5706234" y="6030366"/>
                </a:lnTo>
                <a:lnTo>
                  <a:pt x="0" y="6030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 rot="-10800000">
            <a:off x="4948641" y="5009007"/>
            <a:ext cx="3804156" cy="4020244"/>
          </a:xfrm>
          <a:custGeom>
            <a:avLst/>
            <a:gdLst/>
            <a:ahLst/>
            <a:cxnLst/>
            <a:rect l="l" t="t" r="r" b="b"/>
            <a:pathLst>
              <a:path w="5706234" h="6030366">
                <a:moveTo>
                  <a:pt x="0" y="0"/>
                </a:moveTo>
                <a:lnTo>
                  <a:pt x="5706234" y="0"/>
                </a:lnTo>
                <a:lnTo>
                  <a:pt x="5706234" y="6030366"/>
                </a:lnTo>
                <a:lnTo>
                  <a:pt x="0" y="6030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9" descr="Green flower bud">
            <a:extLst>
              <a:ext uri="{FF2B5EF4-FFF2-40B4-BE49-F238E27FC236}">
                <a16:creationId xmlns:a16="http://schemas.microsoft.com/office/drawing/2014/main" id="{3E1841E2-C79E-E29C-5D87-E29C96C2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37" b="8237"/>
          <a:stretch/>
        </p:blipFill>
        <p:spPr>
          <a:xfrm>
            <a:off x="8306484" y="-218857"/>
            <a:ext cx="4051214" cy="451103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7" y="1574800"/>
            <a:ext cx="5569781" cy="2006734"/>
          </a:xfrm>
        </p:spPr>
        <p:txBody>
          <a:bodyPr/>
          <a:lstStyle/>
          <a:p>
            <a:pPr lvl="0"/>
            <a:r>
              <a:rPr lang="en-US" sz="3200" b="0" baseline="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The RRC was a direct response to the Opioid epidemic by local health officials and treatment providers.</a:t>
            </a:r>
            <a:endParaRPr lang="en-US" sz="3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20800" y="3982047"/>
            <a:ext cx="3134615" cy="2342639"/>
          </a:xfrm>
        </p:spPr>
        <p:txBody>
          <a:bodyPr/>
          <a:lstStyle/>
          <a:p>
            <a:pPr lvl="0"/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baseline="0" dirty="0">
                <a:latin typeface="+mj-lt"/>
              </a:rPr>
              <a:t>Fatal overdoses involving opioids were increasing exponentially. In Jefferson County in 2010 there were 12 overdose deaths.</a:t>
            </a:r>
            <a:endParaRPr lang="en-US" sz="1800" baseline="0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4456" y="-1497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50076C86-2022-A923-D360-87ECD88A4366}"/>
              </a:ext>
            </a:extLst>
          </p:cNvPr>
          <p:cNvSpPr txBox="1">
            <a:spLocks/>
          </p:cNvSpPr>
          <p:nvPr/>
        </p:nvSpPr>
        <p:spPr>
          <a:xfrm>
            <a:off x="913726" y="717683"/>
            <a:ext cx="4688583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ORIGIN of the RRC</a:t>
            </a:r>
            <a:endParaRPr lang="en-US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2466669-50B4-52CE-176A-1145422BCE98}"/>
              </a:ext>
            </a:extLst>
          </p:cNvPr>
          <p:cNvSpPr txBox="1">
            <a:spLocks/>
          </p:cNvSpPr>
          <p:nvPr/>
        </p:nvSpPr>
        <p:spPr>
          <a:xfrm>
            <a:off x="4715056" y="4361088"/>
            <a:ext cx="2866843" cy="38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In</a:t>
            </a:r>
            <a:r>
              <a:rPr lang="en-US" sz="1800" b="0" dirty="0">
                <a:latin typeface="+mj-lt"/>
              </a:rPr>
              <a:t> 2011, there wer</a:t>
            </a:r>
            <a:r>
              <a:rPr lang="en-US" sz="1800" dirty="0">
                <a:latin typeface="+mj-lt"/>
              </a:rPr>
              <a:t>e 24</a:t>
            </a:r>
            <a:r>
              <a:rPr lang="en-US" sz="1600" dirty="0">
                <a:latin typeface="+mj-lt"/>
              </a:rPr>
              <a:t>.</a:t>
            </a:r>
            <a:r>
              <a:rPr lang="en-US" sz="1600" b="0" dirty="0">
                <a:latin typeface="+mj-lt"/>
              </a:rPr>
              <a:t>	</a:t>
            </a:r>
            <a:endParaRPr lang="en-US" sz="1600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D759D53-BCEB-E6EF-C328-F43499960C50}"/>
              </a:ext>
            </a:extLst>
          </p:cNvPr>
          <p:cNvSpPr txBox="1">
            <a:spLocks/>
          </p:cNvSpPr>
          <p:nvPr/>
        </p:nvSpPr>
        <p:spPr>
          <a:xfrm>
            <a:off x="7841538" y="4361087"/>
            <a:ext cx="2985174" cy="182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</a:rPr>
              <a:t>In 2017, Dr. Mark Wilson and JCDH approached the Crisis Center and the idea behind the RRC began to take shape. </a:t>
            </a:r>
            <a:r>
              <a:rPr lang="en-US" sz="1800" b="1" dirty="0">
                <a:latin typeface="+mj-lt"/>
              </a:rPr>
              <a:t>The goal was simple - save lives</a:t>
            </a:r>
            <a:r>
              <a:rPr lang="en-US" sz="1800" b="0" dirty="0">
                <a:latin typeface="+mj-lt"/>
              </a:rPr>
              <a:t>.</a:t>
            </a:r>
            <a:endParaRPr lang="en-US" sz="1800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2770A8CA-3371-382F-2C7C-3551A17CD2E4}"/>
              </a:ext>
            </a:extLst>
          </p:cNvPr>
          <p:cNvSpPr txBox="1">
            <a:spLocks/>
          </p:cNvSpPr>
          <p:nvPr/>
        </p:nvSpPr>
        <p:spPr>
          <a:xfrm>
            <a:off x="4715053" y="5140642"/>
            <a:ext cx="2866843" cy="38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In</a:t>
            </a:r>
            <a:r>
              <a:rPr lang="en-US" sz="1800" b="0" dirty="0">
                <a:latin typeface="+mj-lt"/>
              </a:rPr>
              <a:t> 2016, there wer</a:t>
            </a:r>
            <a:r>
              <a:rPr lang="en-US" sz="1800" dirty="0">
                <a:latin typeface="+mj-lt"/>
              </a:rPr>
              <a:t>e 202.</a:t>
            </a:r>
            <a:r>
              <a:rPr lang="en-US" sz="1600" b="0" dirty="0">
                <a:latin typeface="+mj-lt"/>
              </a:rPr>
              <a:t>	</a:t>
            </a:r>
            <a:endParaRPr lang="en-US" sz="1600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E41A69C9-85DB-1146-F37B-58286DFC2B49}"/>
              </a:ext>
            </a:extLst>
          </p:cNvPr>
          <p:cNvSpPr txBox="1">
            <a:spLocks/>
          </p:cNvSpPr>
          <p:nvPr/>
        </p:nvSpPr>
        <p:spPr>
          <a:xfrm>
            <a:off x="4715054" y="4747125"/>
            <a:ext cx="2866843" cy="38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In</a:t>
            </a:r>
            <a:r>
              <a:rPr lang="en-US" sz="1800" b="0" dirty="0">
                <a:latin typeface="+mj-lt"/>
              </a:rPr>
              <a:t> 2014, there wer</a:t>
            </a:r>
            <a:r>
              <a:rPr lang="en-US" sz="1800" dirty="0">
                <a:latin typeface="+mj-lt"/>
              </a:rPr>
              <a:t>e 123.</a:t>
            </a:r>
            <a:r>
              <a:rPr lang="en-US" sz="1600" b="0" dirty="0">
                <a:latin typeface="+mj-lt"/>
              </a:rPr>
              <a:t>	</a:t>
            </a:r>
            <a:endParaRPr lang="en-US" sz="1600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1" grpId="0"/>
      <p:bldP spid="13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06328" y="1757836"/>
            <a:ext cx="3889218" cy="4101021"/>
            <a:chOff x="-209194" y="-260701"/>
            <a:chExt cx="945794" cy="997301"/>
          </a:xfrm>
        </p:grpSpPr>
        <p:sp>
          <p:nvSpPr>
            <p:cNvPr id="3" name="Freeform 3"/>
            <p:cNvSpPr/>
            <p:nvPr/>
          </p:nvSpPr>
          <p:spPr>
            <a:xfrm>
              <a:off x="-209194" y="-26070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852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74677" y="774482"/>
            <a:ext cx="8330941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0"/>
              </a:lnSpc>
            </a:pPr>
            <a:r>
              <a:rPr lang="en-US" sz="533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Other pathways</a:t>
            </a:r>
          </a:p>
          <a:p>
            <a:pPr>
              <a:lnSpc>
                <a:spcPts val="3774"/>
              </a:lnSpc>
            </a:pPr>
            <a:r>
              <a:rPr lang="en-US" sz="3400" dirty="0">
                <a:solidFill>
                  <a:srgbClr val="00558C"/>
                </a:solidFill>
                <a:latin typeface="Roboto"/>
                <a:ea typeface="Roboto"/>
                <a:cs typeface="Roboto"/>
                <a:sym typeface="Roboto"/>
              </a:rPr>
              <a:t>Different folks, different strokes</a:t>
            </a:r>
          </a:p>
          <a:p>
            <a:pPr>
              <a:lnSpc>
                <a:spcPts val="3774"/>
              </a:lnSpc>
            </a:pPr>
            <a:r>
              <a:rPr lang="en-US" sz="3400" dirty="0">
                <a:solidFill>
                  <a:srgbClr val="04A457"/>
                </a:solidFill>
                <a:latin typeface="Roboto"/>
                <a:ea typeface="Roboto"/>
                <a:cs typeface="Roboto"/>
                <a:sym typeface="Roboto"/>
              </a:rPr>
              <a:t>Recovery is </a:t>
            </a:r>
            <a:r>
              <a:rPr lang="en-US" sz="3400" u="sng" dirty="0">
                <a:solidFill>
                  <a:srgbClr val="04A457"/>
                </a:solidFill>
                <a:latin typeface="Roboto"/>
                <a:ea typeface="Roboto"/>
                <a:cs typeface="Roboto"/>
                <a:sym typeface="Roboto"/>
              </a:rPr>
              <a:t>not</a:t>
            </a:r>
            <a:r>
              <a:rPr lang="en-US" sz="3400" dirty="0">
                <a:solidFill>
                  <a:srgbClr val="04A457"/>
                </a:solidFill>
                <a:latin typeface="Roboto"/>
                <a:ea typeface="Roboto"/>
                <a:cs typeface="Roboto"/>
                <a:sym typeface="Roboto"/>
              </a:rPr>
              <a:t> one-size-fits all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4677" y="2809289"/>
            <a:ext cx="6316341" cy="283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10" lvl="1" indent="-230305">
              <a:lnSpc>
                <a:spcPts val="3179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Faith-based</a:t>
            </a:r>
          </a:p>
          <a:p>
            <a:pPr marL="921220" lvl="2" indent="-307073">
              <a:lnSpc>
                <a:spcPts val="3179"/>
              </a:lnSpc>
              <a:buFont typeface="Arial"/>
              <a:buChar char="⚬"/>
            </a:pPr>
            <a:r>
              <a:rPr lang="en-US" sz="21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Celebrate Recovery, church-based recovery ministries, prayer, spiritual counseling</a:t>
            </a:r>
          </a:p>
          <a:p>
            <a:pPr marL="460610" lvl="1" indent="-230305">
              <a:lnSpc>
                <a:spcPts val="3179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Mutual support (12-step, non-12-step)</a:t>
            </a:r>
          </a:p>
          <a:p>
            <a:pPr marL="460610" lvl="1" indent="-230305">
              <a:lnSpc>
                <a:spcPts val="3179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Harm-reduction, incremental change</a:t>
            </a:r>
          </a:p>
          <a:p>
            <a:pPr marL="460610" lvl="1" indent="-230305">
              <a:lnSpc>
                <a:spcPts val="3179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Self-directed recovery, natural recovery</a:t>
            </a:r>
          </a:p>
          <a:p>
            <a:pPr marL="460610" lvl="1" indent="-230305">
              <a:lnSpc>
                <a:spcPts val="3179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Alternatives (yoga, art, wilderness &amp; adventure)</a:t>
            </a:r>
          </a:p>
        </p:txBody>
      </p:sp>
      <p:sp>
        <p:nvSpPr>
          <p:cNvPr id="7" name="Freeform 7"/>
          <p:cNvSpPr/>
          <p:nvPr/>
        </p:nvSpPr>
        <p:spPr>
          <a:xfrm rot="4200807">
            <a:off x="9603667" y="16333"/>
            <a:ext cx="3804156" cy="4020244"/>
          </a:xfrm>
          <a:custGeom>
            <a:avLst/>
            <a:gdLst/>
            <a:ahLst/>
            <a:cxnLst/>
            <a:rect l="l" t="t" r="r" b="b"/>
            <a:pathLst>
              <a:path w="5706234" h="6030366">
                <a:moveTo>
                  <a:pt x="0" y="0"/>
                </a:moveTo>
                <a:lnTo>
                  <a:pt x="5706234" y="0"/>
                </a:lnTo>
                <a:lnTo>
                  <a:pt x="5706234" y="6030366"/>
                </a:lnTo>
                <a:lnTo>
                  <a:pt x="0" y="6030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rot="-10800000">
            <a:off x="4948641" y="5009007"/>
            <a:ext cx="3804156" cy="4020244"/>
          </a:xfrm>
          <a:custGeom>
            <a:avLst/>
            <a:gdLst/>
            <a:ahLst/>
            <a:cxnLst/>
            <a:rect l="l" t="t" r="r" b="b"/>
            <a:pathLst>
              <a:path w="5706234" h="6030366">
                <a:moveTo>
                  <a:pt x="0" y="0"/>
                </a:moveTo>
                <a:lnTo>
                  <a:pt x="5706234" y="0"/>
                </a:lnTo>
                <a:lnTo>
                  <a:pt x="5706234" y="6030366"/>
                </a:lnTo>
                <a:lnTo>
                  <a:pt x="0" y="6030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9188981" y="3044465"/>
            <a:ext cx="2913139" cy="2913139"/>
          </a:xfrm>
          <a:custGeom>
            <a:avLst/>
            <a:gdLst/>
            <a:ahLst/>
            <a:cxnLst/>
            <a:rect l="l" t="t" r="r" b="b"/>
            <a:pathLst>
              <a:path w="4369708" h="4369708">
                <a:moveTo>
                  <a:pt x="0" y="0"/>
                </a:moveTo>
                <a:lnTo>
                  <a:pt x="4369708" y="0"/>
                </a:lnTo>
                <a:lnTo>
                  <a:pt x="4369708" y="4369708"/>
                </a:lnTo>
                <a:lnTo>
                  <a:pt x="0" y="4369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09CECF8-D0BD-1183-C147-D51A08557FC7}"/>
              </a:ext>
            </a:extLst>
          </p:cNvPr>
          <p:cNvSpPr/>
          <p:nvPr/>
        </p:nvSpPr>
        <p:spPr>
          <a:xfrm>
            <a:off x="9290581" y="3146065"/>
            <a:ext cx="2913139" cy="2913139"/>
          </a:xfrm>
          <a:custGeom>
            <a:avLst/>
            <a:gdLst/>
            <a:ahLst/>
            <a:cxnLst/>
            <a:rect l="l" t="t" r="r" b="b"/>
            <a:pathLst>
              <a:path w="4369708" h="4369708">
                <a:moveTo>
                  <a:pt x="0" y="0"/>
                </a:moveTo>
                <a:lnTo>
                  <a:pt x="4369708" y="0"/>
                </a:lnTo>
                <a:lnTo>
                  <a:pt x="4369708" y="4369708"/>
                </a:lnTo>
                <a:lnTo>
                  <a:pt x="0" y="4369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-403789" y="24701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790120" y="3680903"/>
            <a:ext cx="2528149" cy="1235195"/>
            <a:chOff x="0" y="0"/>
            <a:chExt cx="998775" cy="476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8775" cy="476043"/>
            </a:xfrm>
            <a:custGeom>
              <a:avLst/>
              <a:gdLst/>
              <a:ahLst/>
              <a:cxnLst/>
              <a:rect l="l" t="t" r="r" b="b"/>
              <a:pathLst>
                <a:path w="998775" h="476043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39261"/>
                  </a:lnTo>
                  <a:cubicBezTo>
                    <a:pt x="998775" y="414803"/>
                    <a:pt x="937535" y="476043"/>
                    <a:pt x="861993" y="476043"/>
                  </a:cubicBezTo>
                  <a:lnTo>
                    <a:pt x="136782" y="476043"/>
                  </a:lnTo>
                  <a:cubicBezTo>
                    <a:pt x="100505" y="476043"/>
                    <a:pt x="65714" y="461632"/>
                    <a:pt x="40063" y="435980"/>
                  </a:cubicBezTo>
                  <a:cubicBezTo>
                    <a:pt x="14411" y="410329"/>
                    <a:pt x="0" y="375538"/>
                    <a:pt x="0" y="339261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5757B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98775" cy="5141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7582" y="1902968"/>
            <a:ext cx="2528149" cy="1235195"/>
            <a:chOff x="0" y="0"/>
            <a:chExt cx="998775" cy="4879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8775" cy="487978"/>
            </a:xfrm>
            <a:custGeom>
              <a:avLst/>
              <a:gdLst/>
              <a:ahLst/>
              <a:cxnLst/>
              <a:rect l="l" t="t" r="r" b="b"/>
              <a:pathLst>
                <a:path w="998775" h="487978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1196"/>
                  </a:lnTo>
                  <a:cubicBezTo>
                    <a:pt x="998775" y="426739"/>
                    <a:pt x="937535" y="487978"/>
                    <a:pt x="861993" y="487978"/>
                  </a:cubicBezTo>
                  <a:lnTo>
                    <a:pt x="136782" y="487978"/>
                  </a:lnTo>
                  <a:cubicBezTo>
                    <a:pt x="61239" y="487978"/>
                    <a:pt x="0" y="426739"/>
                    <a:pt x="0" y="351196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98775" cy="526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7112000" y="4639965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3800554" y="1806527"/>
            <a:ext cx="7093149" cy="1640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0510" indent="-1905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Polysubstance use</a:t>
            </a:r>
            <a:r>
              <a:rPr lang="en-US" altLang="en-US" sz="1333" dirty="0">
                <a:latin typeface="Glacial Indifference" panose="020B0604020202020204" charset="0"/>
              </a:rPr>
              <a:t> is the norm — people are using combinations (e.g., fentanyl + meth, alcohol + benzos).</a:t>
            </a:r>
          </a:p>
          <a:p>
            <a:pPr marL="190510" indent="-1905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Fentanyl saturation:</a:t>
            </a:r>
            <a:r>
              <a:rPr lang="en-US" altLang="en-US" sz="1333" dirty="0">
                <a:latin typeface="Glacial Indifference" panose="020B0604020202020204" charset="0"/>
              </a:rPr>
              <a:t> Synthetic opioids dominate street supplies across all regions and substances.</a:t>
            </a:r>
          </a:p>
          <a:p>
            <a:pPr marL="190510" indent="-1905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Stimulant resurgence:</a:t>
            </a:r>
            <a:r>
              <a:rPr lang="en-US" altLang="en-US" sz="1333" dirty="0">
                <a:latin typeface="Glacial Indifference" panose="020B0604020202020204" charset="0"/>
              </a:rPr>
              <a:t> Methamphetamine and cocaine use are rising nationally, often co-occurring with opioid use.</a:t>
            </a:r>
          </a:p>
          <a:p>
            <a:pPr marL="190510" indent="-1905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Counterfeit pills:</a:t>
            </a:r>
            <a:r>
              <a:rPr lang="en-US" altLang="en-US" sz="1333" dirty="0">
                <a:latin typeface="Glacial Indifference" panose="020B0604020202020204" charset="0"/>
              </a:rPr>
              <a:t> “Pressed” pills mimicking Xanax, Percocet, and Adderall commonly contain fentanyl or other synthetics.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3761" y="3947976"/>
            <a:ext cx="2060867" cy="6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Xylazine</a:t>
            </a:r>
          </a:p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(“</a:t>
            </a:r>
            <a:r>
              <a:rPr lang="en-US" sz="2266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Tranq</a:t>
            </a: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”)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2505" y="2170041"/>
            <a:ext cx="2060867" cy="69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Over the last five years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6463" y="584201"/>
            <a:ext cx="1013907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2"/>
              </a:lnSpc>
            </a:pPr>
            <a:r>
              <a:rPr lang="en-US" sz="453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Changing landscape</a:t>
            </a:r>
            <a:endParaRPr lang="en-US" sz="4534" dirty="0">
              <a:solidFill>
                <a:srgbClr val="EB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95178" y="3864776"/>
            <a:ext cx="6974423" cy="1230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 </a:t>
            </a:r>
            <a:r>
              <a:rPr lang="en-US" altLang="en-US" sz="1333" dirty="0">
                <a:latin typeface="Glacial Indifference" panose="020B0604020202020204" charset="0"/>
              </a:rPr>
              <a:t>Non-opioid sedative used to cut fentanyl and other drugs.</a:t>
            </a:r>
          </a:p>
          <a:p>
            <a:pPr marL="304815" indent="-3048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dirty="0">
                <a:latin typeface="Glacial Indifference" panose="020B0604020202020204" charset="0"/>
              </a:rPr>
              <a:t> Causes heavy sedation, slowed breathing, and severe skin wounds when injected.</a:t>
            </a:r>
          </a:p>
          <a:p>
            <a:pPr marL="304815" indent="-3048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dirty="0">
                <a:latin typeface="Glacial Indifference" panose="020B0604020202020204" charset="0"/>
              </a:rPr>
              <a:t> Found in 48+ states (per CDC 2025), increasingly common in rural and urban settings alike.</a:t>
            </a:r>
          </a:p>
          <a:p>
            <a:pPr marL="304815" indent="-3048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dirty="0">
                <a:latin typeface="Glacial Indifference" panose="020B0604020202020204" charset="0"/>
              </a:rPr>
              <a:t> Not reversed by naloxone— but naloxone should </a:t>
            </a:r>
            <a:r>
              <a:rPr lang="en-US" altLang="en-US" sz="1333" i="1" dirty="0">
                <a:latin typeface="Glacial Indifference" panose="020B0604020202020204" charset="0"/>
              </a:rPr>
              <a:t>always still be given</a:t>
            </a:r>
            <a:r>
              <a:rPr lang="en-US" altLang="en-US" sz="1333" dirty="0">
                <a:latin typeface="Glacial Indifference" panose="020B0604020202020204" charset="0"/>
              </a:rPr>
              <a:t>, since fentanyl is usually present</a:t>
            </a:r>
            <a:endParaRPr lang="en-US" sz="1333" dirty="0">
              <a:solidFill>
                <a:srgbClr val="000000"/>
              </a:solidFill>
              <a:latin typeface="Glacial Indifference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29615-8770-578E-4D56-E00506C9C257}"/>
              </a:ext>
            </a:extLst>
          </p:cNvPr>
          <p:cNvSpPr txBox="1"/>
          <p:nvPr/>
        </p:nvSpPr>
        <p:spPr>
          <a:xfrm>
            <a:off x="2748432" y="5290092"/>
            <a:ext cx="8727137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 defTabSz="60963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133" dirty="0">
                <a:latin typeface="Glacial Indifference" panose="020B0604020202020204" charset="0"/>
              </a:rPr>
              <a:t>People often don’t know what’s in their supply — unpredictability drives overdose risk.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EF460-72D1-AE83-CE7E-014FE403A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BC7DC59-70F9-B8AD-3E5E-63A1167A225C}"/>
              </a:ext>
            </a:extLst>
          </p:cNvPr>
          <p:cNvSpPr/>
          <p:nvPr/>
        </p:nvSpPr>
        <p:spPr>
          <a:xfrm>
            <a:off x="-403789" y="24701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85C43FA-443B-1464-C853-936A17EA404E}"/>
              </a:ext>
            </a:extLst>
          </p:cNvPr>
          <p:cNvGrpSpPr/>
          <p:nvPr/>
        </p:nvGrpSpPr>
        <p:grpSpPr>
          <a:xfrm>
            <a:off x="901166" y="3512133"/>
            <a:ext cx="2528149" cy="1235195"/>
            <a:chOff x="0" y="0"/>
            <a:chExt cx="998775" cy="4760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EE9D065-12FA-7A47-4565-887D320F0772}"/>
                </a:ext>
              </a:extLst>
            </p:cNvPr>
            <p:cNvSpPr/>
            <p:nvPr/>
          </p:nvSpPr>
          <p:spPr>
            <a:xfrm>
              <a:off x="0" y="0"/>
              <a:ext cx="998775" cy="476043"/>
            </a:xfrm>
            <a:custGeom>
              <a:avLst/>
              <a:gdLst/>
              <a:ahLst/>
              <a:cxnLst/>
              <a:rect l="l" t="t" r="r" b="b"/>
              <a:pathLst>
                <a:path w="998775" h="476043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39261"/>
                  </a:lnTo>
                  <a:cubicBezTo>
                    <a:pt x="998775" y="414803"/>
                    <a:pt x="937535" y="476043"/>
                    <a:pt x="861993" y="476043"/>
                  </a:cubicBezTo>
                  <a:lnTo>
                    <a:pt x="136782" y="476043"/>
                  </a:lnTo>
                  <a:cubicBezTo>
                    <a:pt x="100505" y="476043"/>
                    <a:pt x="65714" y="461632"/>
                    <a:pt x="40063" y="435980"/>
                  </a:cubicBezTo>
                  <a:cubicBezTo>
                    <a:pt x="14411" y="410329"/>
                    <a:pt x="0" y="375538"/>
                    <a:pt x="0" y="339261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5757B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2473B04-4670-C58B-C0F4-A2BBBF0F5222}"/>
                </a:ext>
              </a:extLst>
            </p:cNvPr>
            <p:cNvSpPr txBox="1"/>
            <p:nvPr/>
          </p:nvSpPr>
          <p:spPr>
            <a:xfrm>
              <a:off x="0" y="-38100"/>
              <a:ext cx="998775" cy="5141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1329CA3-D23E-4677-2FE4-70873CF9012A}"/>
              </a:ext>
            </a:extLst>
          </p:cNvPr>
          <p:cNvGrpSpPr/>
          <p:nvPr/>
        </p:nvGrpSpPr>
        <p:grpSpPr>
          <a:xfrm>
            <a:off x="901166" y="1902244"/>
            <a:ext cx="2528149" cy="882003"/>
            <a:chOff x="0" y="0"/>
            <a:chExt cx="998775" cy="4879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6836755-0D6B-0424-C071-45FA27EEBDD0}"/>
                </a:ext>
              </a:extLst>
            </p:cNvPr>
            <p:cNvSpPr/>
            <p:nvPr/>
          </p:nvSpPr>
          <p:spPr>
            <a:xfrm>
              <a:off x="0" y="0"/>
              <a:ext cx="998775" cy="487978"/>
            </a:xfrm>
            <a:custGeom>
              <a:avLst/>
              <a:gdLst/>
              <a:ahLst/>
              <a:cxnLst/>
              <a:rect l="l" t="t" r="r" b="b"/>
              <a:pathLst>
                <a:path w="998775" h="487978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1196"/>
                  </a:lnTo>
                  <a:cubicBezTo>
                    <a:pt x="998775" y="426739"/>
                    <a:pt x="937535" y="487978"/>
                    <a:pt x="861993" y="487978"/>
                  </a:cubicBezTo>
                  <a:lnTo>
                    <a:pt x="136782" y="487978"/>
                  </a:lnTo>
                  <a:cubicBezTo>
                    <a:pt x="61239" y="487978"/>
                    <a:pt x="0" y="426739"/>
                    <a:pt x="0" y="351196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1831640-EDF3-88D7-C4E4-81FADE5159F4}"/>
                </a:ext>
              </a:extLst>
            </p:cNvPr>
            <p:cNvSpPr txBox="1"/>
            <p:nvPr/>
          </p:nvSpPr>
          <p:spPr>
            <a:xfrm>
              <a:off x="0" y="-38100"/>
              <a:ext cx="998775" cy="526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BB8B3FC7-EF63-08BC-B6AF-729E2701B952}"/>
              </a:ext>
            </a:extLst>
          </p:cNvPr>
          <p:cNvSpPr/>
          <p:nvPr/>
        </p:nvSpPr>
        <p:spPr>
          <a:xfrm>
            <a:off x="7112000" y="4639965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4082DAA-B8D2-0F51-7E19-C34CD692F8B3}"/>
              </a:ext>
            </a:extLst>
          </p:cNvPr>
          <p:cNvSpPr txBox="1"/>
          <p:nvPr/>
        </p:nvSpPr>
        <p:spPr>
          <a:xfrm>
            <a:off x="3906224" y="1778438"/>
            <a:ext cx="7093149" cy="1230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Continue distributing naloxone</a:t>
            </a:r>
            <a:r>
              <a:rPr lang="en-US" altLang="en-US" sz="1333" dirty="0">
                <a:latin typeface="Glacial Indifference" panose="020B0604020202020204" charset="0"/>
              </a:rPr>
              <a:t> — it still addresses the opioid component.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Promote wound care education</a:t>
            </a:r>
            <a:r>
              <a:rPr lang="en-US" altLang="en-US" sz="1333" dirty="0">
                <a:latin typeface="Glacial Indifference" panose="020B0604020202020204" charset="0"/>
              </a:rPr>
              <a:t> and access to medical treatment.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Encourage use in safer settings</a:t>
            </a:r>
            <a:r>
              <a:rPr lang="en-US" altLang="en-US" sz="1333" dirty="0">
                <a:latin typeface="Glacial Indifference" panose="020B0604020202020204" charset="0"/>
              </a:rPr>
              <a:t> where someone can monitor for sedation.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Expand testing and data collection</a:t>
            </a:r>
            <a:r>
              <a:rPr lang="en-US" altLang="en-US" sz="1333" dirty="0">
                <a:latin typeface="Glacial Indifference" panose="020B0604020202020204" charset="0"/>
              </a:rPr>
              <a:t> to understand local prevalence.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b="1" dirty="0">
                <a:latin typeface="Glacial Indifference" panose="020B0604020202020204" charset="0"/>
              </a:rPr>
              <a:t>Train first responders</a:t>
            </a:r>
            <a:r>
              <a:rPr lang="en-US" altLang="en-US" sz="1333" dirty="0">
                <a:latin typeface="Glacial Indifference" panose="020B0604020202020204" charset="0"/>
              </a:rPr>
              <a:t> and outreach workers on identifying and managing xylazine-related overdoses.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9CC915D-C7CC-5AD2-8D69-B6D25C9FE5F4}"/>
              </a:ext>
            </a:extLst>
          </p:cNvPr>
          <p:cNvSpPr txBox="1"/>
          <p:nvPr/>
        </p:nvSpPr>
        <p:spPr>
          <a:xfrm>
            <a:off x="1134805" y="3777609"/>
            <a:ext cx="2060867" cy="6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Addressing the results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51A0624-271D-7832-601E-89048010132E}"/>
              </a:ext>
            </a:extLst>
          </p:cNvPr>
          <p:cNvSpPr txBox="1"/>
          <p:nvPr/>
        </p:nvSpPr>
        <p:spPr>
          <a:xfrm>
            <a:off x="1148174" y="2137825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New Response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5E7F692-1670-9A3A-9394-90A91D777E2C}"/>
              </a:ext>
            </a:extLst>
          </p:cNvPr>
          <p:cNvSpPr txBox="1"/>
          <p:nvPr/>
        </p:nvSpPr>
        <p:spPr>
          <a:xfrm>
            <a:off x="1026463" y="714329"/>
            <a:ext cx="1013907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2"/>
              </a:lnSpc>
            </a:pPr>
            <a:r>
              <a:rPr lang="en-US" sz="453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Trends require flexibility</a:t>
            </a:r>
            <a:endParaRPr lang="en-US" sz="4534" dirty="0">
              <a:solidFill>
                <a:srgbClr val="EB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5D44768-81AE-6743-D037-0066900816E5}"/>
              </a:ext>
            </a:extLst>
          </p:cNvPr>
          <p:cNvSpPr txBox="1"/>
          <p:nvPr/>
        </p:nvSpPr>
        <p:spPr>
          <a:xfrm>
            <a:off x="3906224" y="3696006"/>
            <a:ext cx="7150972" cy="1025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dirty="0">
                <a:latin typeface="Glacial Indifference" panose="020B0604020202020204" charset="0"/>
              </a:rPr>
              <a:t>Clients may have complex medical and behavioral needs.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dirty="0">
                <a:latin typeface="Glacial Indifference" panose="020B0604020202020204" charset="0"/>
              </a:rPr>
              <a:t>Engagement may begin with wound care or crisis intervention before treatment.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dirty="0">
                <a:latin typeface="Glacial Indifference" panose="020B0604020202020204" charset="0"/>
              </a:rPr>
              <a:t>Peers and navigators play a crucial role in maintaining trust despite fear or shame.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33" dirty="0">
                <a:latin typeface="Glacial Indifference" panose="020B0604020202020204" charset="0"/>
              </a:rPr>
              <a:t>Harm reduction and navigation together help keep people alive long enough to choose recovery.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9813B-97E9-84A6-B8C0-6B3584C42C87}"/>
              </a:ext>
            </a:extLst>
          </p:cNvPr>
          <p:cNvSpPr txBox="1"/>
          <p:nvPr/>
        </p:nvSpPr>
        <p:spPr>
          <a:xfrm>
            <a:off x="2748432" y="5290092"/>
            <a:ext cx="8727137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 defTabSz="60963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133" dirty="0">
                <a:latin typeface="Glacial Indifference" panose="020B0604020202020204" charset="0"/>
              </a:rPr>
              <a:t>Harm reduction now focuses as much on </a:t>
            </a:r>
            <a:r>
              <a:rPr lang="en-US" altLang="en-US" sz="2133" i="1" dirty="0">
                <a:latin typeface="Glacial Indifference" panose="020B0604020202020204" charset="0"/>
              </a:rPr>
              <a:t>adulteration awareness</a:t>
            </a:r>
            <a:r>
              <a:rPr lang="en-US" altLang="en-US" sz="2133" dirty="0">
                <a:latin typeface="Glacial Indifference" panose="020B0604020202020204" charset="0"/>
              </a:rPr>
              <a:t> as on use frequency.</a:t>
            </a:r>
          </a:p>
        </p:txBody>
      </p:sp>
    </p:spTree>
    <p:extLst>
      <p:ext uri="{BB962C8B-B14F-4D97-AF65-F5344CB8AC3E}">
        <p14:creationId xmlns:p14="http://schemas.microsoft.com/office/powerpoint/2010/main" val="421820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A2246-F878-88B2-5561-0286AE573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6B8199-8EDC-B4B8-178C-9F253AFEC124}"/>
              </a:ext>
            </a:extLst>
          </p:cNvPr>
          <p:cNvGrpSpPr/>
          <p:nvPr/>
        </p:nvGrpSpPr>
        <p:grpSpPr>
          <a:xfrm>
            <a:off x="1192628" y="2646537"/>
            <a:ext cx="2528149" cy="1204984"/>
            <a:chOff x="0" y="0"/>
            <a:chExt cx="998775" cy="4760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91816C-7544-2B34-0010-9197BBA6509A}"/>
                </a:ext>
              </a:extLst>
            </p:cNvPr>
            <p:cNvSpPr/>
            <p:nvPr/>
          </p:nvSpPr>
          <p:spPr>
            <a:xfrm>
              <a:off x="0" y="0"/>
              <a:ext cx="998775" cy="476043"/>
            </a:xfrm>
            <a:custGeom>
              <a:avLst/>
              <a:gdLst/>
              <a:ahLst/>
              <a:cxnLst/>
              <a:rect l="l" t="t" r="r" b="b"/>
              <a:pathLst>
                <a:path w="998775" h="476043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39261"/>
                  </a:lnTo>
                  <a:cubicBezTo>
                    <a:pt x="998775" y="414803"/>
                    <a:pt x="937535" y="476043"/>
                    <a:pt x="861993" y="476043"/>
                  </a:cubicBezTo>
                  <a:lnTo>
                    <a:pt x="136782" y="476043"/>
                  </a:lnTo>
                  <a:cubicBezTo>
                    <a:pt x="100505" y="476043"/>
                    <a:pt x="65714" y="461632"/>
                    <a:pt x="40063" y="435980"/>
                  </a:cubicBezTo>
                  <a:cubicBezTo>
                    <a:pt x="14411" y="410329"/>
                    <a:pt x="0" y="375538"/>
                    <a:pt x="0" y="339261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5757B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71CDCF3-DEEE-7961-D23E-981A9DA00F28}"/>
                </a:ext>
              </a:extLst>
            </p:cNvPr>
            <p:cNvSpPr txBox="1"/>
            <p:nvPr/>
          </p:nvSpPr>
          <p:spPr>
            <a:xfrm>
              <a:off x="0" y="-38100"/>
              <a:ext cx="998775" cy="5141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BF7B756-7E0F-D297-97BB-ABAC264FA011}"/>
              </a:ext>
            </a:extLst>
          </p:cNvPr>
          <p:cNvGrpSpPr/>
          <p:nvPr/>
        </p:nvGrpSpPr>
        <p:grpSpPr>
          <a:xfrm>
            <a:off x="1192628" y="4347683"/>
            <a:ext cx="2528149" cy="1235195"/>
            <a:chOff x="0" y="0"/>
            <a:chExt cx="998775" cy="4879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8AAAE6F-EA1E-2771-9A2F-A98F32C131D7}"/>
                </a:ext>
              </a:extLst>
            </p:cNvPr>
            <p:cNvSpPr/>
            <p:nvPr/>
          </p:nvSpPr>
          <p:spPr>
            <a:xfrm>
              <a:off x="0" y="0"/>
              <a:ext cx="998775" cy="487978"/>
            </a:xfrm>
            <a:custGeom>
              <a:avLst/>
              <a:gdLst/>
              <a:ahLst/>
              <a:cxnLst/>
              <a:rect l="l" t="t" r="r" b="b"/>
              <a:pathLst>
                <a:path w="998775" h="487978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1196"/>
                  </a:lnTo>
                  <a:cubicBezTo>
                    <a:pt x="998775" y="426739"/>
                    <a:pt x="937535" y="487978"/>
                    <a:pt x="861993" y="487978"/>
                  </a:cubicBezTo>
                  <a:lnTo>
                    <a:pt x="136782" y="487978"/>
                  </a:lnTo>
                  <a:cubicBezTo>
                    <a:pt x="61239" y="487978"/>
                    <a:pt x="0" y="426739"/>
                    <a:pt x="0" y="351196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04A45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0141F1F-68C5-D11E-5660-3130395A4AD4}"/>
                </a:ext>
              </a:extLst>
            </p:cNvPr>
            <p:cNvSpPr txBox="1"/>
            <p:nvPr/>
          </p:nvSpPr>
          <p:spPr>
            <a:xfrm>
              <a:off x="0" y="-38100"/>
              <a:ext cx="998775" cy="526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3755B42-76B9-822B-AD9A-7A8935ED2735}"/>
              </a:ext>
            </a:extLst>
          </p:cNvPr>
          <p:cNvSpPr/>
          <p:nvPr/>
        </p:nvSpPr>
        <p:spPr>
          <a:xfrm>
            <a:off x="7170822" y="5071872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9053D0D-51BA-A76F-1E70-0A5CADCBFDE1}"/>
              </a:ext>
            </a:extLst>
          </p:cNvPr>
          <p:cNvSpPr txBox="1"/>
          <p:nvPr/>
        </p:nvSpPr>
        <p:spPr>
          <a:xfrm>
            <a:off x="3906224" y="4234667"/>
            <a:ext cx="7093149" cy="159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People without insurance face more barriers when trying to access treatment. (Sometimes making long-term recovery more difficult to achieve.)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State-funded treatment programs have significant waitlists.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Fragmented systems of care can hamper attempts to achieve &amp; sustain recovery = SYSTEM NAVIGATION REQUIRED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52CB932-7A29-00E0-312B-4A8A8E6F886D}"/>
              </a:ext>
            </a:extLst>
          </p:cNvPr>
          <p:cNvSpPr/>
          <p:nvPr/>
        </p:nvSpPr>
        <p:spPr>
          <a:xfrm>
            <a:off x="-403789" y="24701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9E07B5D-9685-D887-772F-D5D361B81D08}"/>
              </a:ext>
            </a:extLst>
          </p:cNvPr>
          <p:cNvSpPr txBox="1"/>
          <p:nvPr/>
        </p:nvSpPr>
        <p:spPr>
          <a:xfrm>
            <a:off x="1426269" y="2903157"/>
            <a:ext cx="2060867" cy="69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People with insurance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211874E-598A-6C9B-99CE-46FF5BC27743}"/>
              </a:ext>
            </a:extLst>
          </p:cNvPr>
          <p:cNvSpPr txBox="1"/>
          <p:nvPr/>
        </p:nvSpPr>
        <p:spPr>
          <a:xfrm>
            <a:off x="1426269" y="4567915"/>
            <a:ext cx="2060867" cy="69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People w/out insurance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DA3D269-86AC-C742-7395-EDDB076E2AF6}"/>
              </a:ext>
            </a:extLst>
          </p:cNvPr>
          <p:cNvSpPr txBox="1"/>
          <p:nvPr/>
        </p:nvSpPr>
        <p:spPr>
          <a:xfrm>
            <a:off x="1192628" y="890839"/>
            <a:ext cx="1013907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2"/>
              </a:lnSpc>
            </a:pPr>
            <a:r>
              <a:rPr lang="en-US" sz="453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first question </a:t>
            </a:r>
            <a:r>
              <a:rPr lang="en-US" sz="4534">
                <a:solidFill>
                  <a:srgbClr val="EB3F3F"/>
                </a:solidFill>
                <a:latin typeface="Roboto"/>
                <a:ea typeface="Roboto"/>
                <a:cs typeface="Roboto"/>
                <a:sym typeface="Roboto"/>
              </a:rPr>
              <a:t>(that should never be the first question)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268F5E1-7F14-6D4A-EB30-7ADC2629DF3D}"/>
              </a:ext>
            </a:extLst>
          </p:cNvPr>
          <p:cNvSpPr txBox="1"/>
          <p:nvPr/>
        </p:nvSpPr>
        <p:spPr>
          <a:xfrm>
            <a:off x="3906224" y="2606358"/>
            <a:ext cx="7425478" cy="132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 people with insurance the system can be easier to navigate. (“Call the number on the back of your card” – business development model) 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Comprehensive, evidence-based care is more accessible.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Higher probability of continuity and consistency to promote long term recovery.</a:t>
            </a:r>
          </a:p>
        </p:txBody>
      </p:sp>
    </p:spTree>
    <p:extLst>
      <p:ext uri="{BB962C8B-B14F-4D97-AF65-F5344CB8AC3E}">
        <p14:creationId xmlns:p14="http://schemas.microsoft.com/office/powerpoint/2010/main" val="203203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4929" y="2600713"/>
            <a:ext cx="3463447" cy="3368287"/>
            <a:chOff x="0" y="0"/>
            <a:chExt cx="1368276" cy="1330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276" cy="1330681"/>
            </a:xfrm>
            <a:custGeom>
              <a:avLst/>
              <a:gdLst/>
              <a:ahLst/>
              <a:cxnLst/>
              <a:rect l="l" t="t" r="r" b="b"/>
              <a:pathLst>
                <a:path w="1368276" h="1330681">
                  <a:moveTo>
                    <a:pt x="76001" y="0"/>
                  </a:moveTo>
                  <a:lnTo>
                    <a:pt x="1292275" y="0"/>
                  </a:lnTo>
                  <a:cubicBezTo>
                    <a:pt x="1334249" y="0"/>
                    <a:pt x="1368276" y="34027"/>
                    <a:pt x="1368276" y="76001"/>
                  </a:cubicBezTo>
                  <a:lnTo>
                    <a:pt x="1368276" y="1254680"/>
                  </a:lnTo>
                  <a:cubicBezTo>
                    <a:pt x="1368276" y="1296654"/>
                    <a:pt x="1334249" y="1330681"/>
                    <a:pt x="1292275" y="1330681"/>
                  </a:cubicBezTo>
                  <a:lnTo>
                    <a:pt x="76001" y="1330681"/>
                  </a:lnTo>
                  <a:cubicBezTo>
                    <a:pt x="34027" y="1330681"/>
                    <a:pt x="0" y="1296654"/>
                    <a:pt x="0" y="1254680"/>
                  </a:cubicBezTo>
                  <a:lnTo>
                    <a:pt x="0" y="76001"/>
                  </a:lnTo>
                  <a:cubicBezTo>
                    <a:pt x="0" y="34027"/>
                    <a:pt x="34027" y="0"/>
                    <a:pt x="76001" y="0"/>
                  </a:cubicBezTo>
                  <a:close/>
                </a:path>
              </a:pathLst>
            </a:custGeom>
            <a:solidFill>
              <a:srgbClr val="04A45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68276" cy="13687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64277" y="1801033"/>
            <a:ext cx="3463447" cy="4167967"/>
            <a:chOff x="0" y="0"/>
            <a:chExt cx="1368276" cy="16466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8276" cy="1646604"/>
            </a:xfrm>
            <a:custGeom>
              <a:avLst/>
              <a:gdLst/>
              <a:ahLst/>
              <a:cxnLst/>
              <a:rect l="l" t="t" r="r" b="b"/>
              <a:pathLst>
                <a:path w="1368276" h="1646604">
                  <a:moveTo>
                    <a:pt x="76001" y="0"/>
                  </a:moveTo>
                  <a:lnTo>
                    <a:pt x="1292275" y="0"/>
                  </a:lnTo>
                  <a:cubicBezTo>
                    <a:pt x="1334249" y="0"/>
                    <a:pt x="1368276" y="34027"/>
                    <a:pt x="1368276" y="76001"/>
                  </a:cubicBezTo>
                  <a:lnTo>
                    <a:pt x="1368276" y="1570603"/>
                  </a:lnTo>
                  <a:cubicBezTo>
                    <a:pt x="1368276" y="1612578"/>
                    <a:pt x="1334249" y="1646604"/>
                    <a:pt x="1292275" y="1646604"/>
                  </a:cubicBezTo>
                  <a:lnTo>
                    <a:pt x="76001" y="1646604"/>
                  </a:lnTo>
                  <a:cubicBezTo>
                    <a:pt x="34027" y="1646604"/>
                    <a:pt x="0" y="1612578"/>
                    <a:pt x="0" y="1570603"/>
                  </a:cubicBezTo>
                  <a:lnTo>
                    <a:pt x="0" y="76001"/>
                  </a:lnTo>
                  <a:cubicBezTo>
                    <a:pt x="0" y="34027"/>
                    <a:pt x="34027" y="0"/>
                    <a:pt x="76001" y="0"/>
                  </a:cubicBezTo>
                  <a:close/>
                </a:path>
              </a:pathLst>
            </a:custGeom>
            <a:solidFill>
              <a:srgbClr val="04A45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68276" cy="16847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43625" y="3089465"/>
            <a:ext cx="3463447" cy="2282772"/>
            <a:chOff x="0" y="0"/>
            <a:chExt cx="1368276" cy="901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8276" cy="901836"/>
            </a:xfrm>
            <a:custGeom>
              <a:avLst/>
              <a:gdLst/>
              <a:ahLst/>
              <a:cxnLst/>
              <a:rect l="l" t="t" r="r" b="b"/>
              <a:pathLst>
                <a:path w="1368276" h="901836">
                  <a:moveTo>
                    <a:pt x="76001" y="0"/>
                  </a:moveTo>
                  <a:lnTo>
                    <a:pt x="1292275" y="0"/>
                  </a:lnTo>
                  <a:cubicBezTo>
                    <a:pt x="1334249" y="0"/>
                    <a:pt x="1368276" y="34027"/>
                    <a:pt x="1368276" y="76001"/>
                  </a:cubicBezTo>
                  <a:lnTo>
                    <a:pt x="1368276" y="825835"/>
                  </a:lnTo>
                  <a:cubicBezTo>
                    <a:pt x="1368276" y="867809"/>
                    <a:pt x="1334249" y="901836"/>
                    <a:pt x="1292275" y="901836"/>
                  </a:cubicBezTo>
                  <a:lnTo>
                    <a:pt x="76001" y="901836"/>
                  </a:lnTo>
                  <a:cubicBezTo>
                    <a:pt x="34027" y="901836"/>
                    <a:pt x="0" y="867809"/>
                    <a:pt x="0" y="825835"/>
                  </a:cubicBezTo>
                  <a:lnTo>
                    <a:pt x="0" y="76001"/>
                  </a:lnTo>
                  <a:cubicBezTo>
                    <a:pt x="0" y="34027"/>
                    <a:pt x="34027" y="0"/>
                    <a:pt x="76001" y="0"/>
                  </a:cubicBezTo>
                  <a:close/>
                </a:path>
              </a:pathLst>
            </a:custGeom>
            <a:solidFill>
              <a:srgbClr val="04A45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68276" cy="9399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 rot="-2480995">
            <a:off x="2358649" y="5362995"/>
            <a:ext cx="2202324" cy="1668261"/>
          </a:xfrm>
          <a:custGeom>
            <a:avLst/>
            <a:gdLst/>
            <a:ahLst/>
            <a:cxnLst/>
            <a:rect l="l" t="t" r="r" b="b"/>
            <a:pathLst>
              <a:path w="3303486" h="2502391">
                <a:moveTo>
                  <a:pt x="0" y="0"/>
                </a:moveTo>
                <a:lnTo>
                  <a:pt x="3303486" y="0"/>
                </a:lnTo>
                <a:lnTo>
                  <a:pt x="3303486" y="2502390"/>
                </a:lnTo>
                <a:lnTo>
                  <a:pt x="0" y="2502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685800" y="629858"/>
            <a:ext cx="7962005" cy="1509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8"/>
              </a:lnSpc>
            </a:pPr>
            <a:r>
              <a:rPr lang="en-US" sz="48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What is system </a:t>
            </a:r>
          </a:p>
          <a:p>
            <a:pPr>
              <a:lnSpc>
                <a:spcPts val="6068"/>
              </a:lnSpc>
            </a:pPr>
            <a:r>
              <a:rPr lang="en-US" sz="48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navigation?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9458" y="3033852"/>
            <a:ext cx="2990864" cy="273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5"/>
              </a:lnSpc>
            </a:pPr>
            <a:r>
              <a:rPr lang="en-US" sz="2133" b="1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Assessment &amp; Referral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Helping the person get evaluated to determine the level of care needed.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Connecting them to the right services, such as rehab centers, MAT providers, or mental health support.</a:t>
            </a:r>
          </a:p>
          <a:p>
            <a:pPr>
              <a:lnSpc>
                <a:spcPts val="2067"/>
              </a:lnSpc>
            </a:pPr>
            <a:endParaRPr lang="en-US" sz="1667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40952" y="3368875"/>
            <a:ext cx="3068791" cy="193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10" lvl="1" indent="-230305">
              <a:lnSpc>
                <a:spcPts val="2645"/>
              </a:lnSpc>
              <a:buFont typeface="Arial"/>
              <a:buChar char="•"/>
            </a:pPr>
            <a:r>
              <a:rPr lang="en-US" sz="2133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Reducing Barriers to Access</a:t>
            </a:r>
          </a:p>
          <a:p>
            <a:pPr marL="460610" lvl="1" indent="-230305">
              <a:lnSpc>
                <a:spcPts val="2645"/>
              </a:lnSpc>
              <a:buFont typeface="Arial"/>
              <a:buChar char="•"/>
            </a:pPr>
            <a:r>
              <a:rPr lang="en-US" sz="2133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Advocacy</a:t>
            </a:r>
          </a:p>
          <a:p>
            <a:pPr marL="460610" lvl="1" indent="-230305">
              <a:lnSpc>
                <a:spcPts val="2645"/>
              </a:lnSpc>
              <a:buFont typeface="Arial"/>
              <a:buChar char="•"/>
            </a:pPr>
            <a:r>
              <a:rPr lang="en-US" sz="2133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Providing Support and Follow-Up</a:t>
            </a:r>
          </a:p>
          <a:p>
            <a:pPr>
              <a:lnSpc>
                <a:spcPts val="2067"/>
              </a:lnSpc>
            </a:pPr>
            <a:endParaRPr lang="en-US" sz="2133" b="1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5" name="Freeform 15"/>
          <p:cNvSpPr/>
          <p:nvPr/>
        </p:nvSpPr>
        <p:spPr>
          <a:xfrm rot="2635517" flipV="1">
            <a:off x="7302427" y="2142682"/>
            <a:ext cx="2202324" cy="1668261"/>
          </a:xfrm>
          <a:custGeom>
            <a:avLst/>
            <a:gdLst/>
            <a:ahLst/>
            <a:cxnLst/>
            <a:rect l="l" t="t" r="r" b="b"/>
            <a:pathLst>
              <a:path w="3303486" h="2502391">
                <a:moveTo>
                  <a:pt x="0" y="2502391"/>
                </a:moveTo>
                <a:lnTo>
                  <a:pt x="3303486" y="2502391"/>
                </a:lnTo>
                <a:lnTo>
                  <a:pt x="3303486" y="0"/>
                </a:lnTo>
                <a:lnTo>
                  <a:pt x="0" y="0"/>
                </a:lnTo>
                <a:lnTo>
                  <a:pt x="0" y="250239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 rot="7011017">
            <a:off x="-1724867" y="2596827"/>
            <a:ext cx="3804156" cy="4020244"/>
          </a:xfrm>
          <a:custGeom>
            <a:avLst/>
            <a:gdLst/>
            <a:ahLst/>
            <a:cxnLst/>
            <a:rect l="l" t="t" r="r" b="b"/>
            <a:pathLst>
              <a:path w="5706234" h="6030366">
                <a:moveTo>
                  <a:pt x="0" y="0"/>
                </a:moveTo>
                <a:lnTo>
                  <a:pt x="5706234" y="0"/>
                </a:lnTo>
                <a:lnTo>
                  <a:pt x="5706234" y="6030366"/>
                </a:lnTo>
                <a:lnTo>
                  <a:pt x="0" y="6030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8851523" y="608017"/>
            <a:ext cx="2199066" cy="2160583"/>
          </a:xfrm>
          <a:custGeom>
            <a:avLst/>
            <a:gdLst/>
            <a:ahLst/>
            <a:cxnLst/>
            <a:rect l="l" t="t" r="r" b="b"/>
            <a:pathLst>
              <a:path w="3298599" h="3240874">
                <a:moveTo>
                  <a:pt x="0" y="0"/>
                </a:moveTo>
                <a:lnTo>
                  <a:pt x="3298599" y="0"/>
                </a:lnTo>
                <a:lnTo>
                  <a:pt x="3298599" y="3240873"/>
                </a:lnTo>
                <a:lnTo>
                  <a:pt x="0" y="324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extBox 18"/>
          <p:cNvSpPr txBox="1"/>
          <p:nvPr/>
        </p:nvSpPr>
        <p:spPr>
          <a:xfrm>
            <a:off x="4561605" y="2178244"/>
            <a:ext cx="3068791" cy="334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5"/>
              </a:lnSpc>
            </a:pPr>
            <a:r>
              <a:rPr lang="en-US" sz="2133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Coordinating Care Across Systems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Addiction treatment often involves multiple sectors:</a:t>
            </a:r>
          </a:p>
          <a:p>
            <a:pPr marL="719709" lvl="2" indent="-239903">
              <a:lnSpc>
                <a:spcPts val="2067"/>
              </a:lnSpc>
              <a:buFont typeface="Arial"/>
              <a:buChar char="⚬"/>
            </a:pPr>
            <a:r>
              <a:rPr lang="en-US" sz="166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Medical care</a:t>
            </a:r>
          </a:p>
          <a:p>
            <a:pPr marL="719709" lvl="2" indent="-239903">
              <a:lnSpc>
                <a:spcPts val="2067"/>
              </a:lnSpc>
              <a:buFont typeface="Arial"/>
              <a:buChar char="⚬"/>
            </a:pPr>
            <a:r>
              <a:rPr lang="en-US" sz="166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Mental health services</a:t>
            </a:r>
          </a:p>
          <a:p>
            <a:pPr marL="719709" lvl="2" indent="-239903">
              <a:lnSpc>
                <a:spcPts val="2067"/>
              </a:lnSpc>
              <a:buFont typeface="Arial"/>
              <a:buChar char="⚬"/>
            </a:pPr>
            <a:r>
              <a:rPr lang="en-US" sz="166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Social services </a:t>
            </a:r>
          </a:p>
          <a:p>
            <a:pPr marL="719709" lvl="2" indent="-239903">
              <a:lnSpc>
                <a:spcPts val="2067"/>
              </a:lnSpc>
              <a:buFont typeface="Arial"/>
              <a:buChar char="⚬"/>
            </a:pPr>
            <a:r>
              <a:rPr lang="en-US" sz="166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Legal or criminal justice systems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Navigators help coordinate these so the person isn’t lost in gaps between them.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3EE6-0FBF-998F-1185-5E827EE0D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6">
            <a:extLst>
              <a:ext uri="{FF2B5EF4-FFF2-40B4-BE49-F238E27FC236}">
                <a16:creationId xmlns:a16="http://schemas.microsoft.com/office/drawing/2014/main" id="{B2E7FCC1-90E8-DF6E-BED1-A46E20A0ABA3}"/>
              </a:ext>
            </a:extLst>
          </p:cNvPr>
          <p:cNvGrpSpPr/>
          <p:nvPr/>
        </p:nvGrpSpPr>
        <p:grpSpPr>
          <a:xfrm>
            <a:off x="887828" y="4593852"/>
            <a:ext cx="2528149" cy="828469"/>
            <a:chOff x="0" y="0"/>
            <a:chExt cx="998775" cy="487978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51D2AAB7-7131-666D-9B5C-5EC7A9CA87E6}"/>
                </a:ext>
              </a:extLst>
            </p:cNvPr>
            <p:cNvSpPr/>
            <p:nvPr/>
          </p:nvSpPr>
          <p:spPr>
            <a:xfrm>
              <a:off x="0" y="0"/>
              <a:ext cx="998775" cy="487978"/>
            </a:xfrm>
            <a:custGeom>
              <a:avLst/>
              <a:gdLst/>
              <a:ahLst/>
              <a:cxnLst/>
              <a:rect l="l" t="t" r="r" b="b"/>
              <a:pathLst>
                <a:path w="998775" h="487978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1196"/>
                  </a:lnTo>
                  <a:cubicBezTo>
                    <a:pt x="998775" y="426739"/>
                    <a:pt x="937535" y="487978"/>
                    <a:pt x="861993" y="487978"/>
                  </a:cubicBezTo>
                  <a:lnTo>
                    <a:pt x="136782" y="487978"/>
                  </a:lnTo>
                  <a:cubicBezTo>
                    <a:pt x="61239" y="487978"/>
                    <a:pt x="0" y="426739"/>
                    <a:pt x="0" y="351196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842E0496-9823-4FE1-3881-08FC58DCE742}"/>
                </a:ext>
              </a:extLst>
            </p:cNvPr>
            <p:cNvSpPr txBox="1"/>
            <p:nvPr/>
          </p:nvSpPr>
          <p:spPr>
            <a:xfrm>
              <a:off x="0" y="-38100"/>
              <a:ext cx="998775" cy="526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A72E5256-1DBC-B5CC-9194-E54DA05C3247}"/>
              </a:ext>
            </a:extLst>
          </p:cNvPr>
          <p:cNvSpPr/>
          <p:nvPr/>
        </p:nvSpPr>
        <p:spPr>
          <a:xfrm>
            <a:off x="-403789" y="24701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B8901FC-36E8-AB84-4331-665798DCE902}"/>
              </a:ext>
            </a:extLst>
          </p:cNvPr>
          <p:cNvGrpSpPr/>
          <p:nvPr/>
        </p:nvGrpSpPr>
        <p:grpSpPr>
          <a:xfrm>
            <a:off x="887828" y="1955801"/>
            <a:ext cx="2528149" cy="597150"/>
            <a:chOff x="0" y="0"/>
            <a:chExt cx="998775" cy="47604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FA5055F-4A4A-97B5-C97A-603D47FE7317}"/>
                </a:ext>
              </a:extLst>
            </p:cNvPr>
            <p:cNvSpPr/>
            <p:nvPr/>
          </p:nvSpPr>
          <p:spPr>
            <a:xfrm>
              <a:off x="0" y="0"/>
              <a:ext cx="998775" cy="476043"/>
            </a:xfrm>
            <a:custGeom>
              <a:avLst/>
              <a:gdLst/>
              <a:ahLst/>
              <a:cxnLst/>
              <a:rect l="l" t="t" r="r" b="b"/>
              <a:pathLst>
                <a:path w="998775" h="476043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39261"/>
                  </a:lnTo>
                  <a:cubicBezTo>
                    <a:pt x="998775" y="414803"/>
                    <a:pt x="937535" y="476043"/>
                    <a:pt x="861993" y="476043"/>
                  </a:cubicBezTo>
                  <a:lnTo>
                    <a:pt x="136782" y="476043"/>
                  </a:lnTo>
                  <a:cubicBezTo>
                    <a:pt x="100505" y="476043"/>
                    <a:pt x="65714" y="461632"/>
                    <a:pt x="40063" y="435980"/>
                  </a:cubicBezTo>
                  <a:cubicBezTo>
                    <a:pt x="14411" y="410329"/>
                    <a:pt x="0" y="375538"/>
                    <a:pt x="0" y="339261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5757B8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20E1268-F712-4620-E799-09BD6E8A5BCA}"/>
                </a:ext>
              </a:extLst>
            </p:cNvPr>
            <p:cNvSpPr txBox="1"/>
            <p:nvPr/>
          </p:nvSpPr>
          <p:spPr>
            <a:xfrm>
              <a:off x="0" y="-38100"/>
              <a:ext cx="998775" cy="5141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ED28E33-17FD-CA33-A9BA-6CB5C24E796B}"/>
              </a:ext>
            </a:extLst>
          </p:cNvPr>
          <p:cNvGrpSpPr/>
          <p:nvPr/>
        </p:nvGrpSpPr>
        <p:grpSpPr>
          <a:xfrm>
            <a:off x="891358" y="2769912"/>
            <a:ext cx="2528149" cy="768469"/>
            <a:chOff x="0" y="0"/>
            <a:chExt cx="998775" cy="48797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ED0B3A6-57CC-43BB-5DB5-88F6D761D231}"/>
                </a:ext>
              </a:extLst>
            </p:cNvPr>
            <p:cNvSpPr/>
            <p:nvPr/>
          </p:nvSpPr>
          <p:spPr>
            <a:xfrm>
              <a:off x="0" y="0"/>
              <a:ext cx="998775" cy="487978"/>
            </a:xfrm>
            <a:custGeom>
              <a:avLst/>
              <a:gdLst/>
              <a:ahLst/>
              <a:cxnLst/>
              <a:rect l="l" t="t" r="r" b="b"/>
              <a:pathLst>
                <a:path w="998775" h="487978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1196"/>
                  </a:lnTo>
                  <a:cubicBezTo>
                    <a:pt x="998775" y="426739"/>
                    <a:pt x="937535" y="487978"/>
                    <a:pt x="861993" y="487978"/>
                  </a:cubicBezTo>
                  <a:lnTo>
                    <a:pt x="136782" y="487978"/>
                  </a:lnTo>
                  <a:cubicBezTo>
                    <a:pt x="61239" y="487978"/>
                    <a:pt x="0" y="426739"/>
                    <a:pt x="0" y="351196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04A457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7F2470E-4798-2607-9441-F65CF7548F92}"/>
                </a:ext>
              </a:extLst>
            </p:cNvPr>
            <p:cNvSpPr txBox="1"/>
            <p:nvPr/>
          </p:nvSpPr>
          <p:spPr>
            <a:xfrm>
              <a:off x="0" y="-38100"/>
              <a:ext cx="998775" cy="526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7B54042C-72DA-89C8-8711-A2CD49CAAB43}"/>
              </a:ext>
            </a:extLst>
          </p:cNvPr>
          <p:cNvSpPr/>
          <p:nvPr/>
        </p:nvSpPr>
        <p:spPr>
          <a:xfrm>
            <a:off x="7170822" y="4764860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4F5DD60-E0D3-F772-BC85-641BF01D348B}"/>
              </a:ext>
            </a:extLst>
          </p:cNvPr>
          <p:cNvGrpSpPr/>
          <p:nvPr/>
        </p:nvGrpSpPr>
        <p:grpSpPr>
          <a:xfrm>
            <a:off x="901558" y="3737855"/>
            <a:ext cx="2528149" cy="644943"/>
            <a:chOff x="0" y="0"/>
            <a:chExt cx="998775" cy="49616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7A81AE5-2C68-3450-3AC9-EC0A82D28CC4}"/>
                </a:ext>
              </a:extLst>
            </p:cNvPr>
            <p:cNvSpPr/>
            <p:nvPr/>
          </p:nvSpPr>
          <p:spPr>
            <a:xfrm>
              <a:off x="0" y="0"/>
              <a:ext cx="998775" cy="496161"/>
            </a:xfrm>
            <a:custGeom>
              <a:avLst/>
              <a:gdLst/>
              <a:ahLst/>
              <a:cxnLst/>
              <a:rect l="l" t="t" r="r" b="b"/>
              <a:pathLst>
                <a:path w="998775" h="496161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9379"/>
                  </a:lnTo>
                  <a:cubicBezTo>
                    <a:pt x="998775" y="434922"/>
                    <a:pt x="937535" y="496161"/>
                    <a:pt x="861993" y="496161"/>
                  </a:cubicBezTo>
                  <a:lnTo>
                    <a:pt x="136782" y="496161"/>
                  </a:lnTo>
                  <a:cubicBezTo>
                    <a:pt x="61239" y="496161"/>
                    <a:pt x="0" y="434922"/>
                    <a:pt x="0" y="359379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FD921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592F8B3-8DC0-50C6-C0A5-16020E6AB3A5}"/>
                </a:ext>
              </a:extLst>
            </p:cNvPr>
            <p:cNvSpPr txBox="1"/>
            <p:nvPr/>
          </p:nvSpPr>
          <p:spPr>
            <a:xfrm>
              <a:off x="0" y="-38100"/>
              <a:ext cx="998775" cy="5342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4DBE6C07-C1A1-84BF-BE68-89304D4417AB}"/>
              </a:ext>
            </a:extLst>
          </p:cNvPr>
          <p:cNvSpPr txBox="1"/>
          <p:nvPr/>
        </p:nvSpPr>
        <p:spPr>
          <a:xfrm>
            <a:off x="3591222" y="2895469"/>
            <a:ext cx="7527405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latin typeface="Glacial Indifference" panose="020B0604020202020204" charset="0"/>
              </a:rPr>
              <a:t>Reducing gaps between providers, programs, and systems.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000000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Turns fragmented system into connect pathway.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B5443B4-DEFA-04C9-DA0B-9F7B482A42C9}"/>
              </a:ext>
            </a:extLst>
          </p:cNvPr>
          <p:cNvSpPr txBox="1"/>
          <p:nvPr/>
        </p:nvSpPr>
        <p:spPr>
          <a:xfrm>
            <a:off x="1074058" y="2060827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Connection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87FF009-8147-F376-B1AC-09E6CF9FDEF9}"/>
              </a:ext>
            </a:extLst>
          </p:cNvPr>
          <p:cNvSpPr txBox="1"/>
          <p:nvPr/>
        </p:nvSpPr>
        <p:spPr>
          <a:xfrm>
            <a:off x="1124998" y="2970703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Coordination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1A480FD-D5B5-7B48-C85B-0F1E83618DF3}"/>
              </a:ext>
            </a:extLst>
          </p:cNvPr>
          <p:cNvSpPr txBox="1"/>
          <p:nvPr/>
        </p:nvSpPr>
        <p:spPr>
          <a:xfrm>
            <a:off x="3615936" y="1938099"/>
            <a:ext cx="7730605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latin typeface="Glacial Indifference" panose="020B0604020202020204" charset="0"/>
              </a:rPr>
              <a:t>Building trust and linking people to the right resources.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67" dirty="0">
                <a:latin typeface="Glacial Indifference" panose="020B0604020202020204" charset="0"/>
              </a:rPr>
              <a:t>About the relationship, not just referral.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4D2073D-7363-AEC6-DFAD-29B7DFA37F68}"/>
              </a:ext>
            </a:extLst>
          </p:cNvPr>
          <p:cNvSpPr txBox="1"/>
          <p:nvPr/>
        </p:nvSpPr>
        <p:spPr>
          <a:xfrm>
            <a:off x="3615936" y="3852838"/>
            <a:ext cx="8284994" cy="287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latin typeface="Glacial Indifference" panose="020B0604020202020204" charset="0"/>
              </a:rPr>
              <a:t>Ensuring people’s needs and voices are heard across agencies</a:t>
            </a:r>
            <a:endParaRPr lang="en-US" altLang="en-US" sz="1867" dirty="0">
              <a:latin typeface="Glacial Indifference" panose="020B060402020202020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C99B30A5-CD02-8B06-3E09-D7A9E9D0AFD0}"/>
              </a:ext>
            </a:extLst>
          </p:cNvPr>
          <p:cNvSpPr txBox="1"/>
          <p:nvPr/>
        </p:nvSpPr>
        <p:spPr>
          <a:xfrm>
            <a:off x="1095045" y="3912105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Advocacy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858074D3-FE27-423C-E14F-03BF73FD0F9A}"/>
              </a:ext>
            </a:extLst>
          </p:cNvPr>
          <p:cNvSpPr txBox="1"/>
          <p:nvPr/>
        </p:nvSpPr>
        <p:spPr>
          <a:xfrm>
            <a:off x="1246220" y="679626"/>
            <a:ext cx="969956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566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It Really Means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3F6C8A37-1256-DC1A-5B7D-71B4ABA76531}"/>
              </a:ext>
            </a:extLst>
          </p:cNvPr>
          <p:cNvSpPr txBox="1"/>
          <p:nvPr/>
        </p:nvSpPr>
        <p:spPr>
          <a:xfrm>
            <a:off x="3643653" y="4609574"/>
            <a:ext cx="8284994" cy="861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latin typeface="Glacial Indifference" panose="020B0604020202020204" charset="0"/>
              </a:rPr>
              <a:t>Staying engaged with clients from first contact through follow-up.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67" dirty="0">
                <a:latin typeface="Glacial Indifference" panose="020B0604020202020204" charset="0"/>
              </a:rPr>
              <a:t>Not fixing every barrier, but walking with the person as they move through them.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0C6BBBBB-2E53-06A7-E49E-C93B18A3F3D5}"/>
              </a:ext>
            </a:extLst>
          </p:cNvPr>
          <p:cNvSpPr txBox="1"/>
          <p:nvPr/>
        </p:nvSpPr>
        <p:spPr>
          <a:xfrm>
            <a:off x="1105894" y="4869475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Continuity</a:t>
            </a:r>
          </a:p>
        </p:txBody>
      </p:sp>
    </p:spTree>
    <p:extLst>
      <p:ext uri="{BB962C8B-B14F-4D97-AF65-F5344CB8AC3E}">
        <p14:creationId xmlns:p14="http://schemas.microsoft.com/office/powerpoint/2010/main" val="4235176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B8E76-3817-E49D-ECA7-1A11D48E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F14B05-46BD-80A2-3D46-A4290186F90F}"/>
              </a:ext>
            </a:extLst>
          </p:cNvPr>
          <p:cNvSpPr/>
          <p:nvPr/>
        </p:nvSpPr>
        <p:spPr>
          <a:xfrm>
            <a:off x="-403789" y="24701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2396290-B931-3A27-917E-870A372D5709}"/>
              </a:ext>
            </a:extLst>
          </p:cNvPr>
          <p:cNvGrpSpPr/>
          <p:nvPr/>
        </p:nvGrpSpPr>
        <p:grpSpPr>
          <a:xfrm>
            <a:off x="887828" y="1553302"/>
            <a:ext cx="2528149" cy="820421"/>
            <a:chOff x="0" y="0"/>
            <a:chExt cx="998775" cy="47604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F9632A1-0F5F-06A3-5135-9DD4649B4601}"/>
                </a:ext>
              </a:extLst>
            </p:cNvPr>
            <p:cNvSpPr/>
            <p:nvPr/>
          </p:nvSpPr>
          <p:spPr>
            <a:xfrm>
              <a:off x="0" y="0"/>
              <a:ext cx="998775" cy="476043"/>
            </a:xfrm>
            <a:custGeom>
              <a:avLst/>
              <a:gdLst/>
              <a:ahLst/>
              <a:cxnLst/>
              <a:rect l="l" t="t" r="r" b="b"/>
              <a:pathLst>
                <a:path w="998775" h="476043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39261"/>
                  </a:lnTo>
                  <a:cubicBezTo>
                    <a:pt x="998775" y="414803"/>
                    <a:pt x="937535" y="476043"/>
                    <a:pt x="861993" y="476043"/>
                  </a:cubicBezTo>
                  <a:lnTo>
                    <a:pt x="136782" y="476043"/>
                  </a:lnTo>
                  <a:cubicBezTo>
                    <a:pt x="100505" y="476043"/>
                    <a:pt x="65714" y="461632"/>
                    <a:pt x="40063" y="435980"/>
                  </a:cubicBezTo>
                  <a:cubicBezTo>
                    <a:pt x="14411" y="410329"/>
                    <a:pt x="0" y="375538"/>
                    <a:pt x="0" y="339261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5757B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3A98930-5136-4924-8575-D3205DC40BDA}"/>
                </a:ext>
              </a:extLst>
            </p:cNvPr>
            <p:cNvSpPr txBox="1"/>
            <p:nvPr/>
          </p:nvSpPr>
          <p:spPr>
            <a:xfrm>
              <a:off x="0" y="-38100"/>
              <a:ext cx="998775" cy="5141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DCDACAA-887E-BBE4-0E65-F7BFBE326A38}"/>
              </a:ext>
            </a:extLst>
          </p:cNvPr>
          <p:cNvGrpSpPr/>
          <p:nvPr/>
        </p:nvGrpSpPr>
        <p:grpSpPr>
          <a:xfrm>
            <a:off x="887828" y="2567298"/>
            <a:ext cx="2528149" cy="777699"/>
            <a:chOff x="0" y="0"/>
            <a:chExt cx="998775" cy="48797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5539834-BC1C-9AA1-284C-BC244F3D4128}"/>
                </a:ext>
              </a:extLst>
            </p:cNvPr>
            <p:cNvSpPr/>
            <p:nvPr/>
          </p:nvSpPr>
          <p:spPr>
            <a:xfrm>
              <a:off x="0" y="0"/>
              <a:ext cx="998775" cy="487978"/>
            </a:xfrm>
            <a:custGeom>
              <a:avLst/>
              <a:gdLst/>
              <a:ahLst/>
              <a:cxnLst/>
              <a:rect l="l" t="t" r="r" b="b"/>
              <a:pathLst>
                <a:path w="998775" h="487978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1196"/>
                  </a:lnTo>
                  <a:cubicBezTo>
                    <a:pt x="998775" y="426739"/>
                    <a:pt x="937535" y="487978"/>
                    <a:pt x="861993" y="487978"/>
                  </a:cubicBezTo>
                  <a:lnTo>
                    <a:pt x="136782" y="487978"/>
                  </a:lnTo>
                  <a:cubicBezTo>
                    <a:pt x="61239" y="487978"/>
                    <a:pt x="0" y="426739"/>
                    <a:pt x="0" y="351196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04A457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950E8E7-36F4-3917-26E4-B601E45C6B5C}"/>
                </a:ext>
              </a:extLst>
            </p:cNvPr>
            <p:cNvSpPr txBox="1"/>
            <p:nvPr/>
          </p:nvSpPr>
          <p:spPr>
            <a:xfrm>
              <a:off x="0" y="-38100"/>
              <a:ext cx="998775" cy="526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79A401C-8491-57EF-5688-44E489E0AD6F}"/>
              </a:ext>
            </a:extLst>
          </p:cNvPr>
          <p:cNvSpPr/>
          <p:nvPr/>
        </p:nvSpPr>
        <p:spPr>
          <a:xfrm>
            <a:off x="7170822" y="4764860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6E5EC8A-5B06-7E8B-CAA1-66F799B6FE42}"/>
              </a:ext>
            </a:extLst>
          </p:cNvPr>
          <p:cNvGrpSpPr/>
          <p:nvPr/>
        </p:nvGrpSpPr>
        <p:grpSpPr>
          <a:xfrm>
            <a:off x="887828" y="3607319"/>
            <a:ext cx="2528149" cy="747908"/>
            <a:chOff x="0" y="0"/>
            <a:chExt cx="998775" cy="49616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6C8AF64-FD4B-0DFE-F3D7-A53A33E94548}"/>
                </a:ext>
              </a:extLst>
            </p:cNvPr>
            <p:cNvSpPr/>
            <p:nvPr/>
          </p:nvSpPr>
          <p:spPr>
            <a:xfrm>
              <a:off x="0" y="0"/>
              <a:ext cx="998775" cy="496161"/>
            </a:xfrm>
            <a:custGeom>
              <a:avLst/>
              <a:gdLst/>
              <a:ahLst/>
              <a:cxnLst/>
              <a:rect l="l" t="t" r="r" b="b"/>
              <a:pathLst>
                <a:path w="998775" h="496161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9379"/>
                  </a:lnTo>
                  <a:cubicBezTo>
                    <a:pt x="998775" y="434922"/>
                    <a:pt x="937535" y="496161"/>
                    <a:pt x="861993" y="496161"/>
                  </a:cubicBezTo>
                  <a:lnTo>
                    <a:pt x="136782" y="496161"/>
                  </a:lnTo>
                  <a:cubicBezTo>
                    <a:pt x="61239" y="496161"/>
                    <a:pt x="0" y="434922"/>
                    <a:pt x="0" y="359379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FD921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A33EBF9F-A483-5FE2-840B-66872EEA7D32}"/>
                </a:ext>
              </a:extLst>
            </p:cNvPr>
            <p:cNvSpPr txBox="1"/>
            <p:nvPr/>
          </p:nvSpPr>
          <p:spPr>
            <a:xfrm>
              <a:off x="0" y="-38100"/>
              <a:ext cx="998775" cy="5342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546F2D99-C055-2794-A8F7-1902C289644B}"/>
              </a:ext>
            </a:extLst>
          </p:cNvPr>
          <p:cNvSpPr txBox="1"/>
          <p:nvPr/>
        </p:nvSpPr>
        <p:spPr>
          <a:xfrm>
            <a:off x="3587692" y="2706391"/>
            <a:ext cx="752740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Collaborate with shelters, outreach programs, libraries, and faith organizations.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Use mobile or co-located services for real-time referrals.</a:t>
            </a:r>
            <a:endParaRPr lang="en-US" sz="16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C68B66A-F991-C1F0-3A9C-7B8007AD228A}"/>
              </a:ext>
            </a:extLst>
          </p:cNvPr>
          <p:cNvSpPr txBox="1"/>
          <p:nvPr/>
        </p:nvSpPr>
        <p:spPr>
          <a:xfrm>
            <a:off x="1074058" y="1789486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Healthcare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018C7D7-28F5-F059-8B4E-12DB304A353B}"/>
              </a:ext>
            </a:extLst>
          </p:cNvPr>
          <p:cNvSpPr txBox="1"/>
          <p:nvPr/>
        </p:nvSpPr>
        <p:spPr>
          <a:xfrm>
            <a:off x="1121468" y="2781625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Community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B97349E-93DA-8699-34E7-07ED7DDDA7BB}"/>
              </a:ext>
            </a:extLst>
          </p:cNvPr>
          <p:cNvSpPr txBox="1"/>
          <p:nvPr/>
        </p:nvSpPr>
        <p:spPr>
          <a:xfrm>
            <a:off x="1560525" y="4878697"/>
            <a:ext cx="10326675" cy="9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133" dirty="0">
                <a:latin typeface="Arial" panose="020B0604020202020204" pitchFamily="34" charset="0"/>
              </a:rPr>
              <a:t>True integration means care follows the person, not the paperwork.</a:t>
            </a:r>
          </a:p>
          <a:p>
            <a:pPr marL="304815" indent="-30481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133" dirty="0">
                <a:latin typeface="Arial" panose="020B0604020202020204" pitchFamily="34" charset="0"/>
              </a:rPr>
              <a:t>The more we collaborate; the fewer transitions are lost in red tape or re-entry barriers.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B508143-D0DB-3114-4B37-511823743A81}"/>
              </a:ext>
            </a:extLst>
          </p:cNvPr>
          <p:cNvSpPr txBox="1"/>
          <p:nvPr/>
        </p:nvSpPr>
        <p:spPr>
          <a:xfrm>
            <a:off x="3565494" y="1684460"/>
            <a:ext cx="773060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Embed harm reduction and navigation in emergency departments and MAT clinics.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Train primary care teams on early intervention and peer linkage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17822AD-F0EC-5BCE-92FE-16BCB2C4EFF1}"/>
              </a:ext>
            </a:extLst>
          </p:cNvPr>
          <p:cNvSpPr txBox="1"/>
          <p:nvPr/>
        </p:nvSpPr>
        <p:spPr>
          <a:xfrm>
            <a:off x="3602206" y="3722303"/>
            <a:ext cx="828499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Coordinate assessments and data sharing across jails, courts &amp; community providers.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Pre-release navigation and warm handoffs to treatment.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A5516A3A-ED5D-4833-66F6-EE12AA7827F2}"/>
              </a:ext>
            </a:extLst>
          </p:cNvPr>
          <p:cNvSpPr txBox="1"/>
          <p:nvPr/>
        </p:nvSpPr>
        <p:spPr>
          <a:xfrm>
            <a:off x="1081315" y="3781570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Justice System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4F0914F0-7591-C215-DAB7-F1793D6A6CDA}"/>
              </a:ext>
            </a:extLst>
          </p:cNvPr>
          <p:cNvSpPr txBox="1"/>
          <p:nvPr/>
        </p:nvSpPr>
        <p:spPr>
          <a:xfrm>
            <a:off x="1905020" y="481654"/>
            <a:ext cx="8585161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566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Types of Systems</a:t>
            </a:r>
          </a:p>
        </p:txBody>
      </p:sp>
    </p:spTree>
    <p:extLst>
      <p:ext uri="{BB962C8B-B14F-4D97-AF65-F5344CB8AC3E}">
        <p14:creationId xmlns:p14="http://schemas.microsoft.com/office/powerpoint/2010/main" val="3734418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3789" y="24701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192628" y="1762701"/>
            <a:ext cx="2528149" cy="1235195"/>
            <a:chOff x="0" y="0"/>
            <a:chExt cx="998775" cy="4879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8775" cy="487978"/>
            </a:xfrm>
            <a:custGeom>
              <a:avLst/>
              <a:gdLst/>
              <a:ahLst/>
              <a:cxnLst/>
              <a:rect l="l" t="t" r="r" b="b"/>
              <a:pathLst>
                <a:path w="998775" h="487978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1196"/>
                  </a:lnTo>
                  <a:cubicBezTo>
                    <a:pt x="998775" y="426739"/>
                    <a:pt x="937535" y="487978"/>
                    <a:pt x="861993" y="487978"/>
                  </a:cubicBezTo>
                  <a:lnTo>
                    <a:pt x="136782" y="487978"/>
                  </a:lnTo>
                  <a:cubicBezTo>
                    <a:pt x="61239" y="487978"/>
                    <a:pt x="0" y="426739"/>
                    <a:pt x="0" y="351196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98775" cy="526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7699594" y="4764860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0" name="Group 10"/>
          <p:cNvGrpSpPr/>
          <p:nvPr/>
        </p:nvGrpSpPr>
        <p:grpSpPr>
          <a:xfrm>
            <a:off x="1192628" y="3377927"/>
            <a:ext cx="2528149" cy="1255908"/>
            <a:chOff x="0" y="0"/>
            <a:chExt cx="998775" cy="4961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8775" cy="496161"/>
            </a:xfrm>
            <a:custGeom>
              <a:avLst/>
              <a:gdLst/>
              <a:ahLst/>
              <a:cxnLst/>
              <a:rect l="l" t="t" r="r" b="b"/>
              <a:pathLst>
                <a:path w="998775" h="496161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9379"/>
                  </a:lnTo>
                  <a:cubicBezTo>
                    <a:pt x="998775" y="434922"/>
                    <a:pt x="937535" y="496161"/>
                    <a:pt x="861993" y="496161"/>
                  </a:cubicBezTo>
                  <a:lnTo>
                    <a:pt x="136782" y="496161"/>
                  </a:lnTo>
                  <a:cubicBezTo>
                    <a:pt x="61239" y="496161"/>
                    <a:pt x="0" y="434922"/>
                    <a:pt x="0" y="359379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98775" cy="5342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906224" y="1801736"/>
            <a:ext cx="7093149" cy="132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Faith-based recovery works for a lot of people.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Religious systems contain many avenues of support.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Faith-based recovery programs are not clinical treatment, but everyone may not need clinical treatment.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Stigma can be factor / some incorporate shame-based messaging, guilt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269" y="2028684"/>
            <a:ext cx="2060867" cy="69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Religious Systems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52833" y="675389"/>
            <a:ext cx="8585161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566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Other systems to consider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06224" y="3653367"/>
            <a:ext cx="7093149" cy="105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Pressure to work / high stress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Stigma, discrimination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Zero-tolerance / punitive policies</a:t>
            </a:r>
          </a:p>
          <a:p>
            <a:pPr marL="359854" lvl="1" indent="-179927">
              <a:lnSpc>
                <a:spcPts val="2067"/>
              </a:lnSpc>
              <a:buFont typeface="Arial"/>
              <a:buChar char="•"/>
            </a:pPr>
            <a:r>
              <a:rPr lang="en-US" sz="1667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Barriers to hiring or advancement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6269" y="3634081"/>
            <a:ext cx="2060867" cy="69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Employment</a:t>
            </a:r>
          </a:p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systems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0377662F-494B-8C8E-0F68-06612EC5B4A8}"/>
              </a:ext>
            </a:extLst>
          </p:cNvPr>
          <p:cNvSpPr txBox="1"/>
          <p:nvPr/>
        </p:nvSpPr>
        <p:spPr>
          <a:xfrm>
            <a:off x="1552833" y="5126524"/>
            <a:ext cx="934333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Arial" panose="020B0604020202020204" pitchFamily="34" charset="0"/>
              </a:rPr>
              <a:t>People don’t experience life in systems — they experience it as one continuous journey.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FAB96-8856-956C-6DA1-B61CF468A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">
            <a:extLst>
              <a:ext uri="{FF2B5EF4-FFF2-40B4-BE49-F238E27FC236}">
                <a16:creationId xmlns:a16="http://schemas.microsoft.com/office/drawing/2014/main" id="{24D70782-97E9-5C4C-44CF-ECCD07328721}"/>
              </a:ext>
            </a:extLst>
          </p:cNvPr>
          <p:cNvGrpSpPr/>
          <p:nvPr/>
        </p:nvGrpSpPr>
        <p:grpSpPr>
          <a:xfrm>
            <a:off x="887828" y="5264386"/>
            <a:ext cx="2528149" cy="828469"/>
            <a:chOff x="0" y="0"/>
            <a:chExt cx="998775" cy="487978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A5F82611-17B1-CA73-297A-4E32B5733C67}"/>
                </a:ext>
              </a:extLst>
            </p:cNvPr>
            <p:cNvSpPr/>
            <p:nvPr/>
          </p:nvSpPr>
          <p:spPr>
            <a:xfrm>
              <a:off x="0" y="0"/>
              <a:ext cx="998775" cy="487978"/>
            </a:xfrm>
            <a:custGeom>
              <a:avLst/>
              <a:gdLst/>
              <a:ahLst/>
              <a:cxnLst/>
              <a:rect l="l" t="t" r="r" b="b"/>
              <a:pathLst>
                <a:path w="998775" h="487978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1196"/>
                  </a:lnTo>
                  <a:cubicBezTo>
                    <a:pt x="998775" y="426739"/>
                    <a:pt x="937535" y="487978"/>
                    <a:pt x="861993" y="487978"/>
                  </a:cubicBezTo>
                  <a:lnTo>
                    <a:pt x="136782" y="487978"/>
                  </a:lnTo>
                  <a:cubicBezTo>
                    <a:pt x="61239" y="487978"/>
                    <a:pt x="0" y="426739"/>
                    <a:pt x="0" y="351196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0E59B0B2-AC11-0CF7-F6DA-6C570CC26D37}"/>
                </a:ext>
              </a:extLst>
            </p:cNvPr>
            <p:cNvSpPr txBox="1"/>
            <p:nvPr/>
          </p:nvSpPr>
          <p:spPr>
            <a:xfrm>
              <a:off x="0" y="-38100"/>
              <a:ext cx="998775" cy="526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6F5D0A6B-22FE-1531-A533-038EFFC0B3BF}"/>
              </a:ext>
            </a:extLst>
          </p:cNvPr>
          <p:cNvSpPr/>
          <p:nvPr/>
        </p:nvSpPr>
        <p:spPr>
          <a:xfrm>
            <a:off x="-403789" y="24701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4336636-B0D2-49C5-0E1F-E2F3D25335FE}"/>
              </a:ext>
            </a:extLst>
          </p:cNvPr>
          <p:cNvGrpSpPr/>
          <p:nvPr/>
        </p:nvGrpSpPr>
        <p:grpSpPr>
          <a:xfrm>
            <a:off x="887828" y="1955800"/>
            <a:ext cx="2528149" cy="997850"/>
            <a:chOff x="0" y="0"/>
            <a:chExt cx="998775" cy="47604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BB9923F-D021-7031-C07A-06F6FEDC4E2A}"/>
                </a:ext>
              </a:extLst>
            </p:cNvPr>
            <p:cNvSpPr/>
            <p:nvPr/>
          </p:nvSpPr>
          <p:spPr>
            <a:xfrm>
              <a:off x="0" y="0"/>
              <a:ext cx="998775" cy="476043"/>
            </a:xfrm>
            <a:custGeom>
              <a:avLst/>
              <a:gdLst/>
              <a:ahLst/>
              <a:cxnLst/>
              <a:rect l="l" t="t" r="r" b="b"/>
              <a:pathLst>
                <a:path w="998775" h="476043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39261"/>
                  </a:lnTo>
                  <a:cubicBezTo>
                    <a:pt x="998775" y="414803"/>
                    <a:pt x="937535" y="476043"/>
                    <a:pt x="861993" y="476043"/>
                  </a:cubicBezTo>
                  <a:lnTo>
                    <a:pt x="136782" y="476043"/>
                  </a:lnTo>
                  <a:cubicBezTo>
                    <a:pt x="100505" y="476043"/>
                    <a:pt x="65714" y="461632"/>
                    <a:pt x="40063" y="435980"/>
                  </a:cubicBezTo>
                  <a:cubicBezTo>
                    <a:pt x="14411" y="410329"/>
                    <a:pt x="0" y="375538"/>
                    <a:pt x="0" y="339261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5757B8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AC542B0-C3DC-2060-CE23-844AF3CF190A}"/>
                </a:ext>
              </a:extLst>
            </p:cNvPr>
            <p:cNvSpPr txBox="1"/>
            <p:nvPr/>
          </p:nvSpPr>
          <p:spPr>
            <a:xfrm>
              <a:off x="0" y="-38100"/>
              <a:ext cx="998775" cy="5141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56F50D7-E394-4399-7012-941C941CAEF8}"/>
              </a:ext>
            </a:extLst>
          </p:cNvPr>
          <p:cNvGrpSpPr/>
          <p:nvPr/>
        </p:nvGrpSpPr>
        <p:grpSpPr>
          <a:xfrm>
            <a:off x="887828" y="3118031"/>
            <a:ext cx="2528149" cy="777699"/>
            <a:chOff x="0" y="0"/>
            <a:chExt cx="998775" cy="48797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BCBC8DD-C591-9638-B2DF-9B55D41F3B26}"/>
                </a:ext>
              </a:extLst>
            </p:cNvPr>
            <p:cNvSpPr/>
            <p:nvPr/>
          </p:nvSpPr>
          <p:spPr>
            <a:xfrm>
              <a:off x="0" y="0"/>
              <a:ext cx="998775" cy="487978"/>
            </a:xfrm>
            <a:custGeom>
              <a:avLst/>
              <a:gdLst/>
              <a:ahLst/>
              <a:cxnLst/>
              <a:rect l="l" t="t" r="r" b="b"/>
              <a:pathLst>
                <a:path w="998775" h="487978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1196"/>
                  </a:lnTo>
                  <a:cubicBezTo>
                    <a:pt x="998775" y="426739"/>
                    <a:pt x="937535" y="487978"/>
                    <a:pt x="861993" y="487978"/>
                  </a:cubicBezTo>
                  <a:lnTo>
                    <a:pt x="136782" y="487978"/>
                  </a:lnTo>
                  <a:cubicBezTo>
                    <a:pt x="61239" y="487978"/>
                    <a:pt x="0" y="426739"/>
                    <a:pt x="0" y="351196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04A457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D659CF3-57FD-68B2-6756-CDB682CA026D}"/>
                </a:ext>
              </a:extLst>
            </p:cNvPr>
            <p:cNvSpPr txBox="1"/>
            <p:nvPr/>
          </p:nvSpPr>
          <p:spPr>
            <a:xfrm>
              <a:off x="0" y="-38100"/>
              <a:ext cx="998775" cy="526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383119F6-FA47-72FC-1324-503164B43127}"/>
              </a:ext>
            </a:extLst>
          </p:cNvPr>
          <p:cNvSpPr/>
          <p:nvPr/>
        </p:nvSpPr>
        <p:spPr>
          <a:xfrm>
            <a:off x="7170822" y="4764860"/>
            <a:ext cx="4876800" cy="2200656"/>
          </a:xfrm>
          <a:custGeom>
            <a:avLst/>
            <a:gdLst/>
            <a:ahLst/>
            <a:cxnLst/>
            <a:rect l="l" t="t" r="r" b="b"/>
            <a:pathLst>
              <a:path w="7315200" h="3300984">
                <a:moveTo>
                  <a:pt x="0" y="0"/>
                </a:moveTo>
                <a:lnTo>
                  <a:pt x="7315200" y="0"/>
                </a:lnTo>
                <a:lnTo>
                  <a:pt x="7315200" y="3300984"/>
                </a:lnTo>
                <a:lnTo>
                  <a:pt x="0" y="330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9C91B4E-11FE-9673-9AB6-6BE50519E29C}"/>
              </a:ext>
            </a:extLst>
          </p:cNvPr>
          <p:cNvGrpSpPr/>
          <p:nvPr/>
        </p:nvGrpSpPr>
        <p:grpSpPr>
          <a:xfrm>
            <a:off x="876844" y="4051194"/>
            <a:ext cx="2528149" cy="1006993"/>
            <a:chOff x="0" y="0"/>
            <a:chExt cx="998775" cy="49616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578C5AA-6C67-7A61-313D-69E89EE79CCD}"/>
                </a:ext>
              </a:extLst>
            </p:cNvPr>
            <p:cNvSpPr/>
            <p:nvPr/>
          </p:nvSpPr>
          <p:spPr>
            <a:xfrm>
              <a:off x="0" y="0"/>
              <a:ext cx="998775" cy="496161"/>
            </a:xfrm>
            <a:custGeom>
              <a:avLst/>
              <a:gdLst/>
              <a:ahLst/>
              <a:cxnLst/>
              <a:rect l="l" t="t" r="r" b="b"/>
              <a:pathLst>
                <a:path w="998775" h="496161">
                  <a:moveTo>
                    <a:pt x="136782" y="0"/>
                  </a:moveTo>
                  <a:lnTo>
                    <a:pt x="861993" y="0"/>
                  </a:lnTo>
                  <a:cubicBezTo>
                    <a:pt x="898270" y="0"/>
                    <a:pt x="933061" y="14411"/>
                    <a:pt x="958712" y="40063"/>
                  </a:cubicBezTo>
                  <a:cubicBezTo>
                    <a:pt x="984364" y="65714"/>
                    <a:pt x="998775" y="100505"/>
                    <a:pt x="998775" y="136782"/>
                  </a:cubicBezTo>
                  <a:lnTo>
                    <a:pt x="998775" y="359379"/>
                  </a:lnTo>
                  <a:cubicBezTo>
                    <a:pt x="998775" y="434922"/>
                    <a:pt x="937535" y="496161"/>
                    <a:pt x="861993" y="496161"/>
                  </a:cubicBezTo>
                  <a:lnTo>
                    <a:pt x="136782" y="496161"/>
                  </a:lnTo>
                  <a:cubicBezTo>
                    <a:pt x="61239" y="496161"/>
                    <a:pt x="0" y="434922"/>
                    <a:pt x="0" y="359379"/>
                  </a:cubicBezTo>
                  <a:lnTo>
                    <a:pt x="0" y="136782"/>
                  </a:lnTo>
                  <a:cubicBezTo>
                    <a:pt x="0" y="61239"/>
                    <a:pt x="61239" y="0"/>
                    <a:pt x="136782" y="0"/>
                  </a:cubicBezTo>
                  <a:close/>
                </a:path>
              </a:pathLst>
            </a:custGeom>
            <a:solidFill>
              <a:srgbClr val="FD921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941FB2B-0C3B-B23B-8B28-629EBE47A595}"/>
                </a:ext>
              </a:extLst>
            </p:cNvPr>
            <p:cNvSpPr txBox="1"/>
            <p:nvPr/>
          </p:nvSpPr>
          <p:spPr>
            <a:xfrm>
              <a:off x="0" y="-38100"/>
              <a:ext cx="998775" cy="5342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5624BD6D-7C87-5080-8C6E-3FA4CB859185}"/>
              </a:ext>
            </a:extLst>
          </p:cNvPr>
          <p:cNvSpPr txBox="1"/>
          <p:nvPr/>
        </p:nvSpPr>
        <p:spPr>
          <a:xfrm>
            <a:off x="3614563" y="3033955"/>
            <a:ext cx="7527405" cy="861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latin typeface="Glacial Indifference" panose="020B0604020202020204" charset="0"/>
              </a:rPr>
              <a:t>Expanding reach and continuity, especially for rural &amp; justice-involved populations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000000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When travel, work, childcare, probation are barriers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6C5AF63-09E3-67D1-07E0-C07999C80A73}"/>
              </a:ext>
            </a:extLst>
          </p:cNvPr>
          <p:cNvSpPr txBox="1"/>
          <p:nvPr/>
        </p:nvSpPr>
        <p:spPr>
          <a:xfrm>
            <a:off x="1074058" y="2060827"/>
            <a:ext cx="2060867" cy="69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Peer Recovery Specialists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1E07712-51E7-C037-DD9F-BDF29CDE655C}"/>
              </a:ext>
            </a:extLst>
          </p:cNvPr>
          <p:cNvSpPr txBox="1"/>
          <p:nvPr/>
        </p:nvSpPr>
        <p:spPr>
          <a:xfrm>
            <a:off x="1121468" y="3332357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Telehealth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8FF7FC6-4EFB-1171-2552-39599ABC593F}"/>
              </a:ext>
            </a:extLst>
          </p:cNvPr>
          <p:cNvSpPr txBox="1"/>
          <p:nvPr/>
        </p:nvSpPr>
        <p:spPr>
          <a:xfrm>
            <a:off x="3565494" y="1955800"/>
            <a:ext cx="7730605" cy="861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latin typeface="Glacial Indifference" panose="020B0604020202020204" charset="0"/>
              </a:rPr>
              <a:t>Using experience to build credibility and reduce stigma.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67" dirty="0">
                <a:latin typeface="Glacial Indifference" panose="020B0604020202020204" charset="0"/>
              </a:rPr>
              <a:t>Being the first, trusted voice a person hears in the system – turns “I can’t do this” into “I can try.”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5C130A47-A27E-F501-0507-C16BF23B114D}"/>
              </a:ext>
            </a:extLst>
          </p:cNvPr>
          <p:cNvSpPr txBox="1"/>
          <p:nvPr/>
        </p:nvSpPr>
        <p:spPr>
          <a:xfrm>
            <a:off x="3628293" y="4292800"/>
            <a:ext cx="8284994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latin typeface="Glacial Indifference" panose="020B0604020202020204" charset="0"/>
              </a:rPr>
              <a:t>Drop-in access, mobile units, and same-day assessments remove waiting and paperwork obstacles.</a:t>
            </a:r>
            <a:endParaRPr lang="en-US" altLang="en-US" sz="1867" dirty="0">
              <a:latin typeface="Glacial Indifference" panose="020B060402020202020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9B1B235-9F06-DC32-B7F8-6B079C87887C}"/>
              </a:ext>
            </a:extLst>
          </p:cNvPr>
          <p:cNvSpPr txBox="1"/>
          <p:nvPr/>
        </p:nvSpPr>
        <p:spPr>
          <a:xfrm>
            <a:off x="1070331" y="4225444"/>
            <a:ext cx="2060867" cy="69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Low-Barrier Entry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E20E0646-C2CE-5613-853C-3B82336FBD96}"/>
              </a:ext>
            </a:extLst>
          </p:cNvPr>
          <p:cNvSpPr txBox="1"/>
          <p:nvPr/>
        </p:nvSpPr>
        <p:spPr>
          <a:xfrm>
            <a:off x="1246220" y="679626"/>
            <a:ext cx="969956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566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Practice: What’s Working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6B1CE0C0-CFFA-4AC0-8A50-FA17B8CD0027}"/>
              </a:ext>
            </a:extLst>
          </p:cNvPr>
          <p:cNvSpPr txBox="1"/>
          <p:nvPr/>
        </p:nvSpPr>
        <p:spPr>
          <a:xfrm>
            <a:off x="3628293" y="5264385"/>
            <a:ext cx="8284994" cy="861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latin typeface="Glacial Indifference" panose="020B0604020202020204" charset="0"/>
              </a:rPr>
              <a:t>Direct transitions between agencies keep people from falling through the cracks</a:t>
            </a:r>
          </a:p>
          <a:p>
            <a:pPr marL="228611" indent="-22861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67" dirty="0">
                <a:latin typeface="Glacial Indifference" panose="020B0604020202020204" charset="0"/>
              </a:rPr>
              <a:t>Agencies share responsibility for engagement, not just referrals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B312BFA3-0706-9FC5-CCAF-FF5663F520AB}"/>
              </a:ext>
            </a:extLst>
          </p:cNvPr>
          <p:cNvSpPr txBox="1"/>
          <p:nvPr/>
        </p:nvSpPr>
        <p:spPr>
          <a:xfrm>
            <a:off x="1070331" y="5500191"/>
            <a:ext cx="2060867" cy="3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66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Warm Handoffs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4659D15-B7BC-9158-42B2-0DC67FF8790A}"/>
              </a:ext>
            </a:extLst>
          </p:cNvPr>
          <p:cNvSpPr/>
          <p:nvPr/>
        </p:nvSpPr>
        <p:spPr>
          <a:xfrm>
            <a:off x="1676400" y="-177800"/>
            <a:ext cx="609600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5C7058-AD7E-D67A-54D2-852C2DF293DB}"/>
              </a:ext>
            </a:extLst>
          </p:cNvPr>
          <p:cNvSpPr/>
          <p:nvPr/>
        </p:nvSpPr>
        <p:spPr>
          <a:xfrm>
            <a:off x="1676400" y="-1041400"/>
            <a:ext cx="609600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81043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5947" y="1054069"/>
            <a:ext cx="804971" cy="839411"/>
            <a:chOff x="0" y="-34774"/>
            <a:chExt cx="812800" cy="8475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21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7001" y="-34774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58744" y="3648486"/>
            <a:ext cx="3209514" cy="320951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57B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 rot="-2763520">
            <a:off x="7356665" y="-727251"/>
            <a:ext cx="3804156" cy="4020244"/>
          </a:xfrm>
          <a:custGeom>
            <a:avLst/>
            <a:gdLst/>
            <a:ahLst/>
            <a:cxnLst/>
            <a:rect l="l" t="t" r="r" b="b"/>
            <a:pathLst>
              <a:path w="5706234" h="6030366">
                <a:moveTo>
                  <a:pt x="0" y="0"/>
                </a:moveTo>
                <a:lnTo>
                  <a:pt x="5706234" y="0"/>
                </a:lnTo>
                <a:lnTo>
                  <a:pt x="5706234" y="6030366"/>
                </a:lnTo>
                <a:lnTo>
                  <a:pt x="0" y="6030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9527335" y="4108543"/>
            <a:ext cx="2852948" cy="2556955"/>
          </a:xfrm>
          <a:custGeom>
            <a:avLst/>
            <a:gdLst/>
            <a:ahLst/>
            <a:cxnLst/>
            <a:rect l="l" t="t" r="r" b="b"/>
            <a:pathLst>
              <a:path w="4279422" h="3835432">
                <a:moveTo>
                  <a:pt x="0" y="0"/>
                </a:moveTo>
                <a:lnTo>
                  <a:pt x="4279423" y="0"/>
                </a:lnTo>
                <a:lnTo>
                  <a:pt x="4279423" y="3835433"/>
                </a:lnTo>
                <a:lnTo>
                  <a:pt x="0" y="383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2184400" y="1054069"/>
            <a:ext cx="688650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433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Individual barriers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35755" y="1827953"/>
            <a:ext cx="7278663" cy="443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3791" lvl="1" indent="-251895">
              <a:lnSpc>
                <a:spcPts val="2893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False beliefs about treatment</a:t>
            </a:r>
          </a:p>
          <a:p>
            <a:pPr marL="503791" lvl="1" indent="-251895">
              <a:lnSpc>
                <a:spcPts val="2893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fears</a:t>
            </a:r>
          </a:p>
          <a:p>
            <a:pPr marL="1007582" lvl="2" indent="-335861">
              <a:lnSpc>
                <a:spcPts val="2893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fear of withdrawal symptoms</a:t>
            </a:r>
          </a:p>
          <a:p>
            <a:pPr marL="1007582" lvl="2" indent="-335861">
              <a:lnSpc>
                <a:spcPts val="2893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failure/recurrence of use</a:t>
            </a:r>
          </a:p>
          <a:p>
            <a:pPr marL="1007582" lvl="2" indent="-335861">
              <a:lnSpc>
                <a:spcPts val="2893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stigma and fear of judgment </a:t>
            </a:r>
          </a:p>
          <a:p>
            <a:pPr marL="1007582" lvl="2" indent="-335861">
              <a:lnSpc>
                <a:spcPts val="2893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loss of relationships</a:t>
            </a:r>
          </a:p>
          <a:p>
            <a:pPr marL="1007582" lvl="2" indent="-335861">
              <a:lnSpc>
                <a:spcPts val="2893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fear of facing emotions / forced vulnerability</a:t>
            </a:r>
          </a:p>
          <a:p>
            <a:pPr marL="503791" lvl="1" indent="-251895">
              <a:lnSpc>
                <a:spcPts val="2893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Low self-esteem or self-worth (intensifies w/ each attempt)</a:t>
            </a:r>
          </a:p>
          <a:p>
            <a:pPr marL="503791" lvl="1" indent="-251895">
              <a:lnSpc>
                <a:spcPts val="2893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Trauma history</a:t>
            </a:r>
          </a:p>
          <a:p>
            <a:pPr marL="503791" lvl="1" indent="-251895">
              <a:lnSpc>
                <a:spcPts val="2893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Co-occurring mental health disorders</a:t>
            </a:r>
          </a:p>
          <a:p>
            <a:pPr>
              <a:lnSpc>
                <a:spcPts val="2893"/>
              </a:lnSpc>
            </a:pPr>
            <a:endParaRPr lang="en-US" sz="213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D3C2E-9AB6-AEA9-4BE3-EF6FDDA2F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2F7DB88F-D798-7748-B83E-2B59F749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96" y="3655074"/>
            <a:ext cx="3703878" cy="310495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B3E25A5-6F1A-1B69-171E-3305F42B16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52335" y="1528068"/>
            <a:ext cx="3134615" cy="2342639"/>
          </a:xfrm>
        </p:spPr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Font typeface="Calibri" panose="020F0502020204030204" pitchFamily="34" charset="0"/>
              <a:buChar char="●"/>
            </a:pPr>
            <a:r>
              <a:rPr lang="en-US" sz="1800" b="1" dirty="0">
                <a:sym typeface="Raleway"/>
              </a:rPr>
              <a:t>Information:  </a:t>
            </a:r>
            <a:r>
              <a:rPr lang="en-US" sz="1800" dirty="0">
                <a:sym typeface="Raleway"/>
              </a:rPr>
              <a:t>Through consultation with peer, we provide information on addiction and recovery, as well as information specific to treatment providers and/or</a:t>
            </a:r>
            <a:r>
              <a:rPr lang="en-US" sz="1800" b="1" dirty="0">
                <a:sym typeface="Raleway"/>
              </a:rPr>
              <a:t> type of treatment</a:t>
            </a:r>
            <a:r>
              <a:rPr lang="en-US" sz="1800" dirty="0">
                <a:sym typeface="Raleway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A57647F-7529-7944-93FC-6EB9B512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47870AE6-0199-F897-26FF-22F55383A4F7}"/>
              </a:ext>
            </a:extLst>
          </p:cNvPr>
          <p:cNvSpPr txBox="1">
            <a:spLocks/>
          </p:cNvSpPr>
          <p:nvPr/>
        </p:nvSpPr>
        <p:spPr>
          <a:xfrm>
            <a:off x="875944" y="493212"/>
            <a:ext cx="4142369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Primary Services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A4F74536-F2F7-B3A6-3340-5FB539712979}"/>
              </a:ext>
            </a:extLst>
          </p:cNvPr>
          <p:cNvSpPr txBox="1">
            <a:spLocks/>
          </p:cNvSpPr>
          <p:nvPr/>
        </p:nvSpPr>
        <p:spPr>
          <a:xfrm>
            <a:off x="4486950" y="1528067"/>
            <a:ext cx="3134615" cy="2342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sz="1800" b="1" dirty="0">
                <a:sym typeface="Raleway"/>
              </a:rPr>
              <a:t>Assessment:</a:t>
            </a:r>
            <a:r>
              <a:rPr lang="en-US" sz="1800" dirty="0">
                <a:sym typeface="Raleway"/>
              </a:rPr>
              <a:t> Conducts Alabama Dept. of Mental Health placement assessment based on American Society of Addiction Medicine (ASAM) criteria to identify the appropriate </a:t>
            </a:r>
            <a:r>
              <a:rPr lang="en-US" sz="1800" b="1" dirty="0">
                <a:sym typeface="Raleway"/>
              </a:rPr>
              <a:t>level of care</a:t>
            </a:r>
            <a:r>
              <a:rPr lang="en-US" sz="1800" dirty="0">
                <a:sym typeface="Raleway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2" name="Picture 21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AD8925B-BF9D-4158-61D0-7340F6F7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059" y="3644714"/>
            <a:ext cx="3728594" cy="3125672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8EE93365-2E29-6619-95B3-BACA766D78F8}"/>
              </a:ext>
            </a:extLst>
          </p:cNvPr>
          <p:cNvSpPr txBox="1">
            <a:spLocks/>
          </p:cNvSpPr>
          <p:nvPr/>
        </p:nvSpPr>
        <p:spPr>
          <a:xfrm>
            <a:off x="7621565" y="1240877"/>
            <a:ext cx="2918716" cy="307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800" dirty="0">
              <a:sym typeface="Raleway"/>
            </a:endParaRPr>
          </a:p>
          <a:p>
            <a:pPr marL="457200" lvl="0" indent="-342900" defTabSz="914400">
              <a:spcBef>
                <a:spcPts val="0"/>
              </a:spcBef>
              <a:spcAft>
                <a:spcPts val="0"/>
              </a:spcAft>
              <a:buSzPts val="1800"/>
              <a:buFont typeface="Calibri" panose="020F0502020204030204" pitchFamily="34" charset="0"/>
              <a:buChar char="●"/>
            </a:pPr>
            <a:r>
              <a:rPr lang="en-US" sz="1800" b="1" dirty="0">
                <a:sym typeface="Raleway"/>
              </a:rPr>
              <a:t>Referral:  </a:t>
            </a:r>
            <a:r>
              <a:rPr lang="en-US" sz="1800" dirty="0">
                <a:sym typeface="Raleway"/>
              </a:rPr>
              <a:t>Meets individual treatment needs - takes into account factors such as lack of insurance and specific characteristics such as gender, veteran status and place of residence.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FA2B427-7E34-D97D-0D30-F0859D1F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EE7B93-43A3-9AE5-665A-02389D5EF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0896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4" name="Picture placeholder 29">
            <a:extLst>
              <a:ext uri="{FF2B5EF4-FFF2-40B4-BE49-F238E27FC236}">
                <a16:creationId xmlns:a16="http://schemas.microsoft.com/office/drawing/2014/main" id="{6F70F4F5-7DA5-9AF9-7C35-C49DDA93F8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22" r="6522"/>
          <a:stretch/>
        </p:blipFill>
        <p:spPr>
          <a:xfrm>
            <a:off x="5112028" y="4905561"/>
            <a:ext cx="1967944" cy="2342639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70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8695" y="1397000"/>
            <a:ext cx="3097899" cy="3352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21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6503807" y="4890009"/>
            <a:ext cx="3348162" cy="3538348"/>
          </a:xfrm>
          <a:custGeom>
            <a:avLst/>
            <a:gdLst/>
            <a:ahLst/>
            <a:cxnLst/>
            <a:rect l="l" t="t" r="r" b="b"/>
            <a:pathLst>
              <a:path w="5022243" h="5307522">
                <a:moveTo>
                  <a:pt x="0" y="0"/>
                </a:moveTo>
                <a:lnTo>
                  <a:pt x="5022242" y="0"/>
                </a:lnTo>
                <a:lnTo>
                  <a:pt x="5022242" y="5307522"/>
                </a:lnTo>
                <a:lnTo>
                  <a:pt x="0" y="530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8475781" y="2350256"/>
            <a:ext cx="3511075" cy="2049590"/>
          </a:xfrm>
          <a:custGeom>
            <a:avLst/>
            <a:gdLst/>
            <a:ahLst/>
            <a:cxnLst/>
            <a:rect l="l" t="t" r="r" b="b"/>
            <a:pathLst>
              <a:path w="5266613" h="3074385">
                <a:moveTo>
                  <a:pt x="0" y="0"/>
                </a:moveTo>
                <a:lnTo>
                  <a:pt x="5266613" y="0"/>
                </a:lnTo>
                <a:lnTo>
                  <a:pt x="5266613" y="3074386"/>
                </a:lnTo>
                <a:lnTo>
                  <a:pt x="0" y="3074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243448" y="1001710"/>
            <a:ext cx="345830" cy="49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3333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9277" y="1214012"/>
            <a:ext cx="688650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43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Social barriers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6363" y="2158250"/>
            <a:ext cx="6886503" cy="378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5004" lvl="1" indent="-237502">
              <a:lnSpc>
                <a:spcPts val="2728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Stigma, STIGMA, stigma</a:t>
            </a:r>
          </a:p>
          <a:p>
            <a:pPr marL="475004" lvl="1" indent="-237502">
              <a:lnSpc>
                <a:spcPts val="2728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Social Determinants of Health</a:t>
            </a:r>
          </a:p>
          <a:p>
            <a:pPr marL="950007" lvl="2" indent="-316669">
              <a:lnSpc>
                <a:spcPts val="2728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Economic stability 2. Education access &amp; quality 3. Healthcare access &amp; quality 4. Neighborhood &amp; built environment 5. Social &amp; community context</a:t>
            </a:r>
          </a:p>
          <a:p>
            <a:pPr marL="475004" lvl="1" indent="-237502">
              <a:lnSpc>
                <a:spcPts val="2728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Family &amp; friends</a:t>
            </a:r>
          </a:p>
          <a:p>
            <a:pPr marL="950007" lvl="2" indent="-316669">
              <a:lnSpc>
                <a:spcPts val="2728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lacking support; absence of positive support systems</a:t>
            </a:r>
          </a:p>
          <a:p>
            <a:pPr marL="950007" lvl="2" indent="-316669">
              <a:lnSpc>
                <a:spcPts val="2728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presence of negative supports; reinforcing harmful behaviors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11392" y="1266293"/>
            <a:ext cx="804971" cy="80497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A45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2796" y="685801"/>
            <a:ext cx="804971" cy="80497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A45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86033" y="0"/>
            <a:ext cx="3443291" cy="344329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21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7213600" y="3736817"/>
            <a:ext cx="3804156" cy="4020244"/>
          </a:xfrm>
          <a:custGeom>
            <a:avLst/>
            <a:gdLst/>
            <a:ahLst/>
            <a:cxnLst/>
            <a:rect l="l" t="t" r="r" b="b"/>
            <a:pathLst>
              <a:path w="5706234" h="6030366">
                <a:moveTo>
                  <a:pt x="0" y="0"/>
                </a:moveTo>
                <a:lnTo>
                  <a:pt x="5706234" y="0"/>
                </a:lnTo>
                <a:lnTo>
                  <a:pt x="5706234" y="6030366"/>
                </a:lnTo>
                <a:lnTo>
                  <a:pt x="0" y="6030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8986033" y="172502"/>
            <a:ext cx="2966609" cy="3098286"/>
          </a:xfrm>
          <a:custGeom>
            <a:avLst/>
            <a:gdLst/>
            <a:ahLst/>
            <a:cxnLst/>
            <a:rect l="l" t="t" r="r" b="b"/>
            <a:pathLst>
              <a:path w="4449913" h="4647429">
                <a:moveTo>
                  <a:pt x="0" y="0"/>
                </a:moveTo>
                <a:lnTo>
                  <a:pt x="4449913" y="0"/>
                </a:lnTo>
                <a:lnTo>
                  <a:pt x="4449913" y="4647429"/>
                </a:lnTo>
                <a:lnTo>
                  <a:pt x="0" y="4647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1714467" y="711200"/>
            <a:ext cx="688650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43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Structural/systemic </a:t>
            </a:r>
          </a:p>
          <a:p>
            <a:pPr>
              <a:lnSpc>
                <a:spcPts val="4810"/>
              </a:lnSpc>
            </a:pPr>
            <a:r>
              <a:rPr lang="en-US" sz="43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barriers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7767" y="2173091"/>
            <a:ext cx="7153203" cy="343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5004" lvl="1" indent="-237502">
              <a:lnSpc>
                <a:spcPts val="2728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Problems related to treatment provider services</a:t>
            </a:r>
          </a:p>
          <a:p>
            <a:pPr marL="950007" lvl="2" indent="-316669">
              <a:lnSpc>
                <a:spcPts val="2728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waiting lists, ineffective models, financial problems, lack of training</a:t>
            </a:r>
          </a:p>
          <a:p>
            <a:pPr marL="475004" lvl="1" indent="-237502">
              <a:lnSpc>
                <a:spcPts val="2728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Legal barriers</a:t>
            </a:r>
          </a:p>
          <a:p>
            <a:pPr marL="950007" lvl="2" indent="-316669">
              <a:lnSpc>
                <a:spcPts val="2728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policies that favor enforcement </a:t>
            </a:r>
          </a:p>
          <a:p>
            <a:pPr marL="950007" lvl="2" indent="-316669">
              <a:lnSpc>
                <a:spcPts val="2728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requiring total abstinence vs. harm reduction</a:t>
            </a:r>
          </a:p>
          <a:p>
            <a:pPr marL="950007" lvl="2" indent="-316669">
              <a:lnSpc>
                <a:spcPts val="2728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Criminal records restrict access to jobs, housing, etc.</a:t>
            </a:r>
          </a:p>
          <a:p>
            <a:pPr marL="950007" lvl="2" indent="-316669">
              <a:lnSpc>
                <a:spcPts val="2728"/>
              </a:lnSpc>
              <a:buFont typeface="Arial"/>
              <a:buChar char="⚬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lack of focus on reentry / little follow-up</a:t>
            </a:r>
          </a:p>
          <a:p>
            <a:pPr marL="475004" lvl="1" indent="-237502">
              <a:lnSpc>
                <a:spcPts val="2728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Fragmentation / lack of integrated, holistic care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2491" y="1011441"/>
            <a:ext cx="5183819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2"/>
              </a:lnSpc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solution:</a:t>
            </a:r>
          </a:p>
          <a:p>
            <a:pPr>
              <a:lnSpc>
                <a:spcPts val="3552"/>
              </a:lnSpc>
            </a:pPr>
            <a:r>
              <a:rPr lang="en-US" sz="32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Recovery Oriented Systems of Care (ROSC)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64250" y="2542412"/>
            <a:ext cx="31750" cy="3780863"/>
            <a:chOff x="0" y="0"/>
            <a:chExt cx="12543" cy="14936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43" cy="1493674"/>
            </a:xfrm>
            <a:custGeom>
              <a:avLst/>
              <a:gdLst/>
              <a:ahLst/>
              <a:cxnLst/>
              <a:rect l="l" t="t" r="r" b="b"/>
              <a:pathLst>
                <a:path w="12543" h="1493674">
                  <a:moveTo>
                    <a:pt x="0" y="0"/>
                  </a:moveTo>
                  <a:lnTo>
                    <a:pt x="12543" y="0"/>
                  </a:lnTo>
                  <a:lnTo>
                    <a:pt x="12543" y="1493674"/>
                  </a:lnTo>
                  <a:lnTo>
                    <a:pt x="0" y="1493674"/>
                  </a:lnTo>
                  <a:close/>
                </a:path>
              </a:pathLst>
            </a:custGeom>
            <a:solidFill>
              <a:srgbClr val="9999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543" cy="15317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6783373" y="1449373"/>
            <a:ext cx="4722827" cy="4722827"/>
          </a:xfrm>
          <a:custGeom>
            <a:avLst/>
            <a:gdLst/>
            <a:ahLst/>
            <a:cxnLst/>
            <a:rect l="l" t="t" r="r" b="b"/>
            <a:pathLst>
              <a:path w="7084240" h="7084240">
                <a:moveTo>
                  <a:pt x="0" y="0"/>
                </a:moveTo>
                <a:lnTo>
                  <a:pt x="7084240" y="0"/>
                </a:lnTo>
                <a:lnTo>
                  <a:pt x="7084240" y="7084240"/>
                </a:lnTo>
                <a:lnTo>
                  <a:pt x="0" y="7084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292491" y="2700453"/>
            <a:ext cx="4516747" cy="388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1"/>
              </a:lnSpc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Recovery-Oriented System of Care (ROSC) is a coordinated network of community-based services and supports that help individuals achieve, maintain, and enhance recovery from substance use disorders. ROSC emphasizes person-centered, strengths-based, and long-term support.</a:t>
            </a:r>
          </a:p>
          <a:p>
            <a:pPr>
              <a:lnSpc>
                <a:spcPts val="1901"/>
              </a:lnSpc>
            </a:pPr>
            <a:endParaRPr lang="en-US" sz="153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1901"/>
              </a:lnSpc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Integrated services:</a:t>
            </a:r>
          </a:p>
          <a:p>
            <a:pPr marL="331067" lvl="1" indent="-165534" algn="just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Substance use treatment</a:t>
            </a:r>
          </a:p>
          <a:p>
            <a:pPr marL="331067" lvl="1" indent="-165534" algn="just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Mental health</a:t>
            </a:r>
          </a:p>
          <a:p>
            <a:pPr marL="331067" lvl="1" indent="-165534" algn="just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Medical care</a:t>
            </a:r>
          </a:p>
          <a:p>
            <a:pPr marL="331067" lvl="1" indent="-165534" algn="just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Housing</a:t>
            </a:r>
          </a:p>
          <a:p>
            <a:pPr marL="331067" lvl="1" indent="-165534" algn="just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Employment</a:t>
            </a:r>
          </a:p>
          <a:p>
            <a:pPr marL="331067" lvl="1" indent="-165534" algn="just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Education</a:t>
            </a:r>
          </a:p>
          <a:p>
            <a:pPr marL="331067" lvl="1" indent="-165534" algn="just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Justice system</a:t>
            </a:r>
          </a:p>
          <a:p>
            <a:pPr algn="just">
              <a:lnSpc>
                <a:spcPts val="1901"/>
              </a:lnSpc>
            </a:pPr>
            <a:endParaRPr lang="en-US" sz="153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5240" y="2671491"/>
            <a:ext cx="31750" cy="3167681"/>
            <a:chOff x="0" y="0"/>
            <a:chExt cx="12543" cy="12514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1251429"/>
            </a:xfrm>
            <a:custGeom>
              <a:avLst/>
              <a:gdLst/>
              <a:ahLst/>
              <a:cxnLst/>
              <a:rect l="l" t="t" r="r" b="b"/>
              <a:pathLst>
                <a:path w="12543" h="1251429">
                  <a:moveTo>
                    <a:pt x="0" y="0"/>
                  </a:moveTo>
                  <a:lnTo>
                    <a:pt x="12543" y="0"/>
                  </a:lnTo>
                  <a:lnTo>
                    <a:pt x="12543" y="1251429"/>
                  </a:lnTo>
                  <a:lnTo>
                    <a:pt x="0" y="1251429"/>
                  </a:lnTo>
                  <a:close/>
                </a:path>
              </a:pathLst>
            </a:custGeom>
            <a:solidFill>
              <a:srgbClr val="9999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43" cy="12895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491" y="2338461"/>
            <a:ext cx="3833739" cy="3833739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7" y="0"/>
                </a:lnTo>
                <a:lnTo>
                  <a:pt x="5750607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1292491" y="948111"/>
            <a:ext cx="1004746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goal:</a:t>
            </a:r>
          </a:p>
          <a:p>
            <a:pPr>
              <a:lnSpc>
                <a:spcPts val="4440"/>
              </a:lnSpc>
            </a:pPr>
            <a:r>
              <a:rPr lang="en-US" sz="4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Recovery Capital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10030" y="1491674"/>
            <a:ext cx="5129929" cy="510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1"/>
              </a:lnSpc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Recovery capital refers to all the strengths, resources, and supports a person has that help them start and maintain recovery from addiction.</a:t>
            </a:r>
          </a:p>
          <a:p>
            <a:pPr>
              <a:lnSpc>
                <a:spcPts val="1901"/>
              </a:lnSpc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Think of it as the “toolkit” or “fuel” someone uses to build a healthy, sober life.</a:t>
            </a:r>
          </a:p>
          <a:p>
            <a:pPr>
              <a:lnSpc>
                <a:spcPts val="1901"/>
              </a:lnSpc>
            </a:pPr>
            <a:endParaRPr lang="en-US" sz="153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31067" lvl="1" indent="-165534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Personal Capital</a:t>
            </a:r>
          </a:p>
          <a:p>
            <a:pPr marL="662134" lvl="2" indent="-220711">
              <a:lnSpc>
                <a:spcPts val="1901"/>
              </a:lnSpc>
              <a:buFont typeface="Arial"/>
              <a:buChar char="⚬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Your health, coping skills, self-esteem, motivation, and education.</a:t>
            </a:r>
          </a:p>
          <a:p>
            <a:pPr marL="331067" lvl="1" indent="-165534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Social Capital</a:t>
            </a:r>
          </a:p>
          <a:p>
            <a:pPr marL="662134" lvl="2" indent="-220711">
              <a:lnSpc>
                <a:spcPts val="1901"/>
              </a:lnSpc>
              <a:buFont typeface="Arial"/>
              <a:buChar char="⚬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Support from family, friends, mentors, or recovery groups who encourage sobriety.</a:t>
            </a:r>
          </a:p>
          <a:p>
            <a:pPr marL="331067" lvl="1" indent="-165534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Community Capital</a:t>
            </a:r>
          </a:p>
          <a:p>
            <a:pPr marL="662134" lvl="2" indent="-220711">
              <a:lnSpc>
                <a:spcPts val="1901"/>
              </a:lnSpc>
              <a:buFont typeface="Arial"/>
              <a:buChar char="⚬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Access to safe housing, treatment programs, healthcare, jobs, and recovery-friendly environments.</a:t>
            </a:r>
          </a:p>
          <a:p>
            <a:pPr marL="331067" lvl="1" indent="-165534">
              <a:lnSpc>
                <a:spcPts val="1901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Cultural Capital</a:t>
            </a:r>
          </a:p>
          <a:p>
            <a:pPr marL="662134" lvl="2" indent="-220711">
              <a:lnSpc>
                <a:spcPts val="1901"/>
              </a:lnSpc>
              <a:buFont typeface="Arial"/>
              <a:buChar char="⚬"/>
            </a:pPr>
            <a:r>
              <a:rPr lang="en-US" sz="153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Beliefs, values, and traditions (like faith, identity, or cultural pride) that support recovery.</a:t>
            </a:r>
          </a:p>
          <a:p>
            <a:pPr>
              <a:lnSpc>
                <a:spcPts val="1901"/>
              </a:lnSpc>
            </a:pPr>
            <a:endParaRPr lang="en-US" sz="153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1901"/>
              </a:lnSpc>
            </a:pPr>
            <a:endParaRPr lang="en-US" sz="153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892BCA5-5912-2F12-9A51-4F4FA0697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1D69C48-3E5B-4860-3104-C951CE3936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944" y="2103983"/>
            <a:ext cx="9669344" cy="23426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Creating categories of licit and illicit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Most substances that are now illicit were legal at one time -- morphine, cocaine, marijuana/cannabis LSD Ecstasy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Locating the problem in the person, not the substance (Solution = Demand reduction /moral theory)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Locating the problem in the substance, not the person (Solution = Prohibition, criminal justice model / War on drugs, supply reduction)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Harm reduction movement locates the problem in the relationship between the person and the substance (drug and setting), which may change over time.</a:t>
            </a:r>
          </a:p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913C7F2-EB59-C1C8-8A64-677DCD3FF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ECE1E067-656B-27A8-B985-01FFEB3C0E54}"/>
              </a:ext>
            </a:extLst>
          </p:cNvPr>
          <p:cNvSpPr txBox="1">
            <a:spLocks/>
          </p:cNvSpPr>
          <p:nvPr/>
        </p:nvSpPr>
        <p:spPr>
          <a:xfrm>
            <a:off x="875944" y="682410"/>
            <a:ext cx="8709909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Historical Approaches in the U.S. to Address Alcohol/Drug Use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1818B4-E106-91C3-2601-D5A846ADE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5C15D7-B788-7107-3D99-EB8FD7D84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0896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4" name="Picture placeholder 29">
            <a:extLst>
              <a:ext uri="{FF2B5EF4-FFF2-40B4-BE49-F238E27FC236}">
                <a16:creationId xmlns:a16="http://schemas.microsoft.com/office/drawing/2014/main" id="{9EE37BB5-6532-2044-A981-BA5AF582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2" r="6522"/>
          <a:stretch/>
        </p:blipFill>
        <p:spPr>
          <a:xfrm>
            <a:off x="9585853" y="4833340"/>
            <a:ext cx="1967944" cy="2342639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4817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56E811-BE8C-B04E-8FDF-35C705D6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AD28B20-90FB-46C5-5757-9226A8F623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944" y="1528067"/>
            <a:ext cx="3134615" cy="39939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Growing awareness of the health consequences of tobacco &amp; excessive alcohol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Framed in public health terms as a threat to the health of the community with social costs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4C9A21-3BC1-265C-2FFF-9DFA69C31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DC79420B-4E3E-7A8C-D3ED-ADEE99401171}"/>
              </a:ext>
            </a:extLst>
          </p:cNvPr>
          <p:cNvSpPr txBox="1">
            <a:spLocks/>
          </p:cNvSpPr>
          <p:nvPr/>
        </p:nvSpPr>
        <p:spPr>
          <a:xfrm>
            <a:off x="875944" y="493212"/>
            <a:ext cx="8137427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Implicit / Explicit over the years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A06E3484-4873-1AA2-993F-630DD46F2DE2}"/>
              </a:ext>
            </a:extLst>
          </p:cNvPr>
          <p:cNvSpPr txBox="1">
            <a:spLocks/>
          </p:cNvSpPr>
          <p:nvPr/>
        </p:nvSpPr>
        <p:spPr>
          <a:xfrm>
            <a:off x="7253810" y="1523907"/>
            <a:ext cx="3134614" cy="289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Nicotine </a:t>
            </a:r>
            <a:r>
              <a:rPr lang="en-US" sz="2000" dirty="0"/>
              <a:t>Prevention strategies </a:t>
            </a:r>
          </a:p>
          <a:p>
            <a:pPr marL="971550" lvl="1" indent="-285750"/>
            <a:r>
              <a:rPr lang="en-US" sz="1500" dirty="0"/>
              <a:t>reduce recruitment of new smokers (regulate advertising)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Reduce risks of smoking </a:t>
            </a:r>
          </a:p>
          <a:p>
            <a:pPr marL="971550" lvl="1" indent="-285750"/>
            <a:r>
              <a:rPr lang="en-US" sz="1500" dirty="0"/>
              <a:t>(safer cigarettes such</a:t>
            </a:r>
            <a:br>
              <a:rPr lang="en-US" sz="1500" dirty="0"/>
            </a:br>
            <a:r>
              <a:rPr lang="en-US" sz="1500" dirty="0"/>
              <a:t>as filters lower tar and nicotine switching</a:t>
            </a:r>
            <a:br>
              <a:rPr lang="en-US" sz="1500" dirty="0"/>
            </a:br>
            <a:r>
              <a:rPr lang="en-US" sz="1500" dirty="0"/>
              <a:t>to nicotine enhanced chewing gum)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Reduce second-hand smoke (environmental policies)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8D2B3195-5ED8-0292-298F-C7344CA7A2F4}"/>
              </a:ext>
            </a:extLst>
          </p:cNvPr>
          <p:cNvSpPr txBox="1">
            <a:spLocks/>
          </p:cNvSpPr>
          <p:nvPr/>
        </p:nvSpPr>
        <p:spPr>
          <a:xfrm>
            <a:off x="4010559" y="1523907"/>
            <a:ext cx="3243251" cy="307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Banning these substances was unrealistic, so new measures were devised to reduce harm</a:t>
            </a:r>
          </a:p>
          <a:p>
            <a:pPr marL="971550" lvl="1" indent="-285750"/>
            <a:r>
              <a:rPr lang="en-US" sz="2000" dirty="0"/>
              <a:t>Bottle labeling</a:t>
            </a:r>
          </a:p>
          <a:p>
            <a:pPr marL="971550" lvl="1" indent="-285750"/>
            <a:r>
              <a:rPr lang="en-US" sz="2000" dirty="0"/>
              <a:t>Policies / laws i.e. minimum ages, drinking &amp; driving</a:t>
            </a:r>
          </a:p>
          <a:p>
            <a:pPr marL="971550" lvl="1" indent="-285750"/>
            <a:r>
              <a:rPr lang="en-US" sz="2000" dirty="0"/>
              <a:t>Just say no / don’t start</a:t>
            </a:r>
          </a:p>
          <a:p>
            <a:pPr marL="971550" lvl="1" indent="-285750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FA38690-AE76-347A-7BB6-986CABCB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9DD6F6-E58D-A009-7974-D74470605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0896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4" name="Picture placeholder 29">
            <a:extLst>
              <a:ext uri="{FF2B5EF4-FFF2-40B4-BE49-F238E27FC236}">
                <a16:creationId xmlns:a16="http://schemas.microsoft.com/office/drawing/2014/main" id="{10B444FE-C96B-3D1F-5749-993F6274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2" r="6522"/>
          <a:stretch/>
        </p:blipFill>
        <p:spPr>
          <a:xfrm>
            <a:off x="9627092" y="4825133"/>
            <a:ext cx="2212607" cy="263388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B829DBE9-F4CB-E924-924D-5912377CE1ED}"/>
              </a:ext>
            </a:extLst>
          </p:cNvPr>
          <p:cNvSpPr txBox="1">
            <a:spLocks/>
          </p:cNvSpPr>
          <p:nvPr/>
        </p:nvSpPr>
        <p:spPr>
          <a:xfrm>
            <a:off x="1118664" y="5011506"/>
            <a:ext cx="5027550" cy="123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8800" dirty="0">
                <a:solidFill>
                  <a:schemeClr val="tx2">
                    <a:lumMod val="50000"/>
                    <a:lumOff val="50000"/>
                  </a:schemeClr>
                </a:solidFill>
                <a:latin typeface="STCaiyun" panose="020B0503020204020204" pitchFamily="2" charset="-122"/>
                <a:ea typeface="STCaiyun" panose="020B0503020204020204" pitchFamily="2" charset="-122"/>
                <a:sym typeface="Raleway"/>
              </a:rPr>
              <a:t>the 60s</a:t>
            </a:r>
            <a:endParaRPr lang="en-US" sz="8800" b="1" dirty="0">
              <a:solidFill>
                <a:schemeClr val="tx2">
                  <a:lumMod val="50000"/>
                  <a:lumOff val="50000"/>
                </a:schemeClr>
              </a:solidFill>
              <a:latin typeface="STCaiyun" panose="020B0503020204020204" pitchFamily="2" charset="-122"/>
              <a:ea typeface="STCaiyun" panose="020B0503020204020204" pitchFamily="2" charset="-122"/>
            </a:endParaRPr>
          </a:p>
          <a:p>
            <a:endParaRPr lang="en-US" sz="8800" dirty="0">
              <a:solidFill>
                <a:schemeClr val="tx2">
                  <a:lumMod val="50000"/>
                  <a:lumOff val="50000"/>
                </a:schemeClr>
              </a:solidFill>
              <a:latin typeface="Trade Gothic Inlin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AAE1E4E-CC76-911C-5909-0DBF0E10D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F1416F6-DDAD-273F-A20A-88520F4B6E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2197" y="1606013"/>
            <a:ext cx="6872393" cy="3993959"/>
          </a:xfrm>
        </p:spPr>
        <p:txBody>
          <a:bodyPr/>
          <a:lstStyle/>
          <a:p>
            <a:r>
              <a:rPr lang="en-US" sz="3600" b="1" dirty="0"/>
              <a:t>OPIOIDS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Methadone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Approved for substitution therapy for dependence to opiates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Used in detox to alleviate withdrawal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Used in MTA models of treatment Methadone to Abstinence in short timeframe (usually 6 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MMTP Methadone maintenance Potentially and practically Lifelong intervention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1DC8F0E-805F-96F8-4154-2E81527A6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26185546-D214-92E1-A864-56AFB52252C0}"/>
              </a:ext>
            </a:extLst>
          </p:cNvPr>
          <p:cNvSpPr txBox="1">
            <a:spLocks/>
          </p:cNvSpPr>
          <p:nvPr/>
        </p:nvSpPr>
        <p:spPr>
          <a:xfrm>
            <a:off x="875944" y="493212"/>
            <a:ext cx="8137427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Implicit / Explicit over the years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3267CE0-EF14-D285-83AE-A7995098E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902607-D80A-BAF0-2758-500B3A25A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0896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4" name="Picture placeholder 29">
            <a:extLst>
              <a:ext uri="{FF2B5EF4-FFF2-40B4-BE49-F238E27FC236}">
                <a16:creationId xmlns:a16="http://schemas.microsoft.com/office/drawing/2014/main" id="{2CAEE291-1BC9-6129-A63F-ECFB2AFDE2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2" r="6522"/>
          <a:stretch/>
        </p:blipFill>
        <p:spPr>
          <a:xfrm>
            <a:off x="9579590" y="4642519"/>
            <a:ext cx="2212607" cy="263388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183E600E-AD5B-4EEC-288A-E6659A466D06}"/>
              </a:ext>
            </a:extLst>
          </p:cNvPr>
          <p:cNvSpPr txBox="1">
            <a:spLocks/>
          </p:cNvSpPr>
          <p:nvPr/>
        </p:nvSpPr>
        <p:spPr>
          <a:xfrm>
            <a:off x="7809199" y="2984770"/>
            <a:ext cx="5027550" cy="123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8800" dirty="0">
                <a:solidFill>
                  <a:schemeClr val="tx2">
                    <a:lumMod val="50000"/>
                    <a:lumOff val="50000"/>
                  </a:schemeClr>
                </a:solidFill>
                <a:latin typeface="STCaiyun" panose="02010800040101010101" pitchFamily="2" charset="-122"/>
                <a:ea typeface="STCaiyun" panose="02010800040101010101" pitchFamily="2" charset="-122"/>
                <a:sym typeface="Raleway"/>
              </a:rPr>
              <a:t>the 70s</a:t>
            </a:r>
            <a:endParaRPr lang="en-US" sz="8800" b="1" dirty="0">
              <a:solidFill>
                <a:schemeClr val="tx2">
                  <a:lumMod val="50000"/>
                  <a:lumOff val="50000"/>
                </a:schemeClr>
              </a:solidFill>
              <a:latin typeface="STCaiyun" panose="02010800040101010101" pitchFamily="2" charset="-122"/>
              <a:ea typeface="STCaiyun" panose="02010800040101010101" pitchFamily="2" charset="-122"/>
            </a:endParaRPr>
          </a:p>
          <a:p>
            <a:endParaRPr lang="en-US" sz="8800" dirty="0">
              <a:solidFill>
                <a:schemeClr val="tx2">
                  <a:lumMod val="50000"/>
                  <a:lumOff val="50000"/>
                </a:schemeClr>
              </a:solidFill>
              <a:latin typeface="Trade Gothic Inlin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ED467AF-B16F-4711-7301-DC434BAAB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D22BEA8-FE7E-C5B1-E15F-F4F0750278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944" y="1876250"/>
            <a:ext cx="8304150" cy="39939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Disease prevention model</a:t>
            </a:r>
            <a:r>
              <a:rPr lang="en-US" sz="2000" dirty="0"/>
              <a:t> to reduce transmission (primary or secondary prevention) of blood-borne pathogens such as HIV or Viral Hepatitis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70s Drug user organizing in Netherlands to reduce spread of viral Hepatitis B (Junkie Unions)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80s HIV/AIDS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prevention from activists -- needle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HIV is a greater threat than drug use / abstinence should not be the only goal, or necessarily the first goal / Reach out to users and engage them / Provide innovative services / Use a multi-disciplinary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1988 Needle exchange in New York City – Dept. of Health</a:t>
            </a:r>
          </a:p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CFF68F-13F7-69D7-FEE1-CE35DD362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8610DDDF-8891-CD30-B2F5-4045CA142B19}"/>
              </a:ext>
            </a:extLst>
          </p:cNvPr>
          <p:cNvSpPr txBox="1">
            <a:spLocks/>
          </p:cNvSpPr>
          <p:nvPr/>
        </p:nvSpPr>
        <p:spPr>
          <a:xfrm>
            <a:off x="875944" y="493212"/>
            <a:ext cx="8137427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Explicit over the years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72C314-2B58-69A6-DC01-B7145961C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531D6F-87EA-B119-E8C1-3A4B84FCB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0896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4" name="Picture placeholder 29">
            <a:extLst>
              <a:ext uri="{FF2B5EF4-FFF2-40B4-BE49-F238E27FC236}">
                <a16:creationId xmlns:a16="http://schemas.microsoft.com/office/drawing/2014/main" id="{C5156129-5EC3-AF5A-7EBF-55FF80C0ED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2" r="6522"/>
          <a:stretch/>
        </p:blipFill>
        <p:spPr>
          <a:xfrm>
            <a:off x="9579590" y="4642519"/>
            <a:ext cx="2212607" cy="263388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41710E2-F893-36E4-7321-795015565737}"/>
              </a:ext>
            </a:extLst>
          </p:cNvPr>
          <p:cNvSpPr txBox="1">
            <a:spLocks/>
          </p:cNvSpPr>
          <p:nvPr/>
        </p:nvSpPr>
        <p:spPr>
          <a:xfrm>
            <a:off x="7460283" y="476245"/>
            <a:ext cx="5027550" cy="123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8800" dirty="0">
                <a:solidFill>
                  <a:schemeClr val="tx2">
                    <a:lumMod val="50000"/>
                    <a:lumOff val="50000"/>
                  </a:schemeClr>
                </a:solidFill>
                <a:latin typeface="STCaiyun" panose="02010800040101010101" pitchFamily="2" charset="-122"/>
                <a:ea typeface="STCaiyun" panose="02010800040101010101" pitchFamily="2" charset="-122"/>
                <a:sym typeface="Raleway"/>
              </a:rPr>
              <a:t>the 80s</a:t>
            </a:r>
            <a:endParaRPr lang="en-US" sz="8800" b="1" dirty="0">
              <a:solidFill>
                <a:schemeClr val="tx2">
                  <a:lumMod val="50000"/>
                  <a:lumOff val="50000"/>
                </a:schemeClr>
              </a:solidFill>
              <a:latin typeface="STCaiyun" panose="02010800040101010101" pitchFamily="2" charset="-122"/>
              <a:ea typeface="STCaiyun" panose="02010800040101010101" pitchFamily="2" charset="-122"/>
            </a:endParaRPr>
          </a:p>
          <a:p>
            <a:endParaRPr lang="en-US" sz="8800" dirty="0">
              <a:solidFill>
                <a:schemeClr val="tx2">
                  <a:lumMod val="50000"/>
                  <a:lumOff val="50000"/>
                </a:schemeClr>
              </a:solidFill>
              <a:latin typeface="Trade Gothic Inlin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D6ED468-C729-D60F-DA03-3D8A03C2A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F2A0C68-01B3-F8D2-36D2-A53338CD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7E7E6D26-AAD7-4A1F-B578-C28C66D4C631}"/>
              </a:ext>
            </a:extLst>
          </p:cNvPr>
          <p:cNvSpPr txBox="1">
            <a:spLocks/>
          </p:cNvSpPr>
          <p:nvPr/>
        </p:nvSpPr>
        <p:spPr>
          <a:xfrm>
            <a:off x="977565" y="489052"/>
            <a:ext cx="8137427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Birth of modern movement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38B084-9FF5-D4F3-EA0C-E9FE41379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6DFF8F-FD39-FE77-E4A7-10370312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0896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4" name="Picture placeholder 29">
            <a:extLst>
              <a:ext uri="{FF2B5EF4-FFF2-40B4-BE49-F238E27FC236}">
                <a16:creationId xmlns:a16="http://schemas.microsoft.com/office/drawing/2014/main" id="{25E7CBE0-DF8F-ACA8-22D1-4AC3600BD4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2" r="6522"/>
          <a:stretch/>
        </p:blipFill>
        <p:spPr>
          <a:xfrm>
            <a:off x="9579590" y="4642519"/>
            <a:ext cx="2212607" cy="263388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1B824-C6C5-41C1-0E6D-4BD2EA2AE251}"/>
              </a:ext>
            </a:extLst>
          </p:cNvPr>
          <p:cNvSpPr txBox="1"/>
          <p:nvPr/>
        </p:nvSpPr>
        <p:spPr>
          <a:xfrm>
            <a:off x="977565" y="1499094"/>
            <a:ext cx="69695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1993 Harm Reduction Working Group formed * half of whom are people of color who saw harm reduction as a social justice movement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1994 Harm Reduction Coalition incorporated in San Francisco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1995 First Regional Harm Reduction conference held in New York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1996 Oakland and New York offices of HRC opened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1996 First National Harm Reduction Conference held in Oakland, 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1998 Bridging the Gap conference held in SF</a:t>
            </a:r>
            <a:br>
              <a:rPr lang="en-US" sz="2000" dirty="0"/>
            </a:br>
            <a:r>
              <a:rPr lang="en-US" sz="2000" dirty="0"/>
              <a:t>(http//www.harmreduction.org/pubs/news/spring99/g</a:t>
            </a:r>
            <a:br>
              <a:rPr lang="en-US" sz="2000" dirty="0"/>
            </a:br>
            <a:r>
              <a:rPr lang="en-US" sz="2000" dirty="0"/>
              <a:t>arcia.html)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7C52BF10-CA95-CC6F-8FE0-0F258BEC010B}"/>
              </a:ext>
            </a:extLst>
          </p:cNvPr>
          <p:cNvSpPr txBox="1">
            <a:spLocks/>
          </p:cNvSpPr>
          <p:nvPr/>
        </p:nvSpPr>
        <p:spPr>
          <a:xfrm>
            <a:off x="7947121" y="3650493"/>
            <a:ext cx="5027550" cy="123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defTabSz="91440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8800" dirty="0">
                <a:solidFill>
                  <a:schemeClr val="tx2">
                    <a:lumMod val="50000"/>
                    <a:lumOff val="50000"/>
                  </a:schemeClr>
                </a:solidFill>
                <a:latin typeface="STCaiyun" panose="02010800040101010101" pitchFamily="2" charset="-122"/>
                <a:ea typeface="STCaiyun" panose="02010800040101010101" pitchFamily="2" charset="-122"/>
                <a:sym typeface="Raleway"/>
              </a:rPr>
              <a:t>the 90s</a:t>
            </a:r>
            <a:endParaRPr lang="en-US" sz="8800" b="1" dirty="0">
              <a:solidFill>
                <a:schemeClr val="tx2">
                  <a:lumMod val="50000"/>
                  <a:lumOff val="50000"/>
                </a:schemeClr>
              </a:solidFill>
              <a:latin typeface="STCaiyun" panose="02010800040101010101" pitchFamily="2" charset="-122"/>
              <a:ea typeface="STCaiyun" panose="02010800040101010101" pitchFamily="2" charset="-122"/>
            </a:endParaRPr>
          </a:p>
          <a:p>
            <a:endParaRPr lang="en-US" sz="8800" dirty="0">
              <a:solidFill>
                <a:schemeClr val="tx2">
                  <a:lumMod val="50000"/>
                  <a:lumOff val="50000"/>
                </a:schemeClr>
              </a:solidFill>
              <a:latin typeface="Trade Gothic Inlin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EE65845-C214-FAF1-8401-69CE42C57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4122F-614A-E0FB-3F4E-CA5A0660393E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39</a:t>
            </a:fld>
            <a:endParaRPr lang="en-US" altLang="zh-CN" dirty="0"/>
          </a:p>
        </p:txBody>
      </p:sp>
      <p:pic>
        <p:nvPicPr>
          <p:cNvPr id="3" name="Picture 2" descr="A graph of a race&#10;&#10;Description automatically generated">
            <a:extLst>
              <a:ext uri="{FF2B5EF4-FFF2-40B4-BE49-F238E27FC236}">
                <a16:creationId xmlns:a16="http://schemas.microsoft.com/office/drawing/2014/main" id="{667BEE95-73DF-DC54-C2E5-E3591067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1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51401" y="1811098"/>
            <a:ext cx="5480890" cy="1416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Peers listen to clients and share personal recovery when appropriate during intake.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50076C86-2022-A923-D360-87ECD88A4366}"/>
              </a:ext>
            </a:extLst>
          </p:cNvPr>
          <p:cNvSpPr txBox="1">
            <a:spLocks/>
          </p:cNvSpPr>
          <p:nvPr/>
        </p:nvSpPr>
        <p:spPr>
          <a:xfrm>
            <a:off x="751400" y="604553"/>
            <a:ext cx="3349130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How it works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993FC2-1171-B1EE-46BF-6F05DBA30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C64DF0-245A-655F-36FE-E66869B8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9378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49825EA8-235B-9F52-7775-EC715055714E}"/>
              </a:ext>
            </a:extLst>
          </p:cNvPr>
          <p:cNvSpPr txBox="1">
            <a:spLocks/>
          </p:cNvSpPr>
          <p:nvPr/>
        </p:nvSpPr>
        <p:spPr>
          <a:xfrm>
            <a:off x="751400" y="2720844"/>
            <a:ext cx="5745295" cy="1416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Clinical assessment determines appropriate level of care.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08C2455A-4AD0-23A3-D05B-00B45A7D9349}"/>
              </a:ext>
            </a:extLst>
          </p:cNvPr>
          <p:cNvSpPr txBox="1">
            <a:spLocks/>
          </p:cNvSpPr>
          <p:nvPr/>
        </p:nvSpPr>
        <p:spPr>
          <a:xfrm>
            <a:off x="751399" y="3600690"/>
            <a:ext cx="5646143" cy="1416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Staff relays assessment data to desired treatment programs and provides referral information to client.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CC92DD6-F6A3-DC4C-C3FD-A7BD2AD5EB48}"/>
              </a:ext>
            </a:extLst>
          </p:cNvPr>
          <p:cNvSpPr txBox="1">
            <a:spLocks/>
          </p:cNvSpPr>
          <p:nvPr/>
        </p:nvSpPr>
        <p:spPr>
          <a:xfrm>
            <a:off x="751400" y="4682126"/>
            <a:ext cx="5480891" cy="1416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Peers maintain regular contact with client until they are in treatment and offer follow-up services.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12" name="Picture 11" descr="A hexagon with white text&#10;&#10;Description automatically generated">
            <a:extLst>
              <a:ext uri="{FF2B5EF4-FFF2-40B4-BE49-F238E27FC236}">
                <a16:creationId xmlns:a16="http://schemas.microsoft.com/office/drawing/2014/main" id="{F84D409B-8938-926F-E3D7-E25422840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291" y="425870"/>
            <a:ext cx="6009701" cy="6009701"/>
          </a:xfrm>
          <a:prstGeom prst="rect">
            <a:avLst/>
          </a:prstGeom>
        </p:spPr>
      </p:pic>
      <p:pic>
        <p:nvPicPr>
          <p:cNvPr id="2" name="Picture placeholder 29">
            <a:extLst>
              <a:ext uri="{FF2B5EF4-FFF2-40B4-BE49-F238E27FC236}">
                <a16:creationId xmlns:a16="http://schemas.microsoft.com/office/drawing/2014/main" id="{E6EB34D6-4F9A-E75D-19A5-5A9B1898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2" r="6522"/>
          <a:stretch/>
        </p:blipFill>
        <p:spPr>
          <a:xfrm>
            <a:off x="10227356" y="4969379"/>
            <a:ext cx="1896941" cy="2258117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57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5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13AC-5D67-C323-C690-42C0CD3E7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6BDEA-302C-0D26-80BC-8AD7C60840F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40</a:t>
            </a:fld>
            <a:endParaRPr lang="en-US" altLang="zh-CN" dirty="0"/>
          </a:p>
        </p:txBody>
      </p:sp>
      <p:pic>
        <p:nvPicPr>
          <p:cNvPr id="3" name="Picture 2" descr="A blue pie chart with numbers and a few people&#10;&#10;Description automatically generated with medium confidence">
            <a:extLst>
              <a:ext uri="{FF2B5EF4-FFF2-40B4-BE49-F238E27FC236}">
                <a16:creationId xmlns:a16="http://schemas.microsoft.com/office/drawing/2014/main" id="{D56AF0C5-7842-8C50-2458-301DBAA0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50076C86-2022-A923-D360-87ECD88A4366}"/>
              </a:ext>
            </a:extLst>
          </p:cNvPr>
          <p:cNvSpPr txBox="1">
            <a:spLocks/>
          </p:cNvSpPr>
          <p:nvPr/>
        </p:nvSpPr>
        <p:spPr>
          <a:xfrm>
            <a:off x="-2498406" y="-944847"/>
            <a:ext cx="3349130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Impact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993FC2-1171-B1EE-46BF-6F05DBA30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5" name="Picture 4" descr="A white 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2C795963-1C92-AA57-C574-4094FC2F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92" y="-1062047"/>
            <a:ext cx="9608339" cy="8504562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C783B31-D4B2-4819-3EC7-4F6D736A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771"/>
            <a:ext cx="7218272" cy="406856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3372EB-0A6B-A39F-7052-F8E7F5BF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87" y="5367248"/>
            <a:ext cx="4159157" cy="894280"/>
          </a:xfrm>
        </p:spPr>
        <p:txBody>
          <a:bodyPr/>
          <a:lstStyle/>
          <a:p>
            <a:br>
              <a:rPr lang="en-US" altLang="zh-CN" sz="1600" dirty="0"/>
            </a:br>
            <a:r>
              <a:rPr lang="en-US" altLang="zh-CN" sz="1600" dirty="0"/>
              <a:t>rrcintake@crisiscenterbham.org</a:t>
            </a:r>
            <a:br>
              <a:rPr lang="en-US" altLang="zh-CN" sz="1600" dirty="0"/>
            </a:br>
            <a:br>
              <a:rPr lang="en-US" altLang="zh-CN" sz="1600" dirty="0"/>
            </a:br>
            <a:r>
              <a:rPr lang="en-US" altLang="zh-CN" sz="1600" dirty="0"/>
              <a:t>John Bayles, Program Director</a:t>
            </a:r>
            <a:br>
              <a:rPr lang="en-US" altLang="zh-CN" sz="1600" dirty="0"/>
            </a:br>
            <a:r>
              <a:rPr lang="en-US" altLang="zh-CN" sz="1600" b="0" dirty="0"/>
              <a:t>Recovery Resource Center</a:t>
            </a:r>
            <a:br>
              <a:rPr lang="en-US" altLang="zh-CN" sz="1600" dirty="0"/>
            </a:br>
            <a:r>
              <a:rPr lang="en-US" altLang="zh-CN" sz="1600" b="0" i="1" dirty="0"/>
              <a:t>A program of Crisis Center, Inc.</a:t>
            </a:r>
            <a:br>
              <a:rPr lang="en-US" altLang="zh-CN" sz="1600" dirty="0"/>
            </a:br>
            <a:r>
              <a:rPr lang="en-US" altLang="zh-CN" sz="1600" dirty="0"/>
              <a:t>jbayles@crisiscenterbham.org</a:t>
            </a:r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454E28-6768-F69C-EEBD-7B850F9EDC11}"/>
              </a:ext>
            </a:extLst>
          </p:cNvPr>
          <p:cNvCxnSpPr/>
          <p:nvPr/>
        </p:nvCxnSpPr>
        <p:spPr>
          <a:xfrm>
            <a:off x="1320800" y="5346700"/>
            <a:ext cx="0" cy="118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9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21851-9F57-224C-83A9-B773ABDFD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419F9CB-B123-1552-AC80-9EC486333D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0078" y="1983226"/>
            <a:ext cx="5674615" cy="809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Peers in the Emergency Department</a:t>
            </a:r>
          </a:p>
          <a:p>
            <a:pPr marL="971550" lvl="1" indent="-285750"/>
            <a:r>
              <a:rPr lang="en-US" sz="1500" dirty="0">
                <a:latin typeface="+mj-lt"/>
              </a:rPr>
              <a:t>Partner with UAB Dept. of Emergency Medicine to offer on-site peer services since 2018 / SAMHSA grant to Expand ED-initiated MOUD services.</a:t>
            </a:r>
          </a:p>
          <a:p>
            <a:pPr marL="971550" lvl="1" indent="-285750"/>
            <a:r>
              <a:rPr lang="en-US" sz="1500" dirty="0">
                <a:latin typeface="+mj-lt"/>
              </a:rPr>
              <a:t>Partner with JCDH on NACCHO S-PED (Sustaining Peers in Emergency Department) grant.</a:t>
            </a:r>
            <a:endParaRPr lang="en-US" sz="1400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5FD2F1-FF55-80FF-34CA-02A435C17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5356" y="-200548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16971239-97FE-47D8-ABB3-1C936CF3241E}"/>
              </a:ext>
            </a:extLst>
          </p:cNvPr>
          <p:cNvSpPr txBox="1">
            <a:spLocks/>
          </p:cNvSpPr>
          <p:nvPr/>
        </p:nvSpPr>
        <p:spPr>
          <a:xfrm>
            <a:off x="850724" y="641070"/>
            <a:ext cx="6203487" cy="103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Outreach &amp; Community Support Services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77C5963-EFAB-D3FA-EE45-0BB70CD27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1302" y="2620490"/>
            <a:ext cx="800994" cy="90992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E9CEA3-8C4E-3680-2F50-0B09F580A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9378" y="1523907"/>
            <a:ext cx="1021898" cy="12868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7113996C-7545-7529-DB9C-F63610C0669F}"/>
              </a:ext>
            </a:extLst>
          </p:cNvPr>
          <p:cNvSpPr txBox="1">
            <a:spLocks/>
          </p:cNvSpPr>
          <p:nvPr/>
        </p:nvSpPr>
        <p:spPr>
          <a:xfrm>
            <a:off x="1030077" y="3727581"/>
            <a:ext cx="5674615" cy="809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Naloxone training and distribution</a:t>
            </a:r>
          </a:p>
          <a:p>
            <a:pPr marL="971550" lvl="1" indent="-285750"/>
            <a:r>
              <a:rPr lang="en-US" sz="1500" dirty="0">
                <a:latin typeface="+mj-lt"/>
              </a:rPr>
              <a:t>Partner with JCDH to offer community-based Naloxone trainings since 2018 (First in the state)</a:t>
            </a:r>
          </a:p>
          <a:p>
            <a:pPr marL="971550" lvl="1" indent="-285750"/>
            <a:r>
              <a:rPr lang="en-US" sz="1500" dirty="0">
                <a:latin typeface="+mj-lt"/>
              </a:rPr>
              <a:t>Partner with JCDH on OD2A (Overdose Data to Action) grant since 2021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4570DAF-E6B6-281D-0489-42D1AFD14CE8}"/>
              </a:ext>
            </a:extLst>
          </p:cNvPr>
          <p:cNvSpPr txBox="1">
            <a:spLocks/>
          </p:cNvSpPr>
          <p:nvPr/>
        </p:nvSpPr>
        <p:spPr>
          <a:xfrm>
            <a:off x="1030076" y="5246027"/>
            <a:ext cx="5674615" cy="809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Community-based services</a:t>
            </a:r>
          </a:p>
          <a:p>
            <a:pPr marL="971550" lvl="1" indent="-285750"/>
            <a:r>
              <a:rPr lang="en-US" sz="1500" dirty="0">
                <a:latin typeface="+mj-lt"/>
              </a:rPr>
              <a:t>Provide peer outreach at local shelters</a:t>
            </a:r>
          </a:p>
          <a:p>
            <a:pPr marL="971550" lvl="1" indent="-285750"/>
            <a:r>
              <a:rPr lang="en-US" sz="1500" dirty="0">
                <a:latin typeface="+mj-lt"/>
              </a:rPr>
              <a:t>Education at community health/resource fairs</a:t>
            </a:r>
          </a:p>
        </p:txBody>
      </p:sp>
      <p:pic>
        <p:nvPicPr>
          <p:cNvPr id="4" name="Picture 3" descr="A hexagon with white text&#10;&#10;Description automatically generated">
            <a:extLst>
              <a:ext uri="{FF2B5EF4-FFF2-40B4-BE49-F238E27FC236}">
                <a16:creationId xmlns:a16="http://schemas.microsoft.com/office/drawing/2014/main" id="{E615E6C4-DF3C-1C13-342E-A7A41D5E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211" y="1030775"/>
            <a:ext cx="5024644" cy="50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900D9-0F47-CC6F-1024-EF3E4D439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12846-C361-AFC1-CF12-BE833E1B1FE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pic>
        <p:nvPicPr>
          <p:cNvPr id="3" name="Picture 2" descr="A graph of data collection&#10;&#10;Description automatically generated with medium confidence">
            <a:extLst>
              <a:ext uri="{FF2B5EF4-FFF2-40B4-BE49-F238E27FC236}">
                <a16:creationId xmlns:a16="http://schemas.microsoft.com/office/drawing/2014/main" id="{1249F458-BF2E-29FE-4773-B612F893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14F88-FF02-90B6-F158-1335E5827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92D25-5FB6-0B3C-F8E5-A56C141904A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pic>
        <p:nvPicPr>
          <p:cNvPr id="3" name="Picture 2" descr="A close-up of a pie chart&#10;&#10;Description automatically generated">
            <a:extLst>
              <a:ext uri="{FF2B5EF4-FFF2-40B4-BE49-F238E27FC236}">
                <a16:creationId xmlns:a16="http://schemas.microsoft.com/office/drawing/2014/main" id="{380A47BB-7D46-ED59-A84E-C6684B8F3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FF7D-883F-FAE1-AFD2-768AD2E64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AD77A-9EC2-1D78-CA50-753E2FACD81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pic>
        <p:nvPicPr>
          <p:cNvPr id="5" name="Picture 4" descr="A comparison of blue pie charts&#10;&#10;Description automatically generated">
            <a:extLst>
              <a:ext uri="{FF2B5EF4-FFF2-40B4-BE49-F238E27FC236}">
                <a16:creationId xmlns:a16="http://schemas.microsoft.com/office/drawing/2014/main" id="{4EA0E32A-253A-ED5F-49BE-EE77C37D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6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4B32C-CDC0-5440-FC55-DC9DB8E5B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A7DDF-E8AD-9CF9-3A19-B1CB6FE9DE0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pic>
        <p:nvPicPr>
          <p:cNvPr id="3" name="Picture 2" descr="A graph showing the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9A98F4F1-AC4B-F198-DF86-646B2574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light - tm89027928_Win22_jx_v15" id="{E4F720B1-AC3A-441F-B00A-6ECF71D2AB0C}" vid="{71933BEE-9DD7-4D62-B50F-A654080E9C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81503-9DEF-42F3-A99B-D5E0223E195B}">
  <ds:schemaRefs>
    <ds:schemaRef ds:uri="http://purl.org/dc/terms/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documentManagement/types"/>
    <ds:schemaRef ds:uri="230e9df3-be65-4c73-a93b-d1236ebd677e"/>
    <ds:schemaRef ds:uri="http://schemas.microsoft.com/office/2006/metadata/properties"/>
    <ds:schemaRef ds:uri="71af3243-3dd4-4a8d-8c0d-dd76da1f02a5"/>
    <ds:schemaRef ds:uri="http://purl.org/dc/elements/1.1/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A4D1D3-B327-4D60-927D-26045FF4A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156100-9533-4411-B0C0-FA18F914F7B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9437</TotalTime>
  <Words>2376</Words>
  <Application>Microsoft Office PowerPoint</Application>
  <PresentationFormat>Widescreen</PresentationFormat>
  <Paragraphs>288</Paragraphs>
  <Slides>41</Slides>
  <Notes>7</Notes>
  <HiddenSlides>7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等线</vt:lpstr>
      <vt:lpstr>STCaiyun</vt:lpstr>
      <vt:lpstr>Abadi</vt:lpstr>
      <vt:lpstr>Arial</vt:lpstr>
      <vt:lpstr>Calibri</vt:lpstr>
      <vt:lpstr>Glacial Indifference</vt:lpstr>
      <vt:lpstr>Glacial Indifference Bold</vt:lpstr>
      <vt:lpstr>Posterama Text Black</vt:lpstr>
      <vt:lpstr>Posterama Text SemiBold</vt:lpstr>
      <vt:lpstr>Raleway</vt:lpstr>
      <vt:lpstr>Roboto</vt:lpstr>
      <vt:lpstr>Roboto Bold</vt:lpstr>
      <vt:lpstr>Trade Gothic Inline</vt:lpstr>
      <vt:lpstr>Wingdings</vt:lpstr>
      <vt:lpstr>Office 主题​​</vt:lpstr>
      <vt:lpstr>A collaborative initiative to simplify the substance use treatment process and remove barriers to recovery</vt:lpstr>
      <vt:lpstr>The RRC was a direct response to the Opioid epidemic by local health officials and treatment providers.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rrcintake@crisiscenterbham.org  John Bayles, Program Director Recovery Resource Center A program of Crisis Center, Inc. jbayles@crisiscenterbham.org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collaborative initiative to simplify substance use treatment</dc:title>
  <dc:creator>John Bayles</dc:creator>
  <cp:lastModifiedBy>Shajuane Jones</cp:lastModifiedBy>
  <cp:revision>6</cp:revision>
  <dcterms:created xsi:type="dcterms:W3CDTF">2023-05-08T20:26:44Z</dcterms:created>
  <dcterms:modified xsi:type="dcterms:W3CDTF">2026-02-26T22:02:20Z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