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1" r:id="rId4"/>
    <p:sldId id="264" r:id="rId5"/>
    <p:sldId id="265" r:id="rId6"/>
    <p:sldId id="266" r:id="rId7"/>
    <p:sldId id="262" r:id="rId8"/>
    <p:sldId id="267" r:id="rId9"/>
    <p:sldId id="268" r:id="rId10"/>
    <p:sldId id="269" r:id="rId11"/>
    <p:sldId id="270" r:id="rId12"/>
    <p:sldId id="271" r:id="rId13"/>
    <p:sldId id="274" r:id="rId14"/>
    <p:sldId id="275"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9CC6B-1D44-418A-BC77-1208021DA2C6}" v="525" dt="2024-01-24T19:08:24.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571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5294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5720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461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344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4660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8888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900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1022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5902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8828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976789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www.fostercoalition.org" TargetMode="Externa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D188181D-D3A7-1A92-17A3-58CBA6998569}"/>
              </a:ext>
            </a:extLst>
          </p:cNvPr>
          <p:cNvPicPr>
            <a:picLocks noChangeAspect="1"/>
          </p:cNvPicPr>
          <p:nvPr/>
        </p:nvPicPr>
        <p:blipFill>
          <a:blip r:embed="rId2"/>
          <a:stretch>
            <a:fillRect/>
          </a:stretch>
        </p:blipFill>
        <p:spPr>
          <a:xfrm>
            <a:off x="2121097" y="1113839"/>
            <a:ext cx="7953934" cy="423988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a:solidFill>
                  <a:srgbClr val="002060"/>
                </a:solidFill>
                <a:latin typeface="Calibri"/>
                <a:cs typeface="Calibri"/>
              </a:rPr>
              <a:t>Solve</a:t>
            </a:r>
            <a:br>
              <a:rPr lang="en-US" sz="4600" b="1">
                <a:solidFill>
                  <a:srgbClr val="002060"/>
                </a:solidFill>
                <a:latin typeface="Calibri"/>
                <a:cs typeface="Calibri"/>
              </a:rPr>
            </a:br>
            <a:r>
              <a:rPr lang="en-US" sz="4600" b="1">
                <a:solidFill>
                  <a:srgbClr val="002060"/>
                </a:solidFill>
                <a:latin typeface="Calibri"/>
                <a:cs typeface="Calibri"/>
              </a:rPr>
              <a:t>Problems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38928" y="1307837"/>
            <a:ext cx="5980917" cy="4180542"/>
          </a:xfrm>
        </p:spPr>
        <p:txBody>
          <a:bodyPr anchor="ctr">
            <a:normAutofit/>
          </a:bodyPr>
          <a:lstStyle/>
          <a:p>
            <a:pPr marL="0" indent="0">
              <a:buNone/>
            </a:pPr>
            <a:r>
              <a:rPr lang="en-US" sz="3600" b="1" i="1" dirty="0">
                <a:ea typeface="+mn-lt"/>
                <a:cs typeface="+mn-lt"/>
              </a:rPr>
              <a:t>Communicate</a:t>
            </a:r>
            <a:endParaRPr lang="en-US" b="1" dirty="0">
              <a:cs typeface="Calibri"/>
            </a:endParaRPr>
          </a:p>
          <a:p>
            <a:r>
              <a:rPr lang="en-US" sz="2400" dirty="0">
                <a:ea typeface="+mn-lt"/>
                <a:cs typeface="+mn-lt"/>
              </a:rPr>
              <a:t>Nine Documentaries</a:t>
            </a:r>
            <a:endParaRPr lang="en-US" dirty="0">
              <a:cs typeface="Calibri"/>
            </a:endParaRPr>
          </a:p>
          <a:p>
            <a:r>
              <a:rPr lang="en-US" sz="2400" dirty="0">
                <a:ea typeface="+mn-lt"/>
                <a:cs typeface="+mn-lt"/>
              </a:rPr>
              <a:t>Radio, TV, Podcasts</a:t>
            </a:r>
            <a:endParaRPr lang="en-US" dirty="0"/>
          </a:p>
          <a:p>
            <a:r>
              <a:rPr lang="en-US" sz="2400" dirty="0">
                <a:ea typeface="+mn-lt"/>
                <a:cs typeface="+mn-lt"/>
              </a:rPr>
              <a:t>Social Media</a:t>
            </a:r>
            <a:endParaRPr lang="en-US" dirty="0">
              <a:ea typeface="+mn-lt"/>
              <a:cs typeface="+mn-lt"/>
            </a:endParaRPr>
          </a:p>
          <a:p>
            <a:r>
              <a:rPr lang="en-US" sz="2400" dirty="0">
                <a:ea typeface="+mn-lt"/>
                <a:cs typeface="+mn-lt"/>
              </a:rPr>
              <a:t>Software</a:t>
            </a:r>
          </a:p>
        </p:txBody>
      </p:sp>
    </p:spTree>
    <p:extLst>
      <p:ext uri="{BB962C8B-B14F-4D97-AF65-F5344CB8AC3E}">
        <p14:creationId xmlns:p14="http://schemas.microsoft.com/office/powerpoint/2010/main" val="3161727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a:solidFill>
                  <a:srgbClr val="002060"/>
                </a:solidFill>
                <a:latin typeface="Calibri"/>
                <a:cs typeface="Calibri"/>
              </a:rPr>
              <a:t>Solve</a:t>
            </a:r>
            <a:br>
              <a:rPr lang="en-US" sz="4600" b="1">
                <a:solidFill>
                  <a:srgbClr val="002060"/>
                </a:solidFill>
                <a:latin typeface="Calibri"/>
                <a:cs typeface="Calibri"/>
              </a:rPr>
            </a:br>
            <a:r>
              <a:rPr lang="en-US" sz="4600" b="1">
                <a:solidFill>
                  <a:srgbClr val="002060"/>
                </a:solidFill>
                <a:latin typeface="Calibri"/>
                <a:cs typeface="Calibri"/>
              </a:rPr>
              <a:t>Problems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79033" y="-492744"/>
            <a:ext cx="5940812" cy="5397067"/>
          </a:xfrm>
        </p:spPr>
        <p:txBody>
          <a:bodyPr anchor="ctr">
            <a:normAutofit/>
          </a:bodyPr>
          <a:lstStyle/>
          <a:p>
            <a:pPr marL="0" indent="0">
              <a:buNone/>
            </a:pPr>
            <a:r>
              <a:rPr lang="en-US" sz="3600" b="1" i="1">
                <a:ea typeface="+mn-lt"/>
                <a:cs typeface="+mn-lt"/>
              </a:rPr>
              <a:t>Aged Out </a:t>
            </a:r>
            <a:endParaRPr lang="en-US" b="1">
              <a:ea typeface="+mn-lt"/>
              <a:cs typeface="+mn-lt"/>
            </a:endParaRPr>
          </a:p>
          <a:p>
            <a:endParaRPr lang="en-US" sz="2400">
              <a:ea typeface="+mn-lt"/>
              <a:cs typeface="+mn-lt"/>
            </a:endParaRPr>
          </a:p>
        </p:txBody>
      </p:sp>
      <p:pic>
        <p:nvPicPr>
          <p:cNvPr id="7" name="Picture 7" descr="A picture containing person&#10;&#10;Description automatically generated">
            <a:extLst>
              <a:ext uri="{FF2B5EF4-FFF2-40B4-BE49-F238E27FC236}">
                <a16:creationId xmlns:a16="http://schemas.microsoft.com/office/drawing/2014/main" id="{8C88824B-6D18-ED00-E851-6C8A24F892C6}"/>
              </a:ext>
            </a:extLst>
          </p:cNvPr>
          <p:cNvPicPr>
            <a:picLocks noChangeAspect="1"/>
          </p:cNvPicPr>
          <p:nvPr/>
        </p:nvPicPr>
        <p:blipFill>
          <a:blip r:embed="rId2"/>
          <a:stretch>
            <a:fillRect/>
          </a:stretch>
        </p:blipFill>
        <p:spPr>
          <a:xfrm>
            <a:off x="5178927" y="2339341"/>
            <a:ext cx="4066672" cy="2767527"/>
          </a:xfrm>
          <a:prstGeom prst="rect">
            <a:avLst/>
          </a:prstGeom>
        </p:spPr>
      </p:pic>
    </p:spTree>
    <p:extLst>
      <p:ext uri="{BB962C8B-B14F-4D97-AF65-F5344CB8AC3E}">
        <p14:creationId xmlns:p14="http://schemas.microsoft.com/office/powerpoint/2010/main" val="3221550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a:solidFill>
                  <a:srgbClr val="002060"/>
                </a:solidFill>
                <a:latin typeface="Calibri"/>
                <a:cs typeface="Calibri"/>
              </a:rPr>
              <a:t>Solve</a:t>
            </a:r>
            <a:br>
              <a:rPr lang="en-US" sz="4600" b="1">
                <a:solidFill>
                  <a:srgbClr val="002060"/>
                </a:solidFill>
                <a:latin typeface="Calibri"/>
                <a:cs typeface="Calibri"/>
              </a:rPr>
            </a:br>
            <a:r>
              <a:rPr lang="en-US" sz="4600" b="1">
                <a:solidFill>
                  <a:srgbClr val="002060"/>
                </a:solidFill>
                <a:latin typeface="Calibri"/>
                <a:cs typeface="Calibri"/>
              </a:rPr>
              <a:t>Problems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28631" y="1554972"/>
            <a:ext cx="5980917" cy="4180542"/>
          </a:xfrm>
        </p:spPr>
        <p:txBody>
          <a:bodyPr anchor="ctr">
            <a:normAutofit/>
          </a:bodyPr>
          <a:lstStyle/>
          <a:p>
            <a:pPr marL="0" indent="0">
              <a:buNone/>
            </a:pPr>
            <a:r>
              <a:rPr lang="en-US" sz="3600" b="1" i="1" dirty="0">
                <a:ea typeface="+mn-lt"/>
                <a:cs typeface="+mn-lt"/>
              </a:rPr>
              <a:t>How can you join us in </a:t>
            </a:r>
            <a:br>
              <a:rPr lang="en-US" sz="3600" b="1" i="1" dirty="0">
                <a:ea typeface="+mn-lt"/>
                <a:cs typeface="+mn-lt"/>
              </a:rPr>
            </a:br>
            <a:r>
              <a:rPr lang="en-US" sz="3600" b="1" i="1" dirty="0">
                <a:ea typeface="+mn-lt"/>
                <a:cs typeface="+mn-lt"/>
              </a:rPr>
              <a:t>solving these problems? </a:t>
            </a:r>
            <a:endParaRPr lang="en-US" b="1" dirty="0">
              <a:ea typeface="+mn-lt"/>
              <a:cs typeface="+mn-lt"/>
            </a:endParaRPr>
          </a:p>
          <a:p>
            <a:r>
              <a:rPr lang="en-US" sz="2400" dirty="0">
                <a:ea typeface="+mn-lt"/>
                <a:cs typeface="+mn-lt"/>
              </a:rPr>
              <a:t>Tower of Babel</a:t>
            </a:r>
            <a:endParaRPr lang="en-US" dirty="0">
              <a:cs typeface="Calibri"/>
            </a:endParaRPr>
          </a:p>
          <a:p>
            <a:r>
              <a:rPr lang="en-US" sz="2400" dirty="0">
                <a:ea typeface="+mn-lt"/>
                <a:cs typeface="+mn-lt"/>
              </a:rPr>
              <a:t>Church Ministry Recruitment</a:t>
            </a:r>
          </a:p>
          <a:p>
            <a:r>
              <a:rPr lang="en-US" sz="2400" dirty="0">
                <a:ea typeface="+mn-lt"/>
                <a:cs typeface="+mn-lt"/>
              </a:rPr>
              <a:t>Provide your E-mail</a:t>
            </a:r>
          </a:p>
          <a:p>
            <a:r>
              <a:rPr lang="en-US" sz="2400" dirty="0">
                <a:ea typeface="+mn-lt"/>
                <a:cs typeface="+mn-lt"/>
              </a:rPr>
              <a:t>Forward Our News</a:t>
            </a:r>
            <a:endParaRPr lang="en-US" dirty="0"/>
          </a:p>
          <a:p>
            <a:r>
              <a:rPr lang="en-US" sz="2400" dirty="0">
                <a:ea typeface="+mn-lt"/>
                <a:cs typeface="+mn-lt"/>
              </a:rPr>
              <a:t>Share on Social Media</a:t>
            </a:r>
          </a:p>
          <a:p>
            <a:r>
              <a:rPr lang="en-US" sz="2400" dirty="0">
                <a:ea typeface="+mn-lt"/>
                <a:cs typeface="+mn-lt"/>
              </a:rPr>
              <a:t>Attend Solution Conferences</a:t>
            </a:r>
          </a:p>
          <a:p>
            <a:endParaRPr lang="en-US" sz="2400">
              <a:ea typeface="+mn-lt"/>
              <a:cs typeface="+mn-lt"/>
            </a:endParaRPr>
          </a:p>
        </p:txBody>
      </p:sp>
    </p:spTree>
    <p:extLst>
      <p:ext uri="{BB962C8B-B14F-4D97-AF65-F5344CB8AC3E}">
        <p14:creationId xmlns:p14="http://schemas.microsoft.com/office/powerpoint/2010/main" val="58745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19BDB4-35E1-11CC-2F2A-26A51F86A3D6}"/>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7778B64-1124-B205-03D3-96AEB9D1E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3427D76F-A74B-1EBB-8E26-DE6BC6973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90781C53-5980-E078-4051-39A19BFB7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44B092-B38A-3E39-8C68-25D1433A6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8B723-699E-E09C-89AC-ED7BABC2DA59}"/>
              </a:ext>
            </a:extLst>
          </p:cNvPr>
          <p:cNvSpPr>
            <a:spLocks noGrp="1"/>
          </p:cNvSpPr>
          <p:nvPr>
            <p:ph type="title"/>
          </p:nvPr>
        </p:nvSpPr>
        <p:spPr>
          <a:xfrm>
            <a:off x="689126" y="1188637"/>
            <a:ext cx="3628537" cy="4480726"/>
          </a:xfrm>
        </p:spPr>
        <p:txBody>
          <a:bodyPr>
            <a:normAutofit/>
          </a:bodyPr>
          <a:lstStyle/>
          <a:p>
            <a:pPr algn="r"/>
            <a:r>
              <a:rPr lang="en-US" sz="3600" b="1" dirty="0">
                <a:solidFill>
                  <a:schemeClr val="accent4">
                    <a:lumMod val="75000"/>
                  </a:schemeClr>
                </a:solidFill>
                <a:latin typeface="Calibri"/>
                <a:ea typeface="Calibri"/>
                <a:cs typeface="Calibri"/>
              </a:rPr>
              <a:t> Past Results</a:t>
            </a:r>
          </a:p>
        </p:txBody>
      </p:sp>
      <p:cxnSp>
        <p:nvCxnSpPr>
          <p:cNvPr id="42" name="Straight Connector 41">
            <a:extLst>
              <a:ext uri="{FF2B5EF4-FFF2-40B4-BE49-F238E27FC236}">
                <a16:creationId xmlns:a16="http://schemas.microsoft.com/office/drawing/2014/main" id="{61F1D493-C527-E948-6C8E-3C4E88B28A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ADCE8E-FFFA-0B02-9F7C-E6E882967924}"/>
              </a:ext>
            </a:extLst>
          </p:cNvPr>
          <p:cNvSpPr>
            <a:spLocks noGrp="1"/>
          </p:cNvSpPr>
          <p:nvPr>
            <p:ph idx="1"/>
          </p:nvPr>
        </p:nvSpPr>
        <p:spPr>
          <a:xfrm>
            <a:off x="5128631" y="1109648"/>
            <a:ext cx="6366865" cy="4625866"/>
          </a:xfrm>
        </p:spPr>
        <p:txBody>
          <a:bodyPr anchor="ctr">
            <a:normAutofit/>
          </a:bodyPr>
          <a:lstStyle/>
          <a:p>
            <a:pPr marL="342900" indent="-342900">
              <a:buFont typeface="Wingdings" panose="020B0604020202020204" pitchFamily="34" charset="0"/>
              <a:buChar char="§"/>
            </a:pPr>
            <a:r>
              <a:rPr lang="en-US" sz="2400" dirty="0">
                <a:ea typeface="+mn-lt"/>
                <a:cs typeface="+mn-lt"/>
              </a:rPr>
              <a:t>Two Documentaries on APTV PBS Specials</a:t>
            </a:r>
            <a:endParaRPr lang="en-US" dirty="0"/>
          </a:p>
          <a:p>
            <a:pPr marL="342900" indent="-342900">
              <a:buFont typeface="Wingdings" panose="020B0604020202020204" pitchFamily="34" charset="0"/>
              <a:buChar char="§"/>
            </a:pPr>
            <a:r>
              <a:rPr lang="en-US" sz="2400" dirty="0">
                <a:ea typeface="Calibri"/>
                <a:cs typeface="Calibri"/>
              </a:rPr>
              <a:t>Aging Out Conferences</a:t>
            </a:r>
          </a:p>
          <a:p>
            <a:pPr marL="342900" indent="-342900">
              <a:buFont typeface="Wingdings" panose="020B0604020202020204" pitchFamily="34" charset="0"/>
              <a:buChar char="§"/>
            </a:pPr>
            <a:r>
              <a:rPr lang="en-US" sz="2400" dirty="0">
                <a:ea typeface="Calibri"/>
                <a:cs typeface="Calibri"/>
              </a:rPr>
              <a:t>Board Members</a:t>
            </a:r>
          </a:p>
          <a:p>
            <a:pPr marL="342900" indent="-342900">
              <a:buFont typeface="Wingdings" panose="020B0604020202020204" pitchFamily="34" charset="0"/>
              <a:buChar char="§"/>
            </a:pPr>
            <a:r>
              <a:rPr lang="en-US" sz="2400" dirty="0">
                <a:ea typeface="Calibri"/>
                <a:cs typeface="Calibri"/>
              </a:rPr>
              <a:t>Radio Interviews</a:t>
            </a:r>
          </a:p>
          <a:p>
            <a:pPr marL="342900" indent="-342900">
              <a:buFont typeface="Wingdings" panose="020B0604020202020204" pitchFamily="34" charset="0"/>
              <a:buChar char="§"/>
            </a:pPr>
            <a:r>
              <a:rPr lang="en-US" sz="2400" dirty="0">
                <a:ea typeface="Calibri"/>
                <a:cs typeface="Calibri"/>
              </a:rPr>
              <a:t>3 Active Church Foster Ministries</a:t>
            </a:r>
          </a:p>
          <a:p>
            <a:pPr marL="342900" indent="-342900">
              <a:buFont typeface="Wingdings" panose="020B0604020202020204" pitchFamily="34" charset="0"/>
              <a:buChar char="§"/>
            </a:pPr>
            <a:r>
              <a:rPr lang="en-US" sz="2400" dirty="0">
                <a:ea typeface="Calibri"/>
                <a:cs typeface="Calibri"/>
              </a:rPr>
              <a:t>12 Churches Committed to Finding Leaders</a:t>
            </a:r>
          </a:p>
          <a:p>
            <a:pPr marL="342900" indent="-342900">
              <a:buFont typeface="Wingdings" panose="020B0604020202020204" pitchFamily="34" charset="0"/>
              <a:buChar char="§"/>
            </a:pPr>
            <a:r>
              <a:rPr lang="en-US" sz="2400" dirty="0">
                <a:ea typeface="Calibri"/>
                <a:cs typeface="Calibri"/>
              </a:rPr>
              <a:t>Birmingham Christian Expo</a:t>
            </a:r>
          </a:p>
          <a:p>
            <a:pPr marL="342900" indent="-342900">
              <a:buFont typeface="Wingdings" panose="020B0604020202020204" pitchFamily="34" charset="0"/>
              <a:buChar char="§"/>
            </a:pPr>
            <a:r>
              <a:rPr lang="en-US" sz="2400" dirty="0">
                <a:ea typeface="Calibri"/>
                <a:cs typeface="Calibri"/>
              </a:rPr>
              <a:t>Baptist Pastor's Conference</a:t>
            </a:r>
          </a:p>
          <a:p>
            <a:pPr marL="342900" indent="-342900">
              <a:buFont typeface="Wingdings" panose="020B0604020202020204" pitchFamily="34" charset="0"/>
              <a:buChar char="§"/>
            </a:pPr>
            <a:r>
              <a:rPr lang="en-US" sz="2400" dirty="0">
                <a:ea typeface="Calibri"/>
                <a:cs typeface="Calibri"/>
              </a:rPr>
              <a:t>Website Resources</a:t>
            </a:r>
          </a:p>
        </p:txBody>
      </p:sp>
    </p:spTree>
    <p:extLst>
      <p:ext uri="{BB962C8B-B14F-4D97-AF65-F5344CB8AC3E}">
        <p14:creationId xmlns:p14="http://schemas.microsoft.com/office/powerpoint/2010/main" val="1672571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BB2AB4-2923-64F9-B1DC-79E51FB2E046}"/>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C57543D-F5FD-728C-93A1-A9670CBD0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7A8ADC9-BAB8-B2BB-1C8A-971211B71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394D14F-4745-BF03-3BCE-516EA7F25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D35B741-F569-959C-D85E-60C80425A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92531-BF57-9159-940B-DE30935868A7}"/>
              </a:ext>
            </a:extLst>
          </p:cNvPr>
          <p:cNvSpPr>
            <a:spLocks noGrp="1"/>
          </p:cNvSpPr>
          <p:nvPr>
            <p:ph type="title"/>
          </p:nvPr>
        </p:nvSpPr>
        <p:spPr>
          <a:xfrm>
            <a:off x="689126" y="1188637"/>
            <a:ext cx="3628537" cy="4480726"/>
          </a:xfrm>
        </p:spPr>
        <p:txBody>
          <a:bodyPr>
            <a:normAutofit/>
          </a:bodyPr>
          <a:lstStyle/>
          <a:p>
            <a:pPr algn="r"/>
            <a:r>
              <a:rPr lang="en-US" sz="3600" b="1" dirty="0">
                <a:solidFill>
                  <a:schemeClr val="accent4">
                    <a:lumMod val="75000"/>
                  </a:schemeClr>
                </a:solidFill>
                <a:latin typeface="Calibri"/>
                <a:ea typeface="Calibri"/>
                <a:cs typeface="Calibri"/>
              </a:rPr>
              <a:t> Future Activities</a:t>
            </a:r>
          </a:p>
        </p:txBody>
      </p:sp>
      <p:cxnSp>
        <p:nvCxnSpPr>
          <p:cNvPr id="42" name="Straight Connector 41">
            <a:extLst>
              <a:ext uri="{FF2B5EF4-FFF2-40B4-BE49-F238E27FC236}">
                <a16:creationId xmlns:a16="http://schemas.microsoft.com/office/drawing/2014/main" id="{CC5D2F5B-A81D-921F-AE0C-83587A7914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743EEA-551D-94D6-E304-F764C82D964B}"/>
              </a:ext>
            </a:extLst>
          </p:cNvPr>
          <p:cNvSpPr>
            <a:spLocks noGrp="1"/>
          </p:cNvSpPr>
          <p:nvPr>
            <p:ph idx="1"/>
          </p:nvPr>
        </p:nvSpPr>
        <p:spPr>
          <a:xfrm>
            <a:off x="5128631" y="1713309"/>
            <a:ext cx="6366865" cy="4022205"/>
          </a:xfrm>
        </p:spPr>
        <p:txBody>
          <a:bodyPr anchor="ctr">
            <a:normAutofit fontScale="85000" lnSpcReduction="10000"/>
          </a:bodyPr>
          <a:lstStyle/>
          <a:p>
            <a:pPr marL="342900" indent="-342900">
              <a:buFont typeface="Wingdings" panose="020B0604020202020204" pitchFamily="34" charset="0"/>
              <a:buChar char="§"/>
            </a:pPr>
            <a:r>
              <a:rPr lang="en-US" sz="2400" dirty="0">
                <a:ea typeface="Calibri"/>
                <a:cs typeface="Calibri"/>
              </a:rPr>
              <a:t>Two Continuing Education Events</a:t>
            </a:r>
          </a:p>
          <a:p>
            <a:pPr marL="342900" indent="-342900">
              <a:buFont typeface="Wingdings" panose="020B0604020202020204" pitchFamily="34" charset="0"/>
              <a:buChar char="§"/>
            </a:pPr>
            <a:r>
              <a:rPr lang="en-US" sz="2400" dirty="0">
                <a:ea typeface="Calibri"/>
                <a:cs typeface="Calibri"/>
              </a:rPr>
              <a:t>One Trauma Awareness and Parenting Event</a:t>
            </a:r>
          </a:p>
          <a:p>
            <a:pPr marL="342900" indent="-342900">
              <a:buFont typeface="Wingdings" panose="020B0604020202020204" pitchFamily="34" charset="0"/>
              <a:buChar char="§"/>
            </a:pPr>
            <a:r>
              <a:rPr lang="en-US" sz="2400" dirty="0">
                <a:ea typeface="Calibri"/>
                <a:cs typeface="Calibri"/>
              </a:rPr>
              <a:t>Aging Out Solution Conferences</a:t>
            </a:r>
          </a:p>
          <a:p>
            <a:pPr marL="342900" indent="-342900">
              <a:buFont typeface="Wingdings" panose="020B0604020202020204" pitchFamily="34" charset="0"/>
              <a:buChar char="§"/>
            </a:pPr>
            <a:r>
              <a:rPr lang="en-US" sz="2400" dirty="0">
                <a:ea typeface="Calibri"/>
                <a:cs typeface="Calibri"/>
              </a:rPr>
              <a:t>Recruit Families to Connect and Mentor Aging Out Youth</a:t>
            </a:r>
          </a:p>
          <a:p>
            <a:pPr marL="342900" indent="-342900">
              <a:buFont typeface="Wingdings" panose="020B0604020202020204" pitchFamily="34" charset="0"/>
              <a:buChar char="§"/>
            </a:pPr>
            <a:r>
              <a:rPr lang="en-US" sz="2400" dirty="0">
                <a:ea typeface="Calibri"/>
                <a:cs typeface="Calibri"/>
              </a:rPr>
              <a:t>Identify and Solve Major Foster System Problems</a:t>
            </a:r>
          </a:p>
          <a:p>
            <a:pPr marL="342900" indent="-342900">
              <a:buFont typeface="Wingdings" panose="020B0604020202020204" pitchFamily="34" charset="0"/>
              <a:buChar char="§"/>
            </a:pPr>
            <a:r>
              <a:rPr lang="en-US" sz="2400" dirty="0">
                <a:ea typeface="Calibri"/>
                <a:cs typeface="Calibri"/>
              </a:rPr>
              <a:t>Education and Awareness for Organizations to Connect</a:t>
            </a:r>
          </a:p>
          <a:p>
            <a:pPr marL="342900" indent="-342900">
              <a:buFont typeface="Wingdings" panose="020B0604020202020204" pitchFamily="34" charset="0"/>
              <a:buChar char="§"/>
            </a:pPr>
            <a:r>
              <a:rPr lang="en-US" sz="2400" dirty="0">
                <a:ea typeface="Calibri"/>
                <a:cs typeface="Calibri"/>
              </a:rPr>
              <a:t>Build a Jefferson County Resource Directory</a:t>
            </a:r>
          </a:p>
          <a:p>
            <a:pPr marL="342900" indent="-342900">
              <a:buFont typeface="Wingdings" panose="020B0604020202020204" pitchFamily="34" charset="0"/>
              <a:buChar char="§"/>
            </a:pPr>
            <a:r>
              <a:rPr lang="en-US" sz="2400" dirty="0">
                <a:ea typeface="Calibri"/>
                <a:cs typeface="Calibri"/>
              </a:rPr>
              <a:t>Identify and Structure Recommendations </a:t>
            </a:r>
            <a:br>
              <a:rPr lang="en-US" sz="2400" dirty="0">
                <a:ea typeface="Calibri"/>
                <a:cs typeface="Calibri"/>
              </a:rPr>
            </a:br>
            <a:r>
              <a:rPr lang="en-US" sz="2400" dirty="0">
                <a:ea typeface="Calibri"/>
                <a:cs typeface="Calibri"/>
              </a:rPr>
              <a:t>to Help Improve the Foster System</a:t>
            </a:r>
          </a:p>
          <a:p>
            <a:pPr marL="342900" indent="-342900">
              <a:buFont typeface="Wingdings" panose="020B0604020202020204" pitchFamily="34" charset="0"/>
              <a:buChar char="§"/>
            </a:pPr>
            <a:r>
              <a:rPr lang="en-US" sz="2400" dirty="0">
                <a:ea typeface="Calibri"/>
                <a:cs typeface="Calibri"/>
              </a:rPr>
              <a:t>Implementing more Churches in Jefferson </a:t>
            </a:r>
            <a:br>
              <a:rPr lang="en-US" sz="2400" dirty="0">
                <a:ea typeface="Calibri"/>
                <a:cs typeface="Calibri"/>
              </a:rPr>
            </a:br>
            <a:r>
              <a:rPr lang="en-US" sz="2400" dirty="0">
                <a:ea typeface="Calibri"/>
                <a:cs typeface="Calibri"/>
              </a:rPr>
              <a:t>and Shelby Counties</a:t>
            </a:r>
          </a:p>
          <a:p>
            <a:pPr marL="0" indent="0">
              <a:buNone/>
            </a:pPr>
            <a:endParaRPr lang="en-US" sz="2400" dirty="0">
              <a:ea typeface="Calibri"/>
              <a:cs typeface="Calibri"/>
            </a:endParaRPr>
          </a:p>
          <a:p>
            <a:pPr marL="0" indent="0">
              <a:buNone/>
            </a:pPr>
            <a:endParaRPr lang="en-US" sz="2400" dirty="0">
              <a:ea typeface="Calibri"/>
              <a:cs typeface="Calibri"/>
            </a:endParaRPr>
          </a:p>
        </p:txBody>
      </p:sp>
    </p:spTree>
    <p:extLst>
      <p:ext uri="{BB962C8B-B14F-4D97-AF65-F5344CB8AC3E}">
        <p14:creationId xmlns:p14="http://schemas.microsoft.com/office/powerpoint/2010/main" val="408064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a:solidFill>
                  <a:srgbClr val="002060"/>
                </a:solidFill>
                <a:latin typeface="Calibri"/>
                <a:cs typeface="Calibri"/>
              </a:rPr>
              <a:t>Contact</a:t>
            </a:r>
            <a:br>
              <a:rPr lang="en-US" sz="4600" b="1">
                <a:solidFill>
                  <a:srgbClr val="002060"/>
                </a:solidFill>
                <a:latin typeface="Calibri"/>
                <a:cs typeface="Calibri"/>
              </a:rPr>
            </a:br>
            <a:r>
              <a:rPr lang="en-US" sz="4600" b="1">
                <a:solidFill>
                  <a:srgbClr val="002060"/>
                </a:solidFill>
                <a:latin typeface="Calibri"/>
                <a:cs typeface="Calibri"/>
              </a:rPr>
              <a:t>Card</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257175" y="1710899"/>
            <a:ext cx="5980917" cy="3064203"/>
          </a:xfrm>
        </p:spPr>
        <p:txBody>
          <a:bodyPr anchor="ctr">
            <a:normAutofit/>
          </a:bodyPr>
          <a:lstStyle/>
          <a:p>
            <a:pPr marL="0" indent="0">
              <a:buNone/>
            </a:pPr>
            <a:r>
              <a:rPr lang="en-US" sz="3600" b="1" i="1" dirty="0">
                <a:ea typeface="+mn-lt"/>
                <a:cs typeface="+mn-lt"/>
              </a:rPr>
              <a:t>Keep in Touch </a:t>
            </a:r>
          </a:p>
          <a:p>
            <a:pPr>
              <a:buFont typeface="Wingdings,Sans-Serif" panose="020B0604020202020204" pitchFamily="34" charset="0"/>
              <a:buChar char="§"/>
            </a:pPr>
            <a:r>
              <a:rPr lang="en-US" sz="2600" dirty="0">
                <a:ea typeface="+mn-lt"/>
                <a:cs typeface="+mn-lt"/>
              </a:rPr>
              <a:t>Website: </a:t>
            </a:r>
            <a:r>
              <a:rPr lang="en-US" sz="2600" b="1" dirty="0">
                <a:ea typeface="+mn-lt"/>
                <a:cs typeface="+mn-lt"/>
                <a:hlinkClick r:id="rId2"/>
              </a:rPr>
              <a:t>www.fostercoalition.org</a:t>
            </a:r>
            <a:endParaRPr lang="en-US" sz="2600" b="1">
              <a:ea typeface="+mn-lt"/>
              <a:cs typeface="+mn-lt"/>
            </a:endParaRPr>
          </a:p>
          <a:p>
            <a:pPr>
              <a:buFont typeface="Wingdings" panose="020B0604020202020204" pitchFamily="34" charset="0"/>
              <a:buChar char="§"/>
            </a:pPr>
            <a:r>
              <a:rPr lang="en-US" sz="2600" dirty="0">
                <a:ea typeface="+mn-lt"/>
                <a:cs typeface="+mn-lt"/>
              </a:rPr>
              <a:t>E-mail: </a:t>
            </a:r>
            <a:r>
              <a:rPr lang="en-US" sz="2600" b="1" dirty="0">
                <a:ea typeface="+mn-lt"/>
                <a:cs typeface="+mn-lt"/>
              </a:rPr>
              <a:t>info@fostercoalition.org</a:t>
            </a:r>
            <a:endParaRPr lang="en-US" b="1">
              <a:ea typeface="Calibri"/>
              <a:cs typeface="Calibri"/>
            </a:endParaRPr>
          </a:p>
          <a:p>
            <a:pPr>
              <a:buFont typeface="Wingdings" panose="020B0604020202020204" pitchFamily="34" charset="0"/>
              <a:buChar char="§"/>
            </a:pPr>
            <a:r>
              <a:rPr lang="en-US" sz="2600" dirty="0">
                <a:ea typeface="+mn-lt"/>
                <a:cs typeface="+mn-lt"/>
              </a:rPr>
              <a:t>Phone: </a:t>
            </a:r>
            <a:r>
              <a:rPr lang="en-US" sz="2600" b="1" dirty="0">
                <a:ea typeface="+mn-lt"/>
                <a:cs typeface="+mn-lt"/>
              </a:rPr>
              <a:t>205-490-1545</a:t>
            </a:r>
          </a:p>
          <a:p>
            <a:pPr>
              <a:buFont typeface="Wingdings" panose="020B0604020202020204" pitchFamily="34" charset="0"/>
              <a:buChar char="§"/>
            </a:pPr>
            <a:r>
              <a:rPr lang="en-US" sz="2600" dirty="0">
                <a:ea typeface="+mn-lt"/>
                <a:cs typeface="+mn-lt"/>
              </a:rPr>
              <a:t>Social Media</a:t>
            </a:r>
          </a:p>
          <a:p>
            <a:pPr>
              <a:buFont typeface="Wingdings" panose="020B0604020202020204" pitchFamily="34" charset="0"/>
              <a:buChar char="§"/>
            </a:pPr>
            <a:endParaRPr lang="en-US" sz="2600" dirty="0">
              <a:ea typeface="+mn-lt"/>
              <a:cs typeface="+mn-lt"/>
            </a:endParaRPr>
          </a:p>
        </p:txBody>
      </p:sp>
      <p:grpSp>
        <p:nvGrpSpPr>
          <p:cNvPr id="16" name="Group 15">
            <a:extLst>
              <a:ext uri="{FF2B5EF4-FFF2-40B4-BE49-F238E27FC236}">
                <a16:creationId xmlns:a16="http://schemas.microsoft.com/office/drawing/2014/main" id="{F482B30A-637A-438F-FD95-8CDDCE0CEC46}"/>
              </a:ext>
            </a:extLst>
          </p:cNvPr>
          <p:cNvGrpSpPr/>
          <p:nvPr/>
        </p:nvGrpSpPr>
        <p:grpSpPr>
          <a:xfrm>
            <a:off x="5371418" y="4547154"/>
            <a:ext cx="4171267" cy="701262"/>
            <a:chOff x="5406190" y="4508501"/>
            <a:chExt cx="4171267" cy="701262"/>
          </a:xfrm>
        </p:grpSpPr>
        <p:pic>
          <p:nvPicPr>
            <p:cNvPr id="10" name="Graphic 6">
              <a:extLst>
                <a:ext uri="{FF2B5EF4-FFF2-40B4-BE49-F238E27FC236}">
                  <a16:creationId xmlns:a16="http://schemas.microsoft.com/office/drawing/2014/main" id="{BC6A0E0E-ACEB-B0B2-9684-ABE4DF65DE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6190" y="4554968"/>
              <a:ext cx="630990" cy="617624"/>
            </a:xfrm>
            <a:prstGeom prst="rect">
              <a:avLst/>
            </a:prstGeom>
          </p:spPr>
        </p:pic>
        <p:pic>
          <p:nvPicPr>
            <p:cNvPr id="11" name="Graphic 7">
              <a:extLst>
                <a:ext uri="{FF2B5EF4-FFF2-40B4-BE49-F238E27FC236}">
                  <a16:creationId xmlns:a16="http://schemas.microsoft.com/office/drawing/2014/main" id="{E8D51CA3-E838-999C-6B4A-C2F9C7E6A4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5717" y="4541600"/>
              <a:ext cx="630992" cy="630992"/>
            </a:xfrm>
            <a:prstGeom prst="rect">
              <a:avLst/>
            </a:prstGeom>
          </p:spPr>
        </p:pic>
        <p:pic>
          <p:nvPicPr>
            <p:cNvPr id="12" name="Graphic 8">
              <a:extLst>
                <a:ext uri="{FF2B5EF4-FFF2-40B4-BE49-F238E27FC236}">
                  <a16:creationId xmlns:a16="http://schemas.microsoft.com/office/drawing/2014/main" id="{77B74C02-CA6A-C428-95F2-CE9363E5D3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1178" y="4528232"/>
              <a:ext cx="630991" cy="644359"/>
            </a:xfrm>
            <a:prstGeom prst="rect">
              <a:avLst/>
            </a:prstGeom>
          </p:spPr>
        </p:pic>
        <p:pic>
          <p:nvPicPr>
            <p:cNvPr id="14" name="Graphic 9">
              <a:extLst>
                <a:ext uri="{FF2B5EF4-FFF2-40B4-BE49-F238E27FC236}">
                  <a16:creationId xmlns:a16="http://schemas.microsoft.com/office/drawing/2014/main" id="{9F378A3F-7244-E979-BB4B-19910D41D9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31050" y="4536948"/>
              <a:ext cx="630991" cy="630992"/>
            </a:xfrm>
            <a:prstGeom prst="rect">
              <a:avLst/>
            </a:prstGeom>
          </p:spPr>
        </p:pic>
        <p:pic>
          <p:nvPicPr>
            <p:cNvPr id="15" name="Picture 9" descr="A picture containing text, vector graphics&#10;&#10;Description automatically generated">
              <a:extLst>
                <a:ext uri="{FF2B5EF4-FFF2-40B4-BE49-F238E27FC236}">
                  <a16:creationId xmlns:a16="http://schemas.microsoft.com/office/drawing/2014/main" id="{9BE3EDDD-1750-4BEA-1A94-8958171D7D40}"/>
                </a:ext>
              </a:extLst>
            </p:cNvPr>
            <p:cNvPicPr>
              <a:picLocks noChangeAspect="1"/>
            </p:cNvPicPr>
            <p:nvPr/>
          </p:nvPicPr>
          <p:blipFill>
            <a:blip r:embed="rId11"/>
            <a:stretch>
              <a:fillRect/>
            </a:stretch>
          </p:blipFill>
          <p:spPr>
            <a:xfrm>
              <a:off x="8865153" y="4508501"/>
              <a:ext cx="712304" cy="701262"/>
            </a:xfrm>
            <a:prstGeom prst="rect">
              <a:avLst/>
            </a:prstGeom>
          </p:spPr>
        </p:pic>
      </p:grpSp>
    </p:spTree>
    <p:extLst>
      <p:ext uri="{BB962C8B-B14F-4D97-AF65-F5344CB8AC3E}">
        <p14:creationId xmlns:p14="http://schemas.microsoft.com/office/powerpoint/2010/main" val="3842655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dirty="0">
                <a:solidFill>
                  <a:srgbClr val="002060"/>
                </a:solidFill>
                <a:latin typeface="Calibri"/>
                <a:cs typeface="Calibri"/>
              </a:rPr>
              <a:t>Mailing Address</a:t>
            </a:r>
            <a:br>
              <a:rPr lang="en-US" sz="4600" b="1" dirty="0">
                <a:latin typeface="Calibri"/>
                <a:cs typeface="Calibri"/>
              </a:rPr>
            </a:br>
            <a:endParaRPr lang="en-US" sz="4600" b="1">
              <a:solidFill>
                <a:srgbClr val="002060"/>
              </a:solidFill>
              <a:latin typeface="Calibri"/>
              <a:ea typeface="Calibri"/>
              <a:cs typeface="Calibri"/>
            </a:endParaRP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94645" y="2138407"/>
            <a:ext cx="5980917" cy="2976655"/>
          </a:xfrm>
        </p:spPr>
        <p:txBody>
          <a:bodyPr anchor="ctr">
            <a:normAutofit/>
          </a:bodyPr>
          <a:lstStyle/>
          <a:p>
            <a:pPr marL="0" indent="0">
              <a:buNone/>
            </a:pPr>
            <a:r>
              <a:rPr lang="en-US" sz="3600" b="1" i="1" dirty="0">
                <a:cs typeface="Calibri"/>
              </a:rPr>
              <a:t>Foster Coalition</a:t>
            </a:r>
            <a:endParaRPr lang="en-US" dirty="0">
              <a:cs typeface="Calibri"/>
            </a:endParaRPr>
          </a:p>
          <a:p>
            <a:pPr marL="0" indent="0">
              <a:spcBef>
                <a:spcPts val="500"/>
              </a:spcBef>
              <a:buNone/>
            </a:pPr>
            <a:r>
              <a:rPr lang="en-US" sz="2500" dirty="0">
                <a:cs typeface="Calibri"/>
              </a:rPr>
              <a:t>P.O. Box 382241</a:t>
            </a:r>
          </a:p>
          <a:p>
            <a:pPr marL="0" indent="0">
              <a:lnSpc>
                <a:spcPct val="110000"/>
              </a:lnSpc>
              <a:spcBef>
                <a:spcPts val="300"/>
              </a:spcBef>
              <a:buNone/>
            </a:pPr>
            <a:r>
              <a:rPr lang="en-US" sz="2500" dirty="0">
                <a:ea typeface="+mn-lt"/>
                <a:cs typeface="+mn-lt"/>
              </a:rPr>
              <a:t>Birmingham, AL 35238</a:t>
            </a:r>
          </a:p>
          <a:p>
            <a:pPr marL="0" indent="0">
              <a:spcBef>
                <a:spcPts val="1400"/>
              </a:spcBef>
              <a:buNone/>
            </a:pPr>
            <a:endParaRPr lang="en-US" sz="2400" dirty="0">
              <a:ea typeface="Calibri"/>
              <a:cs typeface="Calibri"/>
            </a:endParaRPr>
          </a:p>
          <a:p>
            <a:pPr>
              <a:buFont typeface="Wingdings" panose="020B0604020202020204" pitchFamily="34" charset="0"/>
              <a:buChar char="§"/>
            </a:pPr>
            <a:endParaRPr lang="en-US" sz="2600" dirty="0">
              <a:ea typeface="+mn-lt"/>
              <a:cs typeface="+mn-lt"/>
            </a:endParaRPr>
          </a:p>
        </p:txBody>
      </p:sp>
    </p:spTree>
    <p:extLst>
      <p:ext uri="{BB962C8B-B14F-4D97-AF65-F5344CB8AC3E}">
        <p14:creationId xmlns:p14="http://schemas.microsoft.com/office/powerpoint/2010/main" val="179115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1006900" y="1188637"/>
            <a:ext cx="3141430" cy="4480726"/>
          </a:xfrm>
        </p:spPr>
        <p:txBody>
          <a:bodyPr>
            <a:normAutofit/>
          </a:bodyPr>
          <a:lstStyle/>
          <a:p>
            <a:pPr algn="r"/>
            <a:r>
              <a:rPr lang="en-US" sz="5400" b="1">
                <a:solidFill>
                  <a:srgbClr val="002060"/>
                </a:solidFill>
                <a:latin typeface="Calibri"/>
                <a:cs typeface="Calibri Light"/>
              </a:rPr>
              <a:t>Structure</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B3F843A2-B651-127D-C3CF-C48EE6AFF604}"/>
              </a:ext>
            </a:extLst>
          </p:cNvPr>
          <p:cNvSpPr>
            <a:spLocks noGrp="1"/>
          </p:cNvSpPr>
          <p:nvPr>
            <p:ph idx="1"/>
          </p:nvPr>
        </p:nvSpPr>
        <p:spPr>
          <a:xfrm>
            <a:off x="838200" y="1847711"/>
            <a:ext cx="3569253" cy="4329252"/>
          </a:xfrm>
        </p:spPr>
        <p:txBody>
          <a:bodyPr vert="horz" lIns="91440" tIns="45720" rIns="91440" bIns="45720" rtlCol="0" anchor="t">
            <a:normAutofit/>
          </a:bodyPr>
          <a:lstStyle/>
          <a:p>
            <a:pPr lvl="2"/>
            <a:endParaRPr lang="en-US" dirty="0">
              <a:cs typeface="Calibri"/>
            </a:endParaRPr>
          </a:p>
        </p:txBody>
      </p:sp>
      <p:sp>
        <p:nvSpPr>
          <p:cNvPr id="9" name="Content Placeholder 2">
            <a:extLst>
              <a:ext uri="{FF2B5EF4-FFF2-40B4-BE49-F238E27FC236}">
                <a16:creationId xmlns:a16="http://schemas.microsoft.com/office/drawing/2014/main" id="{7F0C0C63-F089-B4CC-FAA9-5A887F559F90}"/>
              </a:ext>
            </a:extLst>
          </p:cNvPr>
          <p:cNvSpPr txBox="1">
            <a:spLocks/>
          </p:cNvSpPr>
          <p:nvPr/>
        </p:nvSpPr>
        <p:spPr>
          <a:xfrm>
            <a:off x="4892399" y="1116434"/>
            <a:ext cx="6573582" cy="455857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ea typeface="+mn-lt"/>
                <a:cs typeface="+mn-lt"/>
              </a:rPr>
              <a:t>Foster Coalition can be best classified as a “Catalyst Organization”. It functions as an independent entity that helps local foster organizations, agencies and ministries unite to provide collaborative services at an effective level above what they can accomplish working alone. Foster Coalition does not perform any of the united entity services. </a:t>
            </a:r>
            <a:endParaRPr lang="en-US" sz="2000">
              <a:cs typeface="Calibri"/>
            </a:endParaRPr>
          </a:p>
          <a:p>
            <a:pPr marL="0" indent="0">
              <a:buNone/>
            </a:pPr>
            <a:r>
              <a:rPr lang="en-US" sz="2000" dirty="0">
                <a:ea typeface="+mn-lt"/>
                <a:cs typeface="+mn-lt"/>
              </a:rPr>
              <a:t>The results of a united community focused on accomplishing a common goal with effective communication among themselves and the community historically improved </a:t>
            </a:r>
            <a:br>
              <a:rPr lang="en-US" sz="2000" dirty="0">
                <a:ea typeface="+mn-lt"/>
                <a:cs typeface="+mn-lt"/>
              </a:rPr>
            </a:br>
            <a:r>
              <a:rPr lang="en-US" sz="2000" dirty="0">
                <a:ea typeface="+mn-lt"/>
                <a:cs typeface="+mn-lt"/>
              </a:rPr>
              <a:t>success rates between 30% and 50%, as documented </a:t>
            </a:r>
            <a:br>
              <a:rPr lang="en-US" sz="2000" dirty="0">
                <a:ea typeface="+mn-lt"/>
                <a:cs typeface="+mn-lt"/>
              </a:rPr>
            </a:br>
            <a:r>
              <a:rPr lang="en-US" sz="2000" dirty="0">
                <a:ea typeface="+mn-lt"/>
                <a:cs typeface="+mn-lt"/>
              </a:rPr>
              <a:t>in research performed by Stanford University.</a:t>
            </a:r>
            <a:endParaRPr lang="en-US" sz="2000" dirty="0">
              <a:cs typeface="Calibri"/>
            </a:endParaRPr>
          </a:p>
        </p:txBody>
      </p:sp>
    </p:spTree>
    <p:extLst>
      <p:ext uri="{BB962C8B-B14F-4D97-AF65-F5344CB8AC3E}">
        <p14:creationId xmlns:p14="http://schemas.microsoft.com/office/powerpoint/2010/main" val="158323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1006900" y="1188637"/>
            <a:ext cx="3141430" cy="4480726"/>
          </a:xfrm>
        </p:spPr>
        <p:txBody>
          <a:bodyPr>
            <a:normAutofit/>
          </a:bodyPr>
          <a:lstStyle/>
          <a:p>
            <a:pPr algn="r"/>
            <a:r>
              <a:rPr lang="en-US" sz="4600" b="1">
                <a:solidFill>
                  <a:srgbClr val="002060"/>
                </a:solidFill>
                <a:latin typeface="Calibri"/>
                <a:cs typeface="Calibri Light"/>
              </a:rPr>
              <a:t>Research Conclusions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38928" y="1338729"/>
            <a:ext cx="4795584" cy="4180542"/>
          </a:xfrm>
        </p:spPr>
        <p:txBody>
          <a:bodyPr anchor="ctr">
            <a:normAutofit/>
          </a:bodyPr>
          <a:lstStyle/>
          <a:p>
            <a:pPr marL="0" indent="0">
              <a:buNone/>
            </a:pPr>
            <a:r>
              <a:rPr lang="en-US" sz="3600" b="1" i="1">
                <a:cs typeface="Calibri"/>
              </a:rPr>
              <a:t>Need for Workers </a:t>
            </a:r>
          </a:p>
          <a:p>
            <a:r>
              <a:rPr lang="en-US" sz="2400">
                <a:cs typeface="Calibri"/>
              </a:rPr>
              <a:t>Foster Parents</a:t>
            </a:r>
            <a:endParaRPr lang="en-US"/>
          </a:p>
          <a:p>
            <a:r>
              <a:rPr lang="en-US" sz="2400">
                <a:cs typeface="Calibri"/>
              </a:rPr>
              <a:t>Mentors</a:t>
            </a:r>
          </a:p>
          <a:p>
            <a:r>
              <a:rPr lang="en-US" sz="2400">
                <a:cs typeface="Calibri"/>
              </a:rPr>
              <a:t>WRAP</a:t>
            </a:r>
          </a:p>
          <a:p>
            <a:r>
              <a:rPr lang="en-US" sz="2400">
                <a:cs typeface="Calibri"/>
              </a:rPr>
              <a:t>Social Workers</a:t>
            </a:r>
          </a:p>
          <a:p>
            <a:r>
              <a:rPr lang="en-US" sz="2400">
                <a:cs typeface="Calibri"/>
              </a:rPr>
              <a:t>Counselors</a:t>
            </a:r>
          </a:p>
          <a:p>
            <a:endParaRPr lang="en-US" sz="2400">
              <a:cs typeface="Calibri"/>
            </a:endParaRPr>
          </a:p>
        </p:txBody>
      </p:sp>
    </p:spTree>
    <p:extLst>
      <p:ext uri="{BB962C8B-B14F-4D97-AF65-F5344CB8AC3E}">
        <p14:creationId xmlns:p14="http://schemas.microsoft.com/office/powerpoint/2010/main" val="2015615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1006900" y="1188637"/>
            <a:ext cx="3141430" cy="4480726"/>
          </a:xfrm>
        </p:spPr>
        <p:txBody>
          <a:bodyPr>
            <a:normAutofit/>
          </a:bodyPr>
          <a:lstStyle/>
          <a:p>
            <a:pPr algn="r"/>
            <a:r>
              <a:rPr lang="en-US" sz="4600" b="1">
                <a:solidFill>
                  <a:srgbClr val="002060"/>
                </a:solidFill>
                <a:latin typeface="Calibri"/>
                <a:cs typeface="Calibri Light"/>
              </a:rPr>
              <a:t>Research Conclusions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38928" y="1338729"/>
            <a:ext cx="4795584" cy="4180542"/>
          </a:xfrm>
        </p:spPr>
        <p:txBody>
          <a:bodyPr anchor="ctr">
            <a:normAutofit/>
          </a:bodyPr>
          <a:lstStyle/>
          <a:p>
            <a:pPr marL="0" indent="0">
              <a:buNone/>
            </a:pPr>
            <a:r>
              <a:rPr lang="en-US" sz="3600" b="1" i="1" dirty="0">
                <a:cs typeface="Calibri"/>
              </a:rPr>
              <a:t>Reduce Turnover</a:t>
            </a:r>
          </a:p>
          <a:p>
            <a:r>
              <a:rPr lang="en-US" sz="2400" dirty="0">
                <a:cs typeface="Calibri"/>
              </a:rPr>
              <a:t>Foster Parents  50 - 100%</a:t>
            </a:r>
          </a:p>
          <a:p>
            <a:r>
              <a:rPr lang="en-US" sz="2400" dirty="0">
                <a:cs typeface="Calibri"/>
              </a:rPr>
              <a:t>Case Workers  54%</a:t>
            </a:r>
          </a:p>
          <a:p>
            <a:r>
              <a:rPr lang="en-US" sz="2400" dirty="0">
                <a:cs typeface="Calibri"/>
              </a:rPr>
              <a:t>Mentors  </a:t>
            </a:r>
          </a:p>
          <a:p>
            <a:r>
              <a:rPr lang="en-US" sz="2400" dirty="0">
                <a:cs typeface="Calibri"/>
              </a:rPr>
              <a:t>Volunteers for Organizations</a:t>
            </a:r>
          </a:p>
          <a:p>
            <a:endParaRPr lang="en-US" sz="2400">
              <a:cs typeface="Calibri"/>
            </a:endParaRPr>
          </a:p>
        </p:txBody>
      </p:sp>
    </p:spTree>
    <p:extLst>
      <p:ext uri="{BB962C8B-B14F-4D97-AF65-F5344CB8AC3E}">
        <p14:creationId xmlns:p14="http://schemas.microsoft.com/office/powerpoint/2010/main" val="3431936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1006900" y="1188637"/>
            <a:ext cx="3141430" cy="4480726"/>
          </a:xfrm>
        </p:spPr>
        <p:txBody>
          <a:bodyPr>
            <a:normAutofit/>
          </a:bodyPr>
          <a:lstStyle/>
          <a:p>
            <a:pPr algn="r"/>
            <a:r>
              <a:rPr lang="en-US" sz="4600" b="1">
                <a:solidFill>
                  <a:srgbClr val="002060"/>
                </a:solidFill>
                <a:latin typeface="Calibri"/>
                <a:cs typeface="Calibri Light"/>
              </a:rPr>
              <a:t>Research Conclusions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38928" y="1338729"/>
            <a:ext cx="4795584" cy="4180542"/>
          </a:xfrm>
        </p:spPr>
        <p:txBody>
          <a:bodyPr anchor="ctr">
            <a:normAutofit/>
          </a:bodyPr>
          <a:lstStyle/>
          <a:p>
            <a:pPr marL="0" indent="0">
              <a:buNone/>
            </a:pPr>
            <a:r>
              <a:rPr lang="en-US" sz="3600" b="1" i="1" dirty="0">
                <a:cs typeface="Calibri"/>
              </a:rPr>
              <a:t>Education</a:t>
            </a:r>
          </a:p>
          <a:p>
            <a:r>
              <a:rPr lang="en-US" sz="2400" dirty="0">
                <a:cs typeface="Calibri"/>
              </a:rPr>
              <a:t>Foster Parents</a:t>
            </a:r>
            <a:endParaRPr lang="en-US" sz="2400" dirty="0">
              <a:ea typeface="Calibri"/>
              <a:cs typeface="Calibri"/>
            </a:endParaRPr>
          </a:p>
          <a:p>
            <a:r>
              <a:rPr lang="en-US" sz="2400" dirty="0">
                <a:cs typeface="Calibri"/>
              </a:rPr>
              <a:t>Mentors</a:t>
            </a:r>
            <a:endParaRPr lang="en-US" sz="2400" dirty="0">
              <a:ea typeface="Calibri"/>
              <a:cs typeface="Calibri"/>
            </a:endParaRPr>
          </a:p>
          <a:p>
            <a:r>
              <a:rPr lang="en-US" sz="2400" dirty="0">
                <a:cs typeface="Calibri"/>
              </a:rPr>
              <a:t>How does System Work</a:t>
            </a:r>
            <a:endParaRPr lang="en-US" dirty="0"/>
          </a:p>
          <a:p>
            <a:r>
              <a:rPr lang="en-US" sz="2400" dirty="0">
                <a:cs typeface="Calibri"/>
              </a:rPr>
              <a:t>Who does What in Foster System</a:t>
            </a:r>
            <a:endParaRPr lang="en-US" dirty="0"/>
          </a:p>
          <a:p>
            <a:r>
              <a:rPr lang="en-US" sz="2400" dirty="0">
                <a:cs typeface="Calibri"/>
              </a:rPr>
              <a:t>Trauma Parenting</a:t>
            </a:r>
            <a:endParaRPr lang="en-US" sz="2400" dirty="0">
              <a:ea typeface="Calibri"/>
              <a:cs typeface="Calibri"/>
            </a:endParaRPr>
          </a:p>
          <a:p>
            <a:endParaRPr lang="en-US" sz="2400">
              <a:cs typeface="Calibri"/>
            </a:endParaRPr>
          </a:p>
        </p:txBody>
      </p:sp>
    </p:spTree>
    <p:extLst>
      <p:ext uri="{BB962C8B-B14F-4D97-AF65-F5344CB8AC3E}">
        <p14:creationId xmlns:p14="http://schemas.microsoft.com/office/powerpoint/2010/main" val="509134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1006900" y="1188637"/>
            <a:ext cx="3141430" cy="4480726"/>
          </a:xfrm>
        </p:spPr>
        <p:txBody>
          <a:bodyPr>
            <a:normAutofit/>
          </a:bodyPr>
          <a:lstStyle/>
          <a:p>
            <a:pPr algn="r"/>
            <a:r>
              <a:rPr lang="en-US" sz="4600" b="1">
                <a:solidFill>
                  <a:srgbClr val="002060"/>
                </a:solidFill>
                <a:latin typeface="Calibri"/>
                <a:cs typeface="Calibri Light"/>
              </a:rPr>
              <a:t>Research Conclusions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79033" y="321226"/>
            <a:ext cx="4795584" cy="5077729"/>
          </a:xfrm>
        </p:spPr>
        <p:txBody>
          <a:bodyPr anchor="ctr">
            <a:normAutofit/>
          </a:bodyPr>
          <a:lstStyle/>
          <a:p>
            <a:pPr marL="0" indent="0">
              <a:buNone/>
            </a:pPr>
            <a:r>
              <a:rPr lang="en-US" sz="3600" b="1" i="1" dirty="0">
                <a:cs typeface="Calibri"/>
              </a:rPr>
              <a:t>Who Does What?</a:t>
            </a:r>
          </a:p>
          <a:p>
            <a:r>
              <a:rPr lang="en-US" sz="2400" dirty="0">
                <a:cs typeface="Calibri"/>
              </a:rPr>
              <a:t>Workers about Organizations</a:t>
            </a:r>
            <a:endParaRPr lang="en-US" dirty="0"/>
          </a:p>
          <a:p>
            <a:r>
              <a:rPr lang="en-US" sz="2400" dirty="0">
                <a:cs typeface="Calibri"/>
              </a:rPr>
              <a:t>Organizations about Organizations</a:t>
            </a:r>
            <a:endParaRPr lang="en-US" sz="2400" dirty="0">
              <a:ea typeface="Calibri"/>
              <a:cs typeface="Calibri"/>
            </a:endParaRPr>
          </a:p>
          <a:p>
            <a:endParaRPr lang="en-US" sz="2400">
              <a:cs typeface="Calibri"/>
            </a:endParaRPr>
          </a:p>
          <a:p>
            <a:endParaRPr lang="en-US" sz="2400">
              <a:cs typeface="Calibri"/>
            </a:endParaRPr>
          </a:p>
        </p:txBody>
      </p:sp>
      <p:pic>
        <p:nvPicPr>
          <p:cNvPr id="4" name="Picture 4" descr="A picture containing person&#10;&#10;Description automatically generated">
            <a:extLst>
              <a:ext uri="{FF2B5EF4-FFF2-40B4-BE49-F238E27FC236}">
                <a16:creationId xmlns:a16="http://schemas.microsoft.com/office/drawing/2014/main" id="{2CCFC28C-4AA5-FDD3-94A6-D248DE2FEE6F}"/>
              </a:ext>
            </a:extLst>
          </p:cNvPr>
          <p:cNvPicPr>
            <a:picLocks noChangeAspect="1"/>
          </p:cNvPicPr>
          <p:nvPr/>
        </p:nvPicPr>
        <p:blipFill>
          <a:blip r:embed="rId2"/>
          <a:stretch>
            <a:fillRect/>
          </a:stretch>
        </p:blipFill>
        <p:spPr>
          <a:xfrm flipH="1">
            <a:off x="5325979" y="3374835"/>
            <a:ext cx="3812672" cy="2144341"/>
          </a:xfrm>
          <a:prstGeom prst="rect">
            <a:avLst/>
          </a:prstGeom>
        </p:spPr>
      </p:pic>
    </p:spTree>
    <p:extLst>
      <p:ext uri="{BB962C8B-B14F-4D97-AF65-F5344CB8AC3E}">
        <p14:creationId xmlns:p14="http://schemas.microsoft.com/office/powerpoint/2010/main" val="3307585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a:solidFill>
                  <a:srgbClr val="002060"/>
                </a:solidFill>
                <a:latin typeface="Calibri"/>
                <a:cs typeface="Calibri"/>
              </a:rPr>
              <a:t>Research</a:t>
            </a:r>
            <a:br>
              <a:rPr lang="en-US" sz="4600" b="1">
                <a:solidFill>
                  <a:srgbClr val="002060"/>
                </a:solidFill>
                <a:latin typeface="Calibri"/>
                <a:cs typeface="Calibri"/>
              </a:rPr>
            </a:br>
            <a:r>
              <a:rPr lang="en-US" sz="4600" b="1">
                <a:solidFill>
                  <a:srgbClr val="002060"/>
                </a:solidFill>
                <a:latin typeface="Calibri"/>
                <a:cs typeface="Calibri"/>
              </a:rPr>
              <a:t>Conclusions</a:t>
            </a:r>
            <a:endParaRPr lang="en-US">
              <a:solidFill>
                <a:srgbClr val="002060"/>
              </a:solidFill>
            </a:endParaRP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38928" y="774669"/>
            <a:ext cx="5980917" cy="4621699"/>
          </a:xfrm>
        </p:spPr>
        <p:txBody>
          <a:bodyPr anchor="ctr">
            <a:normAutofit/>
          </a:bodyPr>
          <a:lstStyle/>
          <a:p>
            <a:pPr marL="0" indent="0">
              <a:buNone/>
            </a:pPr>
            <a:r>
              <a:rPr lang="en-US" sz="3600" b="1" i="1" dirty="0">
                <a:ea typeface="+mn-lt"/>
                <a:cs typeface="+mn-lt"/>
              </a:rPr>
              <a:t>Communication</a:t>
            </a:r>
            <a:endParaRPr lang="en-US" sz="3600" b="1" dirty="0">
              <a:ea typeface="+mn-lt"/>
              <a:cs typeface="+mn-lt"/>
            </a:endParaRPr>
          </a:p>
          <a:p>
            <a:r>
              <a:rPr lang="en-US" sz="2400" dirty="0">
                <a:ea typeface="+mn-lt"/>
                <a:cs typeface="+mn-lt"/>
              </a:rPr>
              <a:t>Resource List</a:t>
            </a:r>
          </a:p>
          <a:p>
            <a:r>
              <a:rPr lang="en-US" sz="2400" dirty="0">
                <a:ea typeface="+mn-lt"/>
                <a:cs typeface="+mn-lt"/>
              </a:rPr>
              <a:t>What's Going On</a:t>
            </a:r>
            <a:endParaRPr lang="en-US" dirty="0"/>
          </a:p>
          <a:p>
            <a:r>
              <a:rPr lang="en-US" sz="2400" dirty="0">
                <a:ea typeface="+mn-lt"/>
                <a:cs typeface="+mn-lt"/>
              </a:rPr>
              <a:t>Public Awareness</a:t>
            </a:r>
            <a:endParaRPr lang="en-US" dirty="0">
              <a:ea typeface="+mn-lt"/>
              <a:cs typeface="+mn-lt"/>
            </a:endParaRPr>
          </a:p>
          <a:p>
            <a:r>
              <a:rPr lang="en-US" sz="2400" dirty="0">
                <a:ea typeface="+mn-lt"/>
                <a:cs typeface="+mn-lt"/>
              </a:rPr>
              <a:t>Change</a:t>
            </a:r>
            <a:r>
              <a:rPr lang="en-US" sz="2400" dirty="0">
                <a:cs typeface="Calibri"/>
              </a:rPr>
              <a:t> Image of Foster Kids &amp; Parenting</a:t>
            </a:r>
            <a:endParaRPr lang="en-US" dirty="0">
              <a:cs typeface="Calibri"/>
            </a:endParaRPr>
          </a:p>
        </p:txBody>
      </p:sp>
    </p:spTree>
    <p:extLst>
      <p:ext uri="{BB962C8B-B14F-4D97-AF65-F5344CB8AC3E}">
        <p14:creationId xmlns:p14="http://schemas.microsoft.com/office/powerpoint/2010/main" val="405214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a:solidFill>
                  <a:srgbClr val="002060"/>
                </a:solidFill>
                <a:latin typeface="Calibri"/>
                <a:cs typeface="Calibri"/>
              </a:rPr>
              <a:t>Solve</a:t>
            </a:r>
            <a:br>
              <a:rPr lang="en-US" sz="4600" b="1">
                <a:solidFill>
                  <a:srgbClr val="002060"/>
                </a:solidFill>
                <a:latin typeface="Calibri"/>
                <a:cs typeface="Calibri"/>
              </a:rPr>
            </a:br>
            <a:r>
              <a:rPr lang="en-US" sz="4600" b="1">
                <a:solidFill>
                  <a:srgbClr val="002060"/>
                </a:solidFill>
                <a:latin typeface="Calibri"/>
                <a:cs typeface="Calibri"/>
              </a:rPr>
              <a:t>Problems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38928" y="986207"/>
            <a:ext cx="5980917" cy="4459322"/>
          </a:xfrm>
        </p:spPr>
        <p:txBody>
          <a:bodyPr anchor="ctr">
            <a:normAutofit/>
          </a:bodyPr>
          <a:lstStyle/>
          <a:p>
            <a:pPr marL="0" indent="0">
              <a:buNone/>
            </a:pPr>
            <a:r>
              <a:rPr lang="en-US" sz="3600" b="1" i="1" dirty="0">
                <a:ea typeface="+mn-lt"/>
                <a:cs typeface="+mn-lt"/>
              </a:rPr>
              <a:t>Recruit &amp; Reduce Turnover</a:t>
            </a:r>
          </a:p>
          <a:p>
            <a:r>
              <a:rPr lang="en-US" sz="2400" dirty="0">
                <a:ea typeface="+mn-lt"/>
                <a:cs typeface="+mn-lt"/>
              </a:rPr>
              <a:t>Church</a:t>
            </a:r>
            <a:endParaRPr lang="en-US" dirty="0"/>
          </a:p>
          <a:p>
            <a:r>
              <a:rPr lang="en-US" sz="2400" dirty="0">
                <a:ea typeface="+mn-lt"/>
                <a:cs typeface="+mn-lt"/>
              </a:rPr>
              <a:t>Recruit : Who is Called?</a:t>
            </a:r>
            <a:endParaRPr lang="en-US" dirty="0">
              <a:cs typeface="Calibri"/>
            </a:endParaRPr>
          </a:p>
          <a:p>
            <a:r>
              <a:rPr lang="en-US" sz="2400" dirty="0">
                <a:ea typeface="+mn-lt"/>
                <a:cs typeface="+mn-lt"/>
              </a:rPr>
              <a:t>WRAP Support</a:t>
            </a:r>
          </a:p>
          <a:p>
            <a:r>
              <a:rPr lang="en-US" sz="2400" dirty="0">
                <a:ea typeface="+mn-lt"/>
                <a:cs typeface="+mn-lt"/>
              </a:rPr>
              <a:t>Equip</a:t>
            </a:r>
            <a:endParaRPr lang="en-US" dirty="0">
              <a:ea typeface="+mn-lt"/>
              <a:cs typeface="+mn-lt"/>
            </a:endParaRPr>
          </a:p>
          <a:p>
            <a:r>
              <a:rPr lang="en-US" sz="2400" dirty="0">
                <a:ea typeface="+mn-lt"/>
                <a:cs typeface="+mn-lt"/>
              </a:rPr>
              <a:t>Educate about What They're Getting Into </a:t>
            </a:r>
          </a:p>
          <a:p>
            <a:r>
              <a:rPr lang="en-US" sz="2400" dirty="0">
                <a:ea typeface="+mn-lt"/>
                <a:cs typeface="+mn-lt"/>
              </a:rPr>
              <a:t>Help Encourage and Provide Fellowship</a:t>
            </a:r>
          </a:p>
        </p:txBody>
      </p:sp>
    </p:spTree>
    <p:extLst>
      <p:ext uri="{BB962C8B-B14F-4D97-AF65-F5344CB8AC3E}">
        <p14:creationId xmlns:p14="http://schemas.microsoft.com/office/powerpoint/2010/main" val="257807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5AA525-5E6A-9DD1-1679-56487D6301FE}"/>
              </a:ext>
            </a:extLst>
          </p:cNvPr>
          <p:cNvSpPr>
            <a:spLocks noGrp="1"/>
          </p:cNvSpPr>
          <p:nvPr>
            <p:ph type="title"/>
          </p:nvPr>
        </p:nvSpPr>
        <p:spPr>
          <a:xfrm>
            <a:off x="837567" y="1188637"/>
            <a:ext cx="3480096" cy="4480726"/>
          </a:xfrm>
        </p:spPr>
        <p:txBody>
          <a:bodyPr>
            <a:normAutofit/>
          </a:bodyPr>
          <a:lstStyle/>
          <a:p>
            <a:pPr algn="r"/>
            <a:r>
              <a:rPr lang="en-US" sz="4600" b="1">
                <a:solidFill>
                  <a:srgbClr val="002060"/>
                </a:solidFill>
                <a:latin typeface="Calibri"/>
                <a:cs typeface="Calibri"/>
              </a:rPr>
              <a:t>Solve</a:t>
            </a:r>
            <a:br>
              <a:rPr lang="en-US" sz="4600" b="1">
                <a:solidFill>
                  <a:srgbClr val="002060"/>
                </a:solidFill>
                <a:latin typeface="Calibri"/>
                <a:cs typeface="Calibri"/>
              </a:rPr>
            </a:br>
            <a:r>
              <a:rPr lang="en-US" sz="4600" b="1">
                <a:solidFill>
                  <a:srgbClr val="002060"/>
                </a:solidFill>
                <a:latin typeface="Calibri"/>
                <a:cs typeface="Calibri"/>
              </a:rPr>
              <a:t>Problems</a:t>
            </a:r>
          </a:p>
        </p:txBody>
      </p:sp>
      <p:cxnSp>
        <p:nvCxnSpPr>
          <p:cNvPr id="42" name="Straight Connector 4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102D4-3C3B-CE68-B27E-0643EC17EA51}"/>
              </a:ext>
            </a:extLst>
          </p:cNvPr>
          <p:cNvSpPr>
            <a:spLocks noGrp="1"/>
          </p:cNvSpPr>
          <p:nvPr>
            <p:ph idx="1"/>
          </p:nvPr>
        </p:nvSpPr>
        <p:spPr>
          <a:xfrm>
            <a:off x="5138928" y="1338729"/>
            <a:ext cx="5980917" cy="4180542"/>
          </a:xfrm>
        </p:spPr>
        <p:txBody>
          <a:bodyPr anchor="ctr">
            <a:normAutofit/>
          </a:bodyPr>
          <a:lstStyle/>
          <a:p>
            <a:pPr marL="0" indent="0">
              <a:buNone/>
            </a:pPr>
            <a:r>
              <a:rPr lang="en-US" sz="3600" b="1" i="1" dirty="0">
                <a:ea typeface="+mn-lt"/>
                <a:cs typeface="+mn-lt"/>
              </a:rPr>
              <a:t>Educate</a:t>
            </a:r>
            <a:endParaRPr lang="en-US" b="1" dirty="0"/>
          </a:p>
          <a:p>
            <a:r>
              <a:rPr lang="en-US" sz="2400" dirty="0">
                <a:ea typeface="+mn-lt"/>
                <a:cs typeface="+mn-lt"/>
              </a:rPr>
              <a:t>Problem Conferences for Aged Out</a:t>
            </a:r>
            <a:endParaRPr lang="en-US" dirty="0">
              <a:cs typeface="Calibri"/>
            </a:endParaRPr>
          </a:p>
          <a:p>
            <a:r>
              <a:rPr lang="en-US" sz="2400" dirty="0">
                <a:ea typeface="+mn-lt"/>
                <a:cs typeface="+mn-lt"/>
              </a:rPr>
              <a:t>Website - List of Organizations &amp; Agencies</a:t>
            </a:r>
            <a:endParaRPr lang="en-US" dirty="0"/>
          </a:p>
          <a:p>
            <a:r>
              <a:rPr lang="en-US" sz="2400" dirty="0">
                <a:ea typeface="+mn-lt"/>
                <a:cs typeface="+mn-lt"/>
              </a:rPr>
              <a:t>E-mail Blasts with News</a:t>
            </a:r>
            <a:endParaRPr lang="en-US" dirty="0">
              <a:ea typeface="+mn-lt"/>
              <a:cs typeface="+mn-lt"/>
            </a:endParaRPr>
          </a:p>
          <a:p>
            <a:r>
              <a:rPr lang="en-US" sz="2400" dirty="0">
                <a:ea typeface="+mn-lt"/>
                <a:cs typeface="+mn-lt"/>
              </a:rPr>
              <a:t>In-person and Zoom Education </a:t>
            </a:r>
          </a:p>
        </p:txBody>
      </p:sp>
    </p:spTree>
    <p:extLst>
      <p:ext uri="{BB962C8B-B14F-4D97-AF65-F5344CB8AC3E}">
        <p14:creationId xmlns:p14="http://schemas.microsoft.com/office/powerpoint/2010/main" val="42837512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Structure</vt:lpstr>
      <vt:lpstr>Research Conclusions</vt:lpstr>
      <vt:lpstr>Research Conclusions</vt:lpstr>
      <vt:lpstr>Research Conclusions</vt:lpstr>
      <vt:lpstr>Research Conclusions</vt:lpstr>
      <vt:lpstr>Research Conclusions</vt:lpstr>
      <vt:lpstr>Solve Problems</vt:lpstr>
      <vt:lpstr>Solve Problems</vt:lpstr>
      <vt:lpstr>Solve Problems</vt:lpstr>
      <vt:lpstr>Solve Problems</vt:lpstr>
      <vt:lpstr>Solve Problems</vt:lpstr>
      <vt:lpstr> Past Results</vt:lpstr>
      <vt:lpstr> Future Activities</vt:lpstr>
      <vt:lpstr>Contact Card</vt:lpstr>
      <vt:lpstr>Mailing Address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384</cp:revision>
  <dcterms:modified xsi:type="dcterms:W3CDTF">2024-01-24T19:17:10Z</dcterms:modified>
</cp:coreProperties>
</file>